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3667" r:id="rId2"/>
    <p:sldMasterId id="2147483679" r:id="rId3"/>
  </p:sldMasterIdLst>
  <p:notesMasterIdLst>
    <p:notesMasterId r:id="rId84"/>
  </p:notesMasterIdLst>
  <p:handoutMasterIdLst>
    <p:handoutMasterId r:id="rId85"/>
  </p:handoutMasterIdLst>
  <p:sldIdLst>
    <p:sldId id="1282" r:id="rId4"/>
    <p:sldId id="1284" r:id="rId5"/>
    <p:sldId id="1337" r:id="rId6"/>
    <p:sldId id="1288" r:id="rId7"/>
    <p:sldId id="1294" r:id="rId8"/>
    <p:sldId id="1379" r:id="rId9"/>
    <p:sldId id="1319" r:id="rId10"/>
    <p:sldId id="1338" r:id="rId11"/>
    <p:sldId id="1315" r:id="rId12"/>
    <p:sldId id="1316" r:id="rId13"/>
    <p:sldId id="1317" r:id="rId14"/>
    <p:sldId id="1318" r:id="rId15"/>
    <p:sldId id="1320" r:id="rId16"/>
    <p:sldId id="1321" r:id="rId17"/>
    <p:sldId id="1322" r:id="rId18"/>
    <p:sldId id="1323" r:id="rId19"/>
    <p:sldId id="1381" r:id="rId20"/>
    <p:sldId id="1382" r:id="rId21"/>
    <p:sldId id="1383" r:id="rId22"/>
    <p:sldId id="1384" r:id="rId23"/>
    <p:sldId id="1385" r:id="rId24"/>
    <p:sldId id="1339" r:id="rId25"/>
    <p:sldId id="1306" r:id="rId26"/>
    <p:sldId id="1324" r:id="rId27"/>
    <p:sldId id="1325" r:id="rId28"/>
    <p:sldId id="1326" r:id="rId29"/>
    <p:sldId id="1327" r:id="rId30"/>
    <p:sldId id="1313" r:id="rId31"/>
    <p:sldId id="1340" r:id="rId32"/>
    <p:sldId id="1308" r:id="rId33"/>
    <p:sldId id="1328" r:id="rId34"/>
    <p:sldId id="1329" r:id="rId35"/>
    <p:sldId id="1334" r:id="rId36"/>
    <p:sldId id="1330" r:id="rId37"/>
    <p:sldId id="1331" r:id="rId38"/>
    <p:sldId id="1332" r:id="rId39"/>
    <p:sldId id="1333" r:id="rId40"/>
    <p:sldId id="1335" r:id="rId41"/>
    <p:sldId id="1314" r:id="rId42"/>
    <p:sldId id="1341" r:id="rId43"/>
    <p:sldId id="1310" r:id="rId44"/>
    <p:sldId id="1312" r:id="rId45"/>
    <p:sldId id="1336" r:id="rId46"/>
    <p:sldId id="1348" r:id="rId47"/>
    <p:sldId id="1286" r:id="rId48"/>
    <p:sldId id="1287" r:id="rId49"/>
    <p:sldId id="1349" r:id="rId50"/>
    <p:sldId id="1350" r:id="rId51"/>
    <p:sldId id="1342" r:id="rId52"/>
    <p:sldId id="1343" r:id="rId53"/>
    <p:sldId id="1353" r:id="rId54"/>
    <p:sldId id="1354" r:id="rId55"/>
    <p:sldId id="1352" r:id="rId56"/>
    <p:sldId id="1355" r:id="rId57"/>
    <p:sldId id="1356" r:id="rId58"/>
    <p:sldId id="1357" r:id="rId59"/>
    <p:sldId id="1359" r:id="rId60"/>
    <p:sldId id="1344" r:id="rId61"/>
    <p:sldId id="1361" r:id="rId62"/>
    <p:sldId id="1362" r:id="rId63"/>
    <p:sldId id="1360" r:id="rId64"/>
    <p:sldId id="1363" r:id="rId65"/>
    <p:sldId id="1364" r:id="rId66"/>
    <p:sldId id="1365" r:id="rId67"/>
    <p:sldId id="1366" r:id="rId68"/>
    <p:sldId id="1367" r:id="rId69"/>
    <p:sldId id="1346" r:id="rId70"/>
    <p:sldId id="1368" r:id="rId71"/>
    <p:sldId id="1369" r:id="rId72"/>
    <p:sldId id="1375" r:id="rId73"/>
    <p:sldId id="1376" r:id="rId74"/>
    <p:sldId id="1377" r:id="rId75"/>
    <p:sldId id="1374" r:id="rId76"/>
    <p:sldId id="1370" r:id="rId77"/>
    <p:sldId id="1373" r:id="rId78"/>
    <p:sldId id="1371" r:id="rId79"/>
    <p:sldId id="1378" r:id="rId80"/>
    <p:sldId id="1372" r:id="rId81"/>
    <p:sldId id="1351" r:id="rId82"/>
    <p:sldId id="985" r:id="rId83"/>
  </p:sldIdLst>
  <p:sldSz cx="9144000" cy="6858000" type="screen4x3"/>
  <p:notesSz cx="7099300" cy="10234613"/>
  <p:defaultTextStyle>
    <a:defPPr>
      <a:defRPr lang="zh-CN"/>
    </a:defPPr>
    <a:lvl1pPr algn="l" rtl="0" fontAlgn="base">
      <a:spcBef>
        <a:spcPct val="0"/>
      </a:spcBef>
      <a:spcAft>
        <a:spcPct val="0"/>
      </a:spcAft>
      <a:defRPr sz="2000"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sz="2000"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sz="2000"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sz="2000"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sz="2000" kern="1200">
        <a:solidFill>
          <a:schemeClr val="tx1"/>
        </a:solidFill>
        <a:latin typeface="Times New Roman" pitchFamily="18" charset="0"/>
        <a:ea typeface="楷体_GB2312" pitchFamily="49" charset="-122"/>
        <a:cs typeface="+mn-cs"/>
      </a:defRPr>
    </a:lvl5pPr>
    <a:lvl6pPr marL="2286000" algn="l" defTabSz="914400" rtl="0" eaLnBrk="1" latinLnBrk="0" hangingPunct="1">
      <a:defRPr sz="2000" kern="1200">
        <a:solidFill>
          <a:schemeClr val="tx1"/>
        </a:solidFill>
        <a:latin typeface="Times New Roman" pitchFamily="18" charset="0"/>
        <a:ea typeface="楷体_GB2312" pitchFamily="49" charset="-122"/>
        <a:cs typeface="+mn-cs"/>
      </a:defRPr>
    </a:lvl6pPr>
    <a:lvl7pPr marL="2743200" algn="l" defTabSz="914400" rtl="0" eaLnBrk="1" latinLnBrk="0" hangingPunct="1">
      <a:defRPr sz="2000" kern="1200">
        <a:solidFill>
          <a:schemeClr val="tx1"/>
        </a:solidFill>
        <a:latin typeface="Times New Roman" pitchFamily="18" charset="0"/>
        <a:ea typeface="楷体_GB2312" pitchFamily="49" charset="-122"/>
        <a:cs typeface="+mn-cs"/>
      </a:defRPr>
    </a:lvl7pPr>
    <a:lvl8pPr marL="3200400" algn="l" defTabSz="914400" rtl="0" eaLnBrk="1" latinLnBrk="0" hangingPunct="1">
      <a:defRPr sz="2000" kern="1200">
        <a:solidFill>
          <a:schemeClr val="tx1"/>
        </a:solidFill>
        <a:latin typeface="Times New Roman" pitchFamily="18" charset="0"/>
        <a:ea typeface="楷体_GB2312" pitchFamily="49" charset="-122"/>
        <a:cs typeface="+mn-cs"/>
      </a:defRPr>
    </a:lvl8pPr>
    <a:lvl9pPr marL="3657600" algn="l" defTabSz="914400" rtl="0" eaLnBrk="1" latinLnBrk="0" hangingPunct="1">
      <a:defRPr sz="2000" kern="1200">
        <a:solidFill>
          <a:schemeClr val="tx1"/>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333CC"/>
    <a:srgbClr val="CC0000"/>
    <a:srgbClr val="CCFFFF"/>
    <a:srgbClr val="FFFF99"/>
    <a:srgbClr val="0066FF"/>
    <a:srgbClr val="CC3300"/>
    <a:srgbClr val="006699"/>
    <a:srgbClr val="CCECFF"/>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76" autoAdjust="0"/>
    <p:restoredTop sz="93875" autoAdjust="0"/>
  </p:normalViewPr>
  <p:slideViewPr>
    <p:cSldViewPr>
      <p:cViewPr varScale="1">
        <p:scale>
          <a:sx n="61" d="100"/>
          <a:sy n="61" d="100"/>
        </p:scale>
        <p:origin x="1356" y="78"/>
      </p:cViewPr>
      <p:guideLst>
        <p:guide orient="horz" pos="2160"/>
        <p:guide pos="2880"/>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 Id="rId9"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atin typeface="Arial" pitchFamily="34" charset="0"/>
                <a:ea typeface="宋体" pitchFamily="2" charset="-122"/>
              </a:defRPr>
            </a:lvl1pPr>
          </a:lstStyle>
          <a:p>
            <a:endParaRPr lang="en-US" altLang="zh-CN"/>
          </a:p>
        </p:txBody>
      </p:sp>
      <p:sp>
        <p:nvSpPr>
          <p:cNvPr id="33795"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atin typeface="Arial" pitchFamily="34" charset="0"/>
                <a:ea typeface="宋体" pitchFamily="2" charset="-122"/>
              </a:defRPr>
            </a:lvl1pPr>
          </a:lstStyle>
          <a:p>
            <a:endParaRPr lang="en-US" altLang="zh-CN"/>
          </a:p>
        </p:txBody>
      </p:sp>
      <p:sp>
        <p:nvSpPr>
          <p:cNvPr id="33796"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atin typeface="Arial" pitchFamily="34" charset="0"/>
                <a:ea typeface="宋体" pitchFamily="2" charset="-122"/>
              </a:defRPr>
            </a:lvl1pPr>
          </a:lstStyle>
          <a:p>
            <a:endParaRPr lang="en-US" altLang="zh-CN"/>
          </a:p>
        </p:txBody>
      </p:sp>
      <p:sp>
        <p:nvSpPr>
          <p:cNvPr id="33797"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itchFamily="34" charset="0"/>
                <a:ea typeface="宋体" pitchFamily="2" charset="-122"/>
              </a:defRPr>
            </a:lvl1pPr>
          </a:lstStyle>
          <a:p>
            <a:fld id="{37B73527-911E-4E95-B157-8441CCE7331D}" type="slidenum">
              <a:rPr lang="en-US" altLang="zh-CN"/>
              <a:pPr/>
              <a:t>‹#›</a:t>
            </a:fld>
            <a:endParaRPr lang="en-US" altLang="zh-CN"/>
          </a:p>
        </p:txBody>
      </p:sp>
    </p:spTree>
    <p:extLst>
      <p:ext uri="{BB962C8B-B14F-4D97-AF65-F5344CB8AC3E}">
        <p14:creationId xmlns:p14="http://schemas.microsoft.com/office/powerpoint/2010/main" val="3933535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atin typeface="Arial" pitchFamily="34" charset="0"/>
                <a:ea typeface="宋体" pitchFamily="2" charset="-122"/>
              </a:defRPr>
            </a:lvl1pPr>
          </a:lstStyle>
          <a:p>
            <a:endParaRPr lang="en-US" altLang="zh-CN"/>
          </a:p>
        </p:txBody>
      </p:sp>
      <p:sp>
        <p:nvSpPr>
          <p:cNvPr id="4813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atin typeface="Arial" pitchFamily="34" charset="0"/>
                <a:ea typeface="宋体" pitchFamily="2" charset="-122"/>
              </a:defRPr>
            </a:lvl1pPr>
          </a:lstStyle>
          <a:p>
            <a:endParaRPr lang="en-US" altLang="zh-CN"/>
          </a:p>
        </p:txBody>
      </p:sp>
      <p:sp>
        <p:nvSpPr>
          <p:cNvPr id="4813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813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813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atin typeface="Arial" pitchFamily="34" charset="0"/>
                <a:ea typeface="宋体" pitchFamily="2" charset="-122"/>
              </a:defRPr>
            </a:lvl1pPr>
          </a:lstStyle>
          <a:p>
            <a:endParaRPr lang="en-US" altLang="zh-CN"/>
          </a:p>
        </p:txBody>
      </p:sp>
      <p:sp>
        <p:nvSpPr>
          <p:cNvPr id="4813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itchFamily="34" charset="0"/>
                <a:ea typeface="宋体" pitchFamily="2" charset="-122"/>
              </a:defRPr>
            </a:lvl1pPr>
          </a:lstStyle>
          <a:p>
            <a:fld id="{82FD65D5-3C5E-444E-8D03-0EDF7B8A3E1F}" type="slidenum">
              <a:rPr lang="en-US" altLang="zh-CN"/>
              <a:pPr/>
              <a:t>‹#›</a:t>
            </a:fld>
            <a:endParaRPr lang="en-US" altLang="zh-CN"/>
          </a:p>
        </p:txBody>
      </p:sp>
    </p:spTree>
    <p:extLst>
      <p:ext uri="{BB962C8B-B14F-4D97-AF65-F5344CB8AC3E}">
        <p14:creationId xmlns:p14="http://schemas.microsoft.com/office/powerpoint/2010/main" val="4740801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Arial"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9E5B2-2947-42D0-9D05-4B9AE9DEEBC9}" type="slidenum">
              <a:rPr lang="zh-CN" altLang="en-US"/>
              <a:pPr/>
              <a:t>2</a:t>
            </a:fld>
            <a:endParaRPr lang="en-US" altLang="zh-CN"/>
          </a:p>
        </p:txBody>
      </p:sp>
      <p:sp>
        <p:nvSpPr>
          <p:cNvPr id="159746" name="Rectangle 2"/>
          <p:cNvSpPr>
            <a:spLocks noGrp="1" noRot="1" noChangeAspect="1" noChangeArrowheads="1" noTextEdit="1"/>
          </p:cNvSpPr>
          <p:nvPr>
            <p:ph type="sldImg"/>
          </p:nvPr>
        </p:nvSpPr>
        <p:spPr>
          <a:xfrm>
            <a:off x="992188" y="768350"/>
            <a:ext cx="5114925" cy="3836988"/>
          </a:xfrm>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81528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9E5B2-2947-42D0-9D05-4B9AE9DEEBC9}" type="slidenum">
              <a:rPr lang="zh-CN" altLang="en-US"/>
              <a:pPr/>
              <a:t>40</a:t>
            </a:fld>
            <a:endParaRPr lang="en-US" altLang="zh-CN"/>
          </a:p>
        </p:txBody>
      </p:sp>
      <p:sp>
        <p:nvSpPr>
          <p:cNvPr id="159746" name="Rectangle 2"/>
          <p:cNvSpPr>
            <a:spLocks noGrp="1" noRot="1" noChangeAspect="1" noChangeArrowheads="1" noTextEdit="1"/>
          </p:cNvSpPr>
          <p:nvPr>
            <p:ph type="sldImg"/>
          </p:nvPr>
        </p:nvSpPr>
        <p:spPr>
          <a:xfrm>
            <a:off x="992188" y="768350"/>
            <a:ext cx="5114925" cy="3836988"/>
          </a:xfrm>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84494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9E5B2-2947-42D0-9D05-4B9AE9DEEBC9}" type="slidenum">
              <a:rPr lang="zh-CN" altLang="en-US"/>
              <a:pPr/>
              <a:t>49</a:t>
            </a:fld>
            <a:endParaRPr lang="en-US" altLang="zh-CN"/>
          </a:p>
        </p:txBody>
      </p:sp>
      <p:sp>
        <p:nvSpPr>
          <p:cNvPr id="159746" name="Rectangle 2"/>
          <p:cNvSpPr>
            <a:spLocks noGrp="1" noRot="1" noChangeAspect="1" noChangeArrowheads="1" noTextEdit="1"/>
          </p:cNvSpPr>
          <p:nvPr>
            <p:ph type="sldImg"/>
          </p:nvPr>
        </p:nvSpPr>
        <p:spPr>
          <a:xfrm>
            <a:off x="992188" y="768350"/>
            <a:ext cx="5114925" cy="3836988"/>
          </a:xfrm>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64930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9E5B2-2947-42D0-9D05-4B9AE9DEEBC9}" type="slidenum">
              <a:rPr lang="zh-CN" altLang="en-US"/>
              <a:pPr/>
              <a:t>58</a:t>
            </a:fld>
            <a:endParaRPr lang="en-US" altLang="zh-CN"/>
          </a:p>
        </p:txBody>
      </p:sp>
      <p:sp>
        <p:nvSpPr>
          <p:cNvPr id="159746" name="Rectangle 2"/>
          <p:cNvSpPr>
            <a:spLocks noGrp="1" noRot="1" noChangeAspect="1" noChangeArrowheads="1" noTextEdit="1"/>
          </p:cNvSpPr>
          <p:nvPr>
            <p:ph type="sldImg"/>
          </p:nvPr>
        </p:nvSpPr>
        <p:spPr>
          <a:xfrm>
            <a:off x="992188" y="768350"/>
            <a:ext cx="5114925" cy="3836988"/>
          </a:xfrm>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81822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9E5B2-2947-42D0-9D05-4B9AE9DEEBC9}" type="slidenum">
              <a:rPr lang="zh-CN" altLang="en-US"/>
              <a:pPr/>
              <a:t>67</a:t>
            </a:fld>
            <a:endParaRPr lang="en-US" altLang="zh-CN"/>
          </a:p>
        </p:txBody>
      </p:sp>
      <p:sp>
        <p:nvSpPr>
          <p:cNvPr id="159746" name="Rectangle 2"/>
          <p:cNvSpPr>
            <a:spLocks noGrp="1" noRot="1" noChangeAspect="1" noChangeArrowheads="1" noTextEdit="1"/>
          </p:cNvSpPr>
          <p:nvPr>
            <p:ph type="sldImg"/>
          </p:nvPr>
        </p:nvSpPr>
        <p:spPr>
          <a:xfrm>
            <a:off x="992188" y="768350"/>
            <a:ext cx="5114925" cy="3836988"/>
          </a:xfrm>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80223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9E5B2-2947-42D0-9D05-4B9AE9DEEBC9}" type="slidenum">
              <a:rPr lang="zh-CN" altLang="en-US"/>
              <a:pPr/>
              <a:t>3</a:t>
            </a:fld>
            <a:endParaRPr lang="en-US" altLang="zh-CN"/>
          </a:p>
        </p:txBody>
      </p:sp>
      <p:sp>
        <p:nvSpPr>
          <p:cNvPr id="159746" name="Rectangle 2"/>
          <p:cNvSpPr>
            <a:spLocks noGrp="1" noRot="1" noChangeAspect="1" noChangeArrowheads="1" noTextEdit="1"/>
          </p:cNvSpPr>
          <p:nvPr>
            <p:ph type="sldImg"/>
          </p:nvPr>
        </p:nvSpPr>
        <p:spPr>
          <a:xfrm>
            <a:off x="992188" y="768350"/>
            <a:ext cx="5114925" cy="3836988"/>
          </a:xfrm>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3648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9E5B2-2947-42D0-9D05-4B9AE9DEEBC9}" type="slidenum">
              <a:rPr lang="zh-CN" altLang="en-US"/>
              <a:pPr/>
              <a:t>8</a:t>
            </a:fld>
            <a:endParaRPr lang="en-US" altLang="zh-CN"/>
          </a:p>
        </p:txBody>
      </p:sp>
      <p:sp>
        <p:nvSpPr>
          <p:cNvPr id="159746" name="Rectangle 2"/>
          <p:cNvSpPr>
            <a:spLocks noGrp="1" noRot="1" noChangeAspect="1" noChangeArrowheads="1" noTextEdit="1"/>
          </p:cNvSpPr>
          <p:nvPr>
            <p:ph type="sldImg"/>
          </p:nvPr>
        </p:nvSpPr>
        <p:spPr>
          <a:xfrm>
            <a:off x="992188" y="768350"/>
            <a:ext cx="5114925" cy="3836988"/>
          </a:xfrm>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41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9E5B2-2947-42D0-9D05-4B9AE9DEEBC9}" type="slidenum">
              <a:rPr lang="zh-CN" altLang="en-US"/>
              <a:pPr/>
              <a:t>22</a:t>
            </a:fld>
            <a:endParaRPr lang="en-US" altLang="zh-CN"/>
          </a:p>
        </p:txBody>
      </p:sp>
      <p:sp>
        <p:nvSpPr>
          <p:cNvPr id="159746" name="Rectangle 2"/>
          <p:cNvSpPr>
            <a:spLocks noGrp="1" noRot="1" noChangeAspect="1" noChangeArrowheads="1" noTextEdit="1"/>
          </p:cNvSpPr>
          <p:nvPr>
            <p:ph type="sldImg"/>
          </p:nvPr>
        </p:nvSpPr>
        <p:spPr>
          <a:xfrm>
            <a:off x="992188" y="768350"/>
            <a:ext cx="5114925" cy="3836988"/>
          </a:xfrm>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07590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FD65D5-3C5E-444E-8D03-0EDF7B8A3E1F}" type="slidenum">
              <a:rPr lang="en-US" altLang="zh-CN" smtClean="0"/>
              <a:pPr/>
              <a:t>28</a:t>
            </a:fld>
            <a:endParaRPr lang="en-US" altLang="zh-CN"/>
          </a:p>
        </p:txBody>
      </p:sp>
    </p:spTree>
    <p:extLst>
      <p:ext uri="{BB962C8B-B14F-4D97-AF65-F5344CB8AC3E}">
        <p14:creationId xmlns:p14="http://schemas.microsoft.com/office/powerpoint/2010/main" val="2170934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9E5B2-2947-42D0-9D05-4B9AE9DEEBC9}" type="slidenum">
              <a:rPr lang="zh-CN" altLang="en-US"/>
              <a:pPr/>
              <a:t>29</a:t>
            </a:fld>
            <a:endParaRPr lang="en-US" altLang="zh-CN"/>
          </a:p>
        </p:txBody>
      </p:sp>
      <p:sp>
        <p:nvSpPr>
          <p:cNvPr id="159746" name="Rectangle 2"/>
          <p:cNvSpPr>
            <a:spLocks noGrp="1" noRot="1" noChangeAspect="1" noChangeArrowheads="1" noTextEdit="1"/>
          </p:cNvSpPr>
          <p:nvPr>
            <p:ph type="sldImg"/>
          </p:nvPr>
        </p:nvSpPr>
        <p:spPr>
          <a:xfrm>
            <a:off x="992188" y="768350"/>
            <a:ext cx="5114925" cy="3836988"/>
          </a:xfrm>
          <a:ln/>
        </p:spPr>
      </p:sp>
      <p:sp>
        <p:nvSpPr>
          <p:cNvPr id="15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0166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FD65D5-3C5E-444E-8D03-0EDF7B8A3E1F}" type="slidenum">
              <a:rPr lang="en-US" altLang="zh-CN" smtClean="0"/>
              <a:pPr/>
              <a:t>35</a:t>
            </a:fld>
            <a:endParaRPr lang="en-US" altLang="zh-CN"/>
          </a:p>
        </p:txBody>
      </p:sp>
    </p:spTree>
    <p:extLst>
      <p:ext uri="{BB962C8B-B14F-4D97-AF65-F5344CB8AC3E}">
        <p14:creationId xmlns:p14="http://schemas.microsoft.com/office/powerpoint/2010/main" val="225352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FD65D5-3C5E-444E-8D03-0EDF7B8A3E1F}" type="slidenum">
              <a:rPr lang="en-US" altLang="zh-CN" smtClean="0"/>
              <a:pPr/>
              <a:t>36</a:t>
            </a:fld>
            <a:endParaRPr lang="en-US" altLang="zh-CN"/>
          </a:p>
        </p:txBody>
      </p:sp>
    </p:spTree>
    <p:extLst>
      <p:ext uri="{BB962C8B-B14F-4D97-AF65-F5344CB8AC3E}">
        <p14:creationId xmlns:p14="http://schemas.microsoft.com/office/powerpoint/2010/main" val="621464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FD65D5-3C5E-444E-8D03-0EDF7B8A3E1F}" type="slidenum">
              <a:rPr lang="en-US" altLang="zh-CN" smtClean="0"/>
              <a:pPr/>
              <a:t>38</a:t>
            </a:fld>
            <a:endParaRPr lang="en-US" altLang="zh-CN"/>
          </a:p>
        </p:txBody>
      </p:sp>
    </p:spTree>
    <p:extLst>
      <p:ext uri="{BB962C8B-B14F-4D97-AF65-F5344CB8AC3E}">
        <p14:creationId xmlns:p14="http://schemas.microsoft.com/office/powerpoint/2010/main" val="22917342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199111" name="Picture 7" descr="SJTU-PPT-主模版图片-白底红字-CJ-2010-1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99107" name="Rectangle 3"/>
          <p:cNvSpPr>
            <a:spLocks noGrp="1" noChangeArrowheads="1"/>
          </p:cNvSpPr>
          <p:nvPr>
            <p:ph type="ctrTitle"/>
          </p:nvPr>
        </p:nvSpPr>
        <p:spPr>
          <a:xfrm>
            <a:off x="611188" y="2168525"/>
            <a:ext cx="7953375" cy="1470025"/>
          </a:xfrm>
        </p:spPr>
        <p:txBody>
          <a:bodyPr anchor="ctr" anchorCtr="1"/>
          <a:lstStyle>
            <a:lvl1pPr>
              <a:defRPr sz="5400">
                <a:solidFill>
                  <a:srgbClr val="16388A"/>
                </a:solidFill>
              </a:defRPr>
            </a:lvl1pPr>
          </a:lstStyle>
          <a:p>
            <a:pPr lvl="0"/>
            <a:r>
              <a:rPr lang="zh-CN" altLang="en-US" noProof="0"/>
              <a:t>主标题：</a:t>
            </a:r>
            <a:r>
              <a:rPr lang="en-US" altLang="zh-CN" noProof="0"/>
              <a:t>54</a:t>
            </a:r>
            <a:r>
              <a:rPr lang="zh-CN" altLang="en-US" noProof="0"/>
              <a:t>号黑体</a:t>
            </a:r>
            <a:r>
              <a:rPr lang="en-US" altLang="zh-CN" noProof="0"/>
              <a:t>(Arial)</a:t>
            </a:r>
          </a:p>
        </p:txBody>
      </p:sp>
      <p:sp>
        <p:nvSpPr>
          <p:cNvPr id="1199108" name="Rectangle 4"/>
          <p:cNvSpPr>
            <a:spLocks noGrp="1" noChangeArrowheads="1"/>
          </p:cNvSpPr>
          <p:nvPr>
            <p:ph type="subTitle" idx="1"/>
          </p:nvPr>
        </p:nvSpPr>
        <p:spPr>
          <a:xfrm>
            <a:off x="1331913" y="4149725"/>
            <a:ext cx="6400800" cy="1079500"/>
          </a:xfrm>
        </p:spPr>
        <p:txBody>
          <a:bodyPr anchor="ctr" anchorCtr="1"/>
          <a:lstStyle>
            <a:lvl1pPr marL="0" indent="0" algn="ctr">
              <a:buFontTx/>
              <a:buNone/>
              <a:defRPr>
                <a:solidFill>
                  <a:srgbClr val="16388A"/>
                </a:solidFill>
                <a:latin typeface="Modern No. 20" pitchFamily="18" charset="0"/>
                <a:ea typeface="华文新魏" pitchFamily="2" charset="-122"/>
              </a:defRPr>
            </a:lvl1pPr>
          </a:lstStyle>
          <a:p>
            <a:pPr lvl="0"/>
            <a:r>
              <a:rPr lang="zh-CN" altLang="en-US" noProof="0"/>
              <a:t>副标题：</a:t>
            </a:r>
            <a:r>
              <a:rPr lang="en-US" altLang="zh-CN" noProof="0"/>
              <a:t>28</a:t>
            </a:r>
            <a:r>
              <a:rPr lang="zh-CN" altLang="en-US" noProof="0"/>
              <a:t>号华文新魏</a:t>
            </a:r>
            <a:r>
              <a:rPr lang="en-US" altLang="zh-CN" noProof="0"/>
              <a:t>(Modern No. 20)</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31800" y="1089025"/>
            <a:ext cx="4154488"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38688" y="1089025"/>
            <a:ext cx="4154487"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pPr>
              <a:defRPr/>
            </a:pPr>
            <a:fld id="{0BA10852-2666-4AF7-B594-7278BE3B9F02}" type="datetime1">
              <a:rPr lang="zh-CN" altLang="en-US">
                <a:solidFill>
                  <a:srgbClr val="000000"/>
                </a:solidFill>
              </a:rPr>
              <a:pPr>
                <a:defRPr/>
              </a:pPr>
              <a:t>2022/8/9</a:t>
            </a:fld>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solidFill>
                  <a:schemeClr val="tx1"/>
                </a:solidFill>
              </a:defRPr>
            </a:lvl1pPr>
          </a:lstStyle>
          <a:p>
            <a:pPr>
              <a:defRPr/>
            </a:pPr>
            <a:r>
              <a:rPr lang="zh-CN" altLang="en-US">
                <a:solidFill>
                  <a:srgbClr val="000000"/>
                </a:solidFill>
              </a:rPr>
              <a:t>机械系统与振动国家重点实验室</a:t>
            </a:r>
          </a:p>
        </p:txBody>
      </p:sp>
      <p:sp>
        <p:nvSpPr>
          <p:cNvPr id="7" name="Rectangle 7"/>
          <p:cNvSpPr>
            <a:spLocks noGrp="1" noChangeArrowheads="1"/>
          </p:cNvSpPr>
          <p:nvPr>
            <p:ph type="sldNum" sz="quarter" idx="12"/>
          </p:nvPr>
        </p:nvSpPr>
        <p:spPr/>
        <p:txBody>
          <a:bodyPr/>
          <a:lstStyle>
            <a:lvl1pPr>
              <a:defRPr/>
            </a:lvl1pPr>
          </a:lstStyle>
          <a:p>
            <a:pPr>
              <a:defRPr/>
            </a:pPr>
            <a:fld id="{C85EE7B9-F28D-432B-8142-64ED5235700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6577659"/>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p:txBody>
          <a:bodyPr/>
          <a:lstStyle>
            <a:lvl1pPr>
              <a:defRPr/>
            </a:lvl1pPr>
          </a:lstStyle>
          <a:p>
            <a:pPr>
              <a:defRPr/>
            </a:pPr>
            <a:fld id="{1E33FF47-0D69-4B4F-98D1-1B6797B28291}" type="datetime1">
              <a:rPr lang="zh-CN" altLang="en-US">
                <a:solidFill>
                  <a:srgbClr val="000000"/>
                </a:solidFill>
              </a:rPr>
              <a:pPr>
                <a:defRPr/>
              </a:pPr>
              <a:t>2022/8/9</a:t>
            </a:fld>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solidFill>
                  <a:schemeClr val="tx1"/>
                </a:solidFill>
              </a:defRPr>
            </a:lvl1pPr>
          </a:lstStyle>
          <a:p>
            <a:pPr>
              <a:defRPr/>
            </a:pPr>
            <a:r>
              <a:rPr lang="zh-CN" altLang="en-US">
                <a:solidFill>
                  <a:srgbClr val="000000"/>
                </a:solidFill>
              </a:rPr>
              <a:t>机械系统与振动国家重点实验室</a:t>
            </a:r>
          </a:p>
        </p:txBody>
      </p:sp>
      <p:sp>
        <p:nvSpPr>
          <p:cNvPr id="9" name="Rectangle 7"/>
          <p:cNvSpPr>
            <a:spLocks noGrp="1" noChangeArrowheads="1"/>
          </p:cNvSpPr>
          <p:nvPr>
            <p:ph type="sldNum" sz="quarter" idx="12"/>
          </p:nvPr>
        </p:nvSpPr>
        <p:spPr/>
        <p:txBody>
          <a:bodyPr/>
          <a:lstStyle>
            <a:lvl1pPr>
              <a:defRPr/>
            </a:lvl1pPr>
          </a:lstStyle>
          <a:p>
            <a:pPr>
              <a:defRPr/>
            </a:pPr>
            <a:fld id="{C1CB31E6-4F04-4D02-9FD5-F899FF0FF9A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55974642"/>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p:txBody>
          <a:bodyPr/>
          <a:lstStyle>
            <a:lvl1pPr>
              <a:defRPr/>
            </a:lvl1pPr>
          </a:lstStyle>
          <a:p>
            <a:pPr>
              <a:defRPr/>
            </a:pPr>
            <a:fld id="{8A116A3A-8317-4973-9542-2150E4461B0A}" type="datetime1">
              <a:rPr lang="zh-CN" altLang="en-US">
                <a:solidFill>
                  <a:srgbClr val="000000"/>
                </a:solidFill>
              </a:rPr>
              <a:pPr>
                <a:defRPr/>
              </a:pPr>
              <a:t>2022/8/9</a:t>
            </a:fld>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solidFill>
                  <a:schemeClr val="tx1"/>
                </a:solidFill>
              </a:defRPr>
            </a:lvl1pPr>
          </a:lstStyle>
          <a:p>
            <a:pPr>
              <a:defRPr/>
            </a:pPr>
            <a:r>
              <a:rPr lang="zh-CN" altLang="en-US">
                <a:solidFill>
                  <a:srgbClr val="000000"/>
                </a:solidFill>
              </a:rPr>
              <a:t>机械系统与振动国家重点实验室</a:t>
            </a:r>
            <a:endParaRPr lang="zh-CN" altLang="en-US" dirty="0">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88CAB2C-A693-48A2-B333-F8AEF450D1B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13224894"/>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fld id="{8AADA6AF-C78E-4956-BDB6-3D493AC83588}" type="datetime1">
              <a:rPr lang="zh-CN" altLang="en-US">
                <a:solidFill>
                  <a:srgbClr val="000000"/>
                </a:solidFill>
              </a:rPr>
              <a:pPr>
                <a:defRPr/>
              </a:pPr>
              <a:t>2022/8/9</a:t>
            </a:fld>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solidFill>
                  <a:schemeClr val="tx1"/>
                </a:solidFill>
              </a:defRPr>
            </a:lvl1pPr>
          </a:lstStyle>
          <a:p>
            <a:pPr>
              <a:defRPr/>
            </a:pPr>
            <a:r>
              <a:rPr lang="zh-CN" altLang="en-US">
                <a:solidFill>
                  <a:srgbClr val="000000"/>
                </a:solidFill>
              </a:rPr>
              <a:t>机械系统与振动国家重点实验室</a:t>
            </a:r>
            <a:endParaRPr lang="zh-CN" altLang="en-US" dirty="0">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AD8F3C15-8BF1-4876-BAD6-78B0CC3A55A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42077552"/>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fld id="{C7B91233-54B4-43E2-81AD-1CAC8BE48A39}" type="datetime1">
              <a:rPr lang="zh-CN" altLang="en-US">
                <a:solidFill>
                  <a:srgbClr val="000000"/>
                </a:solidFill>
              </a:rPr>
              <a:pPr>
                <a:defRPr/>
              </a:pPr>
              <a:t>2022/8/9</a:t>
            </a:fld>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solidFill>
                  <a:schemeClr val="tx1"/>
                </a:solidFill>
              </a:defRPr>
            </a:lvl1pPr>
          </a:lstStyle>
          <a:p>
            <a:pPr>
              <a:defRPr/>
            </a:pPr>
            <a:r>
              <a:rPr lang="zh-CN" altLang="en-US">
                <a:solidFill>
                  <a:srgbClr val="000000"/>
                </a:solidFill>
              </a:rPr>
              <a:t>机械系统与振动国家重点实验室</a:t>
            </a:r>
            <a:endParaRPr lang="zh-CN" altLang="en-US" dirty="0">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D2C57B75-8A12-42AA-9C69-F05CA8280C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64645484"/>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fld id="{21F3112B-BC0B-48B4-98A6-D86B040452E5}" type="datetime1">
              <a:rPr lang="zh-CN" altLang="en-US">
                <a:solidFill>
                  <a:srgbClr val="000000"/>
                </a:solidFill>
              </a:rPr>
              <a:pPr>
                <a:defRPr/>
              </a:pPr>
              <a:t>2022/8/9</a:t>
            </a:fld>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solidFill>
                  <a:schemeClr val="tx1"/>
                </a:solidFill>
              </a:defRPr>
            </a:lvl1pPr>
          </a:lstStyle>
          <a:p>
            <a:pPr>
              <a:defRPr/>
            </a:pPr>
            <a:r>
              <a:rPr lang="zh-CN" altLang="en-US">
                <a:solidFill>
                  <a:srgbClr val="000000"/>
                </a:solidFill>
              </a:rPr>
              <a:t>机械系统与振动国家重点实验室</a:t>
            </a:r>
            <a:endParaRPr lang="zh-CN" altLang="en-US" dirty="0">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0E1D9F7F-1B5B-42FA-8A8B-6AE2B40D4A5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03182473"/>
      </p:ext>
    </p:extLst>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pPr>
              <a:defRPr/>
            </a:pPr>
            <a:fld id="{B9A3886F-C5D6-45C7-98B5-0DD136C56A45}" type="datetime1">
              <a:rPr lang="zh-CN" altLang="en-US">
                <a:solidFill>
                  <a:srgbClr val="000000"/>
                </a:solidFill>
              </a:rPr>
              <a:pPr>
                <a:defRPr/>
              </a:pPr>
              <a:t>2022/8/9</a:t>
            </a:fld>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r>
              <a:rPr lang="zh-CN" altLang="en-US">
                <a:solidFill>
                  <a:srgbClr val="009999"/>
                </a:solidFill>
              </a:rPr>
              <a:t>机械系统与振动国家重点实验室</a:t>
            </a:r>
          </a:p>
        </p:txBody>
      </p:sp>
      <p:sp>
        <p:nvSpPr>
          <p:cNvPr id="6" name="Rectangle 7"/>
          <p:cNvSpPr>
            <a:spLocks noGrp="1" noChangeArrowheads="1"/>
          </p:cNvSpPr>
          <p:nvPr>
            <p:ph type="sldNum" sz="quarter" idx="12"/>
          </p:nvPr>
        </p:nvSpPr>
        <p:spPr/>
        <p:txBody>
          <a:bodyPr/>
          <a:lstStyle>
            <a:lvl1pPr>
              <a:defRPr/>
            </a:lvl1pPr>
          </a:lstStyle>
          <a:p>
            <a:pPr>
              <a:defRPr/>
            </a:pPr>
            <a:fld id="{F282725A-41BF-4E76-BE35-8E75C93B12D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70029971"/>
      </p:ext>
    </p:extLst>
  </p:cSld>
  <p:clrMapOvr>
    <a:masterClrMapping/>
  </p:clrMapOvr>
  <p:transition spd="med">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188913"/>
            <a:ext cx="2114550" cy="61452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31800" y="188913"/>
            <a:ext cx="6194425" cy="61452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pPr>
              <a:defRPr/>
            </a:pPr>
            <a:fld id="{F13F9EF3-91C5-4888-8685-9C8C4A0DD246}" type="datetime1">
              <a:rPr lang="zh-CN" altLang="en-US">
                <a:solidFill>
                  <a:srgbClr val="000000"/>
                </a:solidFill>
              </a:rPr>
              <a:pPr>
                <a:defRPr/>
              </a:pPr>
              <a:t>2022/8/9</a:t>
            </a:fld>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r>
              <a:rPr lang="zh-CN" altLang="en-US">
                <a:solidFill>
                  <a:srgbClr val="009999"/>
                </a:solidFill>
              </a:rPr>
              <a:t>机械系统与振动国家重点实验室</a:t>
            </a:r>
          </a:p>
        </p:txBody>
      </p:sp>
      <p:sp>
        <p:nvSpPr>
          <p:cNvPr id="6" name="Rectangle 7"/>
          <p:cNvSpPr>
            <a:spLocks noGrp="1" noChangeArrowheads="1"/>
          </p:cNvSpPr>
          <p:nvPr>
            <p:ph type="sldNum" sz="quarter" idx="12"/>
          </p:nvPr>
        </p:nvSpPr>
        <p:spPr/>
        <p:txBody>
          <a:bodyPr/>
          <a:lstStyle>
            <a:lvl1pPr>
              <a:defRPr/>
            </a:lvl1pPr>
          </a:lstStyle>
          <a:p>
            <a:pPr>
              <a:defRPr/>
            </a:pPr>
            <a:fld id="{39D7619D-4D28-45FB-837B-7CD5B52AFA8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95794179"/>
      </p:ext>
    </p:extLst>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rot="10800000">
            <a:off x="0" y="962025"/>
            <a:ext cx="2879725" cy="90488"/>
          </a:xfrm>
          <a:prstGeom prst="rect">
            <a:avLst/>
          </a:prstGeom>
          <a:gradFill rotWithShape="1">
            <a:gsLst>
              <a:gs pos="0">
                <a:srgbClr val="FFFFFF"/>
              </a:gs>
              <a:gs pos="100000">
                <a:srgbClr val="A41E31">
                  <a:alpha val="60001"/>
                </a:srgbClr>
              </a:gs>
            </a:gsLst>
            <a:lin ang="0" scaled="1"/>
          </a:gradFill>
          <a:ln>
            <a:noFill/>
          </a:ln>
          <a:extLst/>
        </p:spPr>
        <p:txBody>
          <a:bodyPr rot="10800000" wrap="none" anchor="ctr"/>
          <a:lstStyle/>
          <a:p>
            <a:pPr algn="ctr">
              <a:defRPr/>
            </a:pPr>
            <a:endParaRPr lang="zh-CN" altLang="en-US" sz="2400" b="0">
              <a:solidFill>
                <a:schemeClr val="tx1"/>
              </a:solidFill>
              <a:ea typeface="黑体" pitchFamily="49" charset="-122"/>
            </a:endParaRPr>
          </a:p>
        </p:txBody>
      </p:sp>
      <p:sp>
        <p:nvSpPr>
          <p:cNvPr id="5" name="矩形 10"/>
          <p:cNvSpPr>
            <a:spLocks noChangeArrowheads="1"/>
          </p:cNvSpPr>
          <p:nvPr/>
        </p:nvSpPr>
        <p:spPr bwMode="auto">
          <a:xfrm>
            <a:off x="4481513" y="1989138"/>
            <a:ext cx="180975" cy="457200"/>
          </a:xfrm>
          <a:prstGeom prst="rect">
            <a:avLst/>
          </a:prstGeom>
          <a:solidFill>
            <a:schemeClr val="bg1">
              <a:alpha val="59999"/>
            </a:schemeClr>
          </a:solidFill>
          <a:ln>
            <a:noFill/>
          </a:ln>
          <a:extLst/>
        </p:spPr>
        <p:txBody>
          <a:bodyPr wrap="none" lIns="90000" tIns="46800" rIns="90000" bIns="46800">
            <a:spAutoFit/>
          </a:bodyPr>
          <a:lstStyle/>
          <a:p>
            <a:pPr algn="ctr">
              <a:defRPr/>
            </a:pPr>
            <a:endParaRPr lang="zh-CN" altLang="en-US" sz="2400" b="0">
              <a:solidFill>
                <a:schemeClr val="tx1"/>
              </a:solidFill>
              <a:ea typeface="黑体" pitchFamily="49" charset="-122"/>
            </a:endParaRPr>
          </a:p>
        </p:txBody>
      </p:sp>
      <p:sp>
        <p:nvSpPr>
          <p:cNvPr id="6" name="Rectangle 2"/>
          <p:cNvSpPr>
            <a:spLocks noChangeArrowheads="1"/>
          </p:cNvSpPr>
          <p:nvPr userDrawn="1"/>
        </p:nvSpPr>
        <p:spPr bwMode="auto">
          <a:xfrm rot="10800000">
            <a:off x="0" y="981075"/>
            <a:ext cx="2879725" cy="90488"/>
          </a:xfrm>
          <a:prstGeom prst="rect">
            <a:avLst/>
          </a:prstGeom>
          <a:gradFill rotWithShape="1">
            <a:gsLst>
              <a:gs pos="0">
                <a:srgbClr val="FFFFFF"/>
              </a:gs>
              <a:gs pos="100000">
                <a:srgbClr val="A41E31">
                  <a:alpha val="60001"/>
                </a:srgbClr>
              </a:gs>
            </a:gsLst>
            <a:lin ang="0" scaled="1"/>
          </a:gradFill>
          <a:ln>
            <a:noFill/>
          </a:ln>
          <a:extLst/>
        </p:spPr>
        <p:txBody>
          <a:bodyPr rot="10800000" wrap="none" anchor="ctr"/>
          <a:lstStyle/>
          <a:p>
            <a:pPr algn="ctr">
              <a:defRPr/>
            </a:pPr>
            <a:endParaRPr lang="zh-CN" altLang="en-US" sz="2400" b="0">
              <a:solidFill>
                <a:schemeClr val="tx1"/>
              </a:solidFill>
              <a:ea typeface="黑体" pitchFamily="49" charset="-122"/>
            </a:endParaRPr>
          </a:p>
        </p:txBody>
      </p:sp>
      <p:pic>
        <p:nvPicPr>
          <p:cNvPr id="7" name="图片 11" descr="红色系校徽展开式.png"/>
          <p:cNvPicPr>
            <a:picLocks noChangeAspect="1"/>
          </p:cNvPicPr>
          <p:nvPr userDrawn="1"/>
        </p:nvPicPr>
        <p:blipFill>
          <a:blip r:embed="rId2" cstate="print"/>
          <a:srcRect/>
          <a:stretch>
            <a:fillRect/>
          </a:stretch>
        </p:blipFill>
        <p:spPr bwMode="auto">
          <a:xfrm>
            <a:off x="179388" y="68263"/>
            <a:ext cx="2928937" cy="768350"/>
          </a:xfrm>
          <a:prstGeom prst="rect">
            <a:avLst/>
          </a:prstGeom>
          <a:solidFill>
            <a:srgbClr val="FFFFFF"/>
          </a:solidFill>
          <a:ln w="9525">
            <a:noFill/>
            <a:miter lim="800000"/>
            <a:headEnd/>
            <a:tailEnd/>
          </a:ln>
        </p:spPr>
      </p:pic>
      <p:grpSp>
        <p:nvGrpSpPr>
          <p:cNvPr id="8" name="组合 21"/>
          <p:cNvGrpSpPr>
            <a:grpSpLocks/>
          </p:cNvGrpSpPr>
          <p:nvPr userDrawn="1"/>
        </p:nvGrpSpPr>
        <p:grpSpPr bwMode="auto">
          <a:xfrm>
            <a:off x="6227763" y="193675"/>
            <a:ext cx="2903537" cy="625475"/>
            <a:chOff x="6224843" y="194099"/>
            <a:chExt cx="2902937" cy="625068"/>
          </a:xfrm>
        </p:grpSpPr>
        <p:pic>
          <p:nvPicPr>
            <p:cNvPr id="9" name="Picture 2"/>
            <p:cNvPicPr>
              <a:picLocks noChangeAspect="1" noChangeArrowheads="1"/>
            </p:cNvPicPr>
            <p:nvPr userDrawn="1"/>
          </p:nvPicPr>
          <p:blipFill>
            <a:blip r:embed="rId3" cstate="print">
              <a:grayscl/>
            </a:blip>
            <a:srcRect/>
            <a:stretch>
              <a:fillRect/>
            </a:stretch>
          </p:blipFill>
          <p:spPr bwMode="auto">
            <a:xfrm>
              <a:off x="6229604" y="194099"/>
              <a:ext cx="1439565" cy="487046"/>
            </a:xfrm>
            <a:prstGeom prst="rect">
              <a:avLst/>
            </a:prstGeom>
            <a:noFill/>
            <a:ln>
              <a:noFill/>
            </a:ln>
            <a:effectLst>
              <a:outerShdw dist="35921" dir="2700000" algn="ctr" rotWithShape="0">
                <a:schemeClr val="bg1"/>
              </a:outerShdw>
            </a:effectLst>
            <a:extLst/>
          </p:spPr>
        </p:pic>
        <p:pic>
          <p:nvPicPr>
            <p:cNvPr id="10" name="Picture 3"/>
            <p:cNvPicPr>
              <a:picLocks noChangeAspect="1" noChangeArrowheads="1"/>
            </p:cNvPicPr>
            <p:nvPr userDrawn="1"/>
          </p:nvPicPr>
          <p:blipFill>
            <a:blip r:embed="rId4" cstate="print"/>
            <a:srcRect/>
            <a:stretch>
              <a:fillRect/>
            </a:stretch>
          </p:blipFill>
          <p:spPr bwMode="auto">
            <a:xfrm>
              <a:off x="7678693" y="195686"/>
              <a:ext cx="1439564" cy="479113"/>
            </a:xfrm>
            <a:prstGeom prst="rect">
              <a:avLst/>
            </a:prstGeom>
            <a:noFill/>
            <a:ln>
              <a:noFill/>
            </a:ln>
            <a:effectLst>
              <a:outerShdw dist="35921" dir="2700000" algn="ctr" rotWithShape="0">
                <a:schemeClr val="bg1"/>
              </a:outerShdw>
            </a:effectLst>
            <a:extLst/>
          </p:spPr>
        </p:pic>
        <p:grpSp>
          <p:nvGrpSpPr>
            <p:cNvPr id="11" name="组合 20"/>
            <p:cNvGrpSpPr>
              <a:grpSpLocks/>
            </p:cNvGrpSpPr>
            <p:nvPr userDrawn="1"/>
          </p:nvGrpSpPr>
          <p:grpSpPr bwMode="auto">
            <a:xfrm>
              <a:off x="6224843" y="674799"/>
              <a:ext cx="2902937" cy="144368"/>
              <a:chOff x="6224843" y="674799"/>
              <a:chExt cx="2902937" cy="144368"/>
            </a:xfrm>
          </p:grpSpPr>
          <p:sp>
            <p:nvSpPr>
              <p:cNvPr id="12" name="Text Box 15"/>
              <p:cNvSpPr txBox="1">
                <a:spLocks noChangeArrowheads="1"/>
              </p:cNvSpPr>
              <p:nvPr userDrawn="1"/>
            </p:nvSpPr>
            <p:spPr bwMode="auto">
              <a:xfrm>
                <a:off x="6224843" y="674799"/>
                <a:ext cx="726925" cy="144368"/>
              </a:xfrm>
              <a:prstGeom prst="rect">
                <a:avLst/>
              </a:prstGeom>
              <a:solidFill>
                <a:srgbClr val="8F1120"/>
              </a:solidFill>
              <a:ln>
                <a:noFill/>
              </a:ln>
              <a:extLst/>
            </p:spPr>
            <p:txBody>
              <a:bodyPr lIns="0" tIns="0" rIns="0" bIns="0" anchor="ctr" anchorCtr="1"/>
              <a:lstStyle>
                <a:lvl1pPr eaLnBrk="0" hangingPunct="0">
                  <a:defRPr sz="3000" b="1">
                    <a:solidFill>
                      <a:srgbClr val="133984"/>
                    </a:solidFill>
                    <a:latin typeface="Arial" charset="0"/>
                    <a:ea typeface="宋体" pitchFamily="2" charset="-122"/>
                  </a:defRPr>
                </a:lvl1pPr>
                <a:lvl2pPr marL="742950" indent="-285750" eaLnBrk="0" hangingPunct="0">
                  <a:defRPr sz="3000" b="1">
                    <a:solidFill>
                      <a:srgbClr val="133984"/>
                    </a:solidFill>
                    <a:latin typeface="Arial" charset="0"/>
                    <a:ea typeface="宋体" pitchFamily="2" charset="-122"/>
                  </a:defRPr>
                </a:lvl2pPr>
                <a:lvl3pPr marL="1143000" indent="-228600" eaLnBrk="0" hangingPunct="0">
                  <a:defRPr sz="3000" b="1">
                    <a:solidFill>
                      <a:srgbClr val="133984"/>
                    </a:solidFill>
                    <a:latin typeface="Arial" charset="0"/>
                    <a:ea typeface="宋体" pitchFamily="2" charset="-122"/>
                  </a:defRPr>
                </a:lvl3pPr>
                <a:lvl4pPr marL="1600200" indent="-228600" eaLnBrk="0" hangingPunct="0">
                  <a:defRPr sz="3000" b="1">
                    <a:solidFill>
                      <a:srgbClr val="133984"/>
                    </a:solidFill>
                    <a:latin typeface="Arial" charset="0"/>
                    <a:ea typeface="宋体" pitchFamily="2" charset="-122"/>
                  </a:defRPr>
                </a:lvl4pPr>
                <a:lvl5pPr marL="2057400" indent="-228600" eaLnBrk="0" hangingPunct="0">
                  <a:defRPr sz="3000" b="1">
                    <a:solidFill>
                      <a:srgbClr val="133984"/>
                    </a:solidFill>
                    <a:latin typeface="Arial" charset="0"/>
                    <a:ea typeface="宋体" pitchFamily="2" charset="-122"/>
                  </a:defRPr>
                </a:lvl5pPr>
                <a:lvl6pPr marL="2514600" indent="-228600" eaLnBrk="0" fontAlgn="base" hangingPunct="0">
                  <a:spcBef>
                    <a:spcPct val="0"/>
                  </a:spcBef>
                  <a:spcAft>
                    <a:spcPct val="0"/>
                  </a:spcAft>
                  <a:defRPr sz="3000" b="1">
                    <a:solidFill>
                      <a:srgbClr val="133984"/>
                    </a:solidFill>
                    <a:latin typeface="Arial" charset="0"/>
                    <a:ea typeface="宋体" pitchFamily="2" charset="-122"/>
                  </a:defRPr>
                </a:lvl6pPr>
                <a:lvl7pPr marL="2971800" indent="-228600" eaLnBrk="0" fontAlgn="base" hangingPunct="0">
                  <a:spcBef>
                    <a:spcPct val="0"/>
                  </a:spcBef>
                  <a:spcAft>
                    <a:spcPct val="0"/>
                  </a:spcAft>
                  <a:defRPr sz="3000" b="1">
                    <a:solidFill>
                      <a:srgbClr val="133984"/>
                    </a:solidFill>
                    <a:latin typeface="Arial" charset="0"/>
                    <a:ea typeface="宋体" pitchFamily="2" charset="-122"/>
                  </a:defRPr>
                </a:lvl7pPr>
                <a:lvl8pPr marL="3429000" indent="-228600" eaLnBrk="0" fontAlgn="base" hangingPunct="0">
                  <a:spcBef>
                    <a:spcPct val="0"/>
                  </a:spcBef>
                  <a:spcAft>
                    <a:spcPct val="0"/>
                  </a:spcAft>
                  <a:defRPr sz="3000" b="1">
                    <a:solidFill>
                      <a:srgbClr val="133984"/>
                    </a:solidFill>
                    <a:latin typeface="Arial" charset="0"/>
                    <a:ea typeface="宋体" pitchFamily="2" charset="-122"/>
                  </a:defRPr>
                </a:lvl8pPr>
                <a:lvl9pPr marL="3886200" indent="-228600" eaLnBrk="0" fontAlgn="base" hangingPunct="0">
                  <a:spcBef>
                    <a:spcPct val="0"/>
                  </a:spcBef>
                  <a:spcAft>
                    <a:spcPct val="0"/>
                  </a:spcAft>
                  <a:defRPr sz="3000" b="1">
                    <a:solidFill>
                      <a:srgbClr val="133984"/>
                    </a:solidFill>
                    <a:latin typeface="Arial" charset="0"/>
                    <a:ea typeface="宋体" pitchFamily="2" charset="-122"/>
                  </a:defRPr>
                </a:lvl9pPr>
              </a:lstStyle>
              <a:p>
                <a:pPr algn="ctr" eaLnBrk="1" hangingPunct="1">
                  <a:defRPr/>
                </a:pPr>
                <a:r>
                  <a:rPr lang="en-US" altLang="zh-CN" sz="900">
                    <a:solidFill>
                      <a:schemeClr val="bg1"/>
                    </a:solidFill>
                    <a:ea typeface="黑体" pitchFamily="49" charset="-122"/>
                  </a:rPr>
                  <a:t>1896</a:t>
                </a:r>
              </a:p>
            </p:txBody>
          </p:sp>
          <p:sp>
            <p:nvSpPr>
              <p:cNvPr id="13" name="Text Box 16"/>
              <p:cNvSpPr txBox="1">
                <a:spLocks noChangeArrowheads="1"/>
              </p:cNvSpPr>
              <p:nvPr userDrawn="1"/>
            </p:nvSpPr>
            <p:spPr bwMode="auto">
              <a:xfrm>
                <a:off x="6947006" y="674799"/>
                <a:ext cx="726925" cy="144368"/>
              </a:xfrm>
              <a:prstGeom prst="rect">
                <a:avLst/>
              </a:prstGeom>
              <a:solidFill>
                <a:srgbClr val="8F1120"/>
              </a:solidFill>
              <a:ln>
                <a:noFill/>
              </a:ln>
              <a:extLst/>
            </p:spPr>
            <p:txBody>
              <a:bodyPr lIns="0" tIns="0" rIns="0" bIns="0" anchor="ctr" anchorCtr="1"/>
              <a:lstStyle>
                <a:lvl1pPr eaLnBrk="0" hangingPunct="0">
                  <a:defRPr sz="3000" b="1">
                    <a:solidFill>
                      <a:srgbClr val="133984"/>
                    </a:solidFill>
                    <a:latin typeface="Arial" charset="0"/>
                    <a:ea typeface="宋体" pitchFamily="2" charset="-122"/>
                  </a:defRPr>
                </a:lvl1pPr>
                <a:lvl2pPr marL="742950" indent="-285750" eaLnBrk="0" hangingPunct="0">
                  <a:defRPr sz="3000" b="1">
                    <a:solidFill>
                      <a:srgbClr val="133984"/>
                    </a:solidFill>
                    <a:latin typeface="Arial" charset="0"/>
                    <a:ea typeface="宋体" pitchFamily="2" charset="-122"/>
                  </a:defRPr>
                </a:lvl2pPr>
                <a:lvl3pPr marL="1143000" indent="-228600" eaLnBrk="0" hangingPunct="0">
                  <a:defRPr sz="3000" b="1">
                    <a:solidFill>
                      <a:srgbClr val="133984"/>
                    </a:solidFill>
                    <a:latin typeface="Arial" charset="0"/>
                    <a:ea typeface="宋体" pitchFamily="2" charset="-122"/>
                  </a:defRPr>
                </a:lvl3pPr>
                <a:lvl4pPr marL="1600200" indent="-228600" eaLnBrk="0" hangingPunct="0">
                  <a:defRPr sz="3000" b="1">
                    <a:solidFill>
                      <a:srgbClr val="133984"/>
                    </a:solidFill>
                    <a:latin typeface="Arial" charset="0"/>
                    <a:ea typeface="宋体" pitchFamily="2" charset="-122"/>
                  </a:defRPr>
                </a:lvl4pPr>
                <a:lvl5pPr marL="2057400" indent="-228600" eaLnBrk="0" hangingPunct="0">
                  <a:defRPr sz="3000" b="1">
                    <a:solidFill>
                      <a:srgbClr val="133984"/>
                    </a:solidFill>
                    <a:latin typeface="Arial" charset="0"/>
                    <a:ea typeface="宋体" pitchFamily="2" charset="-122"/>
                  </a:defRPr>
                </a:lvl5pPr>
                <a:lvl6pPr marL="2514600" indent="-228600" eaLnBrk="0" fontAlgn="base" hangingPunct="0">
                  <a:spcBef>
                    <a:spcPct val="0"/>
                  </a:spcBef>
                  <a:spcAft>
                    <a:spcPct val="0"/>
                  </a:spcAft>
                  <a:defRPr sz="3000" b="1">
                    <a:solidFill>
                      <a:srgbClr val="133984"/>
                    </a:solidFill>
                    <a:latin typeface="Arial" charset="0"/>
                    <a:ea typeface="宋体" pitchFamily="2" charset="-122"/>
                  </a:defRPr>
                </a:lvl6pPr>
                <a:lvl7pPr marL="2971800" indent="-228600" eaLnBrk="0" fontAlgn="base" hangingPunct="0">
                  <a:spcBef>
                    <a:spcPct val="0"/>
                  </a:spcBef>
                  <a:spcAft>
                    <a:spcPct val="0"/>
                  </a:spcAft>
                  <a:defRPr sz="3000" b="1">
                    <a:solidFill>
                      <a:srgbClr val="133984"/>
                    </a:solidFill>
                    <a:latin typeface="Arial" charset="0"/>
                    <a:ea typeface="宋体" pitchFamily="2" charset="-122"/>
                  </a:defRPr>
                </a:lvl7pPr>
                <a:lvl8pPr marL="3429000" indent="-228600" eaLnBrk="0" fontAlgn="base" hangingPunct="0">
                  <a:spcBef>
                    <a:spcPct val="0"/>
                  </a:spcBef>
                  <a:spcAft>
                    <a:spcPct val="0"/>
                  </a:spcAft>
                  <a:defRPr sz="3000" b="1">
                    <a:solidFill>
                      <a:srgbClr val="133984"/>
                    </a:solidFill>
                    <a:latin typeface="Arial" charset="0"/>
                    <a:ea typeface="宋体" pitchFamily="2" charset="-122"/>
                  </a:defRPr>
                </a:lvl8pPr>
                <a:lvl9pPr marL="3886200" indent="-228600" eaLnBrk="0" fontAlgn="base" hangingPunct="0">
                  <a:spcBef>
                    <a:spcPct val="0"/>
                  </a:spcBef>
                  <a:spcAft>
                    <a:spcPct val="0"/>
                  </a:spcAft>
                  <a:defRPr sz="3000" b="1">
                    <a:solidFill>
                      <a:srgbClr val="133984"/>
                    </a:solidFill>
                    <a:latin typeface="Arial" charset="0"/>
                    <a:ea typeface="宋体" pitchFamily="2" charset="-122"/>
                  </a:defRPr>
                </a:lvl9pPr>
              </a:lstStyle>
              <a:p>
                <a:pPr algn="ctr" eaLnBrk="1" hangingPunct="1">
                  <a:defRPr/>
                </a:pPr>
                <a:r>
                  <a:rPr lang="en-US" altLang="zh-CN" sz="900">
                    <a:solidFill>
                      <a:schemeClr val="bg1"/>
                    </a:solidFill>
                    <a:ea typeface="黑体" pitchFamily="49" charset="-122"/>
                  </a:rPr>
                  <a:t>1920</a:t>
                </a:r>
              </a:p>
            </p:txBody>
          </p:sp>
          <p:sp>
            <p:nvSpPr>
              <p:cNvPr id="14" name="Text Box 17"/>
              <p:cNvSpPr txBox="1">
                <a:spLocks noChangeArrowheads="1"/>
              </p:cNvSpPr>
              <p:nvPr userDrawn="1"/>
            </p:nvSpPr>
            <p:spPr bwMode="auto">
              <a:xfrm>
                <a:off x="7673930" y="674799"/>
                <a:ext cx="726925" cy="144368"/>
              </a:xfrm>
              <a:prstGeom prst="rect">
                <a:avLst/>
              </a:prstGeom>
              <a:solidFill>
                <a:srgbClr val="8F1120"/>
              </a:solidFill>
              <a:ln>
                <a:noFill/>
              </a:ln>
              <a:extLst/>
            </p:spPr>
            <p:txBody>
              <a:bodyPr lIns="0" tIns="0" rIns="0" bIns="0" anchor="ctr" anchorCtr="1"/>
              <a:lstStyle>
                <a:lvl1pPr eaLnBrk="0" hangingPunct="0">
                  <a:defRPr sz="3000" b="1">
                    <a:solidFill>
                      <a:srgbClr val="133984"/>
                    </a:solidFill>
                    <a:latin typeface="Arial" charset="0"/>
                    <a:ea typeface="宋体" pitchFamily="2" charset="-122"/>
                  </a:defRPr>
                </a:lvl1pPr>
                <a:lvl2pPr marL="742950" indent="-285750" eaLnBrk="0" hangingPunct="0">
                  <a:defRPr sz="3000" b="1">
                    <a:solidFill>
                      <a:srgbClr val="133984"/>
                    </a:solidFill>
                    <a:latin typeface="Arial" charset="0"/>
                    <a:ea typeface="宋体" pitchFamily="2" charset="-122"/>
                  </a:defRPr>
                </a:lvl2pPr>
                <a:lvl3pPr marL="1143000" indent="-228600" eaLnBrk="0" hangingPunct="0">
                  <a:defRPr sz="3000" b="1">
                    <a:solidFill>
                      <a:srgbClr val="133984"/>
                    </a:solidFill>
                    <a:latin typeface="Arial" charset="0"/>
                    <a:ea typeface="宋体" pitchFamily="2" charset="-122"/>
                  </a:defRPr>
                </a:lvl3pPr>
                <a:lvl4pPr marL="1600200" indent="-228600" eaLnBrk="0" hangingPunct="0">
                  <a:defRPr sz="3000" b="1">
                    <a:solidFill>
                      <a:srgbClr val="133984"/>
                    </a:solidFill>
                    <a:latin typeface="Arial" charset="0"/>
                    <a:ea typeface="宋体" pitchFamily="2" charset="-122"/>
                  </a:defRPr>
                </a:lvl4pPr>
                <a:lvl5pPr marL="2057400" indent="-228600" eaLnBrk="0" hangingPunct="0">
                  <a:defRPr sz="3000" b="1">
                    <a:solidFill>
                      <a:srgbClr val="133984"/>
                    </a:solidFill>
                    <a:latin typeface="Arial" charset="0"/>
                    <a:ea typeface="宋体" pitchFamily="2" charset="-122"/>
                  </a:defRPr>
                </a:lvl5pPr>
                <a:lvl6pPr marL="2514600" indent="-228600" eaLnBrk="0" fontAlgn="base" hangingPunct="0">
                  <a:spcBef>
                    <a:spcPct val="0"/>
                  </a:spcBef>
                  <a:spcAft>
                    <a:spcPct val="0"/>
                  </a:spcAft>
                  <a:defRPr sz="3000" b="1">
                    <a:solidFill>
                      <a:srgbClr val="133984"/>
                    </a:solidFill>
                    <a:latin typeface="Arial" charset="0"/>
                    <a:ea typeface="宋体" pitchFamily="2" charset="-122"/>
                  </a:defRPr>
                </a:lvl6pPr>
                <a:lvl7pPr marL="2971800" indent="-228600" eaLnBrk="0" fontAlgn="base" hangingPunct="0">
                  <a:spcBef>
                    <a:spcPct val="0"/>
                  </a:spcBef>
                  <a:spcAft>
                    <a:spcPct val="0"/>
                  </a:spcAft>
                  <a:defRPr sz="3000" b="1">
                    <a:solidFill>
                      <a:srgbClr val="133984"/>
                    </a:solidFill>
                    <a:latin typeface="Arial" charset="0"/>
                    <a:ea typeface="宋体" pitchFamily="2" charset="-122"/>
                  </a:defRPr>
                </a:lvl7pPr>
                <a:lvl8pPr marL="3429000" indent="-228600" eaLnBrk="0" fontAlgn="base" hangingPunct="0">
                  <a:spcBef>
                    <a:spcPct val="0"/>
                  </a:spcBef>
                  <a:spcAft>
                    <a:spcPct val="0"/>
                  </a:spcAft>
                  <a:defRPr sz="3000" b="1">
                    <a:solidFill>
                      <a:srgbClr val="133984"/>
                    </a:solidFill>
                    <a:latin typeface="Arial" charset="0"/>
                    <a:ea typeface="宋体" pitchFamily="2" charset="-122"/>
                  </a:defRPr>
                </a:lvl8pPr>
                <a:lvl9pPr marL="3886200" indent="-228600" eaLnBrk="0" fontAlgn="base" hangingPunct="0">
                  <a:spcBef>
                    <a:spcPct val="0"/>
                  </a:spcBef>
                  <a:spcAft>
                    <a:spcPct val="0"/>
                  </a:spcAft>
                  <a:defRPr sz="3000" b="1">
                    <a:solidFill>
                      <a:srgbClr val="133984"/>
                    </a:solidFill>
                    <a:latin typeface="Arial" charset="0"/>
                    <a:ea typeface="宋体" pitchFamily="2" charset="-122"/>
                  </a:defRPr>
                </a:lvl9pPr>
              </a:lstStyle>
              <a:p>
                <a:pPr algn="ctr" eaLnBrk="1" hangingPunct="1">
                  <a:defRPr/>
                </a:pPr>
                <a:r>
                  <a:rPr lang="en-US" altLang="zh-CN" sz="900">
                    <a:solidFill>
                      <a:schemeClr val="bg1"/>
                    </a:solidFill>
                    <a:ea typeface="黑体" pitchFamily="49" charset="-122"/>
                  </a:rPr>
                  <a:t>1987</a:t>
                </a:r>
              </a:p>
            </p:txBody>
          </p:sp>
          <p:sp>
            <p:nvSpPr>
              <p:cNvPr id="15" name="Text Box 18"/>
              <p:cNvSpPr txBox="1">
                <a:spLocks noChangeArrowheads="1"/>
              </p:cNvSpPr>
              <p:nvPr userDrawn="1"/>
            </p:nvSpPr>
            <p:spPr bwMode="auto">
              <a:xfrm>
                <a:off x="8400855" y="674799"/>
                <a:ext cx="726925" cy="144368"/>
              </a:xfrm>
              <a:prstGeom prst="rect">
                <a:avLst/>
              </a:prstGeom>
              <a:solidFill>
                <a:srgbClr val="8F1120"/>
              </a:solidFill>
              <a:ln>
                <a:noFill/>
              </a:ln>
              <a:extLst/>
            </p:spPr>
            <p:txBody>
              <a:bodyPr lIns="0" tIns="0" rIns="0" bIns="0" anchor="ctr" anchorCtr="1"/>
              <a:lstStyle>
                <a:lvl1pPr eaLnBrk="0" hangingPunct="0">
                  <a:defRPr sz="3000" b="1">
                    <a:solidFill>
                      <a:srgbClr val="133984"/>
                    </a:solidFill>
                    <a:latin typeface="Arial" charset="0"/>
                    <a:ea typeface="宋体" pitchFamily="2" charset="-122"/>
                  </a:defRPr>
                </a:lvl1pPr>
                <a:lvl2pPr marL="742950" indent="-285750" eaLnBrk="0" hangingPunct="0">
                  <a:defRPr sz="3000" b="1">
                    <a:solidFill>
                      <a:srgbClr val="133984"/>
                    </a:solidFill>
                    <a:latin typeface="Arial" charset="0"/>
                    <a:ea typeface="宋体" pitchFamily="2" charset="-122"/>
                  </a:defRPr>
                </a:lvl2pPr>
                <a:lvl3pPr marL="1143000" indent="-228600" eaLnBrk="0" hangingPunct="0">
                  <a:defRPr sz="3000" b="1">
                    <a:solidFill>
                      <a:srgbClr val="133984"/>
                    </a:solidFill>
                    <a:latin typeface="Arial" charset="0"/>
                    <a:ea typeface="宋体" pitchFamily="2" charset="-122"/>
                  </a:defRPr>
                </a:lvl3pPr>
                <a:lvl4pPr marL="1600200" indent="-228600" eaLnBrk="0" hangingPunct="0">
                  <a:defRPr sz="3000" b="1">
                    <a:solidFill>
                      <a:srgbClr val="133984"/>
                    </a:solidFill>
                    <a:latin typeface="Arial" charset="0"/>
                    <a:ea typeface="宋体" pitchFamily="2" charset="-122"/>
                  </a:defRPr>
                </a:lvl4pPr>
                <a:lvl5pPr marL="2057400" indent="-228600" eaLnBrk="0" hangingPunct="0">
                  <a:defRPr sz="3000" b="1">
                    <a:solidFill>
                      <a:srgbClr val="133984"/>
                    </a:solidFill>
                    <a:latin typeface="Arial" charset="0"/>
                    <a:ea typeface="宋体" pitchFamily="2" charset="-122"/>
                  </a:defRPr>
                </a:lvl5pPr>
                <a:lvl6pPr marL="2514600" indent="-228600" eaLnBrk="0" fontAlgn="base" hangingPunct="0">
                  <a:spcBef>
                    <a:spcPct val="0"/>
                  </a:spcBef>
                  <a:spcAft>
                    <a:spcPct val="0"/>
                  </a:spcAft>
                  <a:defRPr sz="3000" b="1">
                    <a:solidFill>
                      <a:srgbClr val="133984"/>
                    </a:solidFill>
                    <a:latin typeface="Arial" charset="0"/>
                    <a:ea typeface="宋体" pitchFamily="2" charset="-122"/>
                  </a:defRPr>
                </a:lvl6pPr>
                <a:lvl7pPr marL="2971800" indent="-228600" eaLnBrk="0" fontAlgn="base" hangingPunct="0">
                  <a:spcBef>
                    <a:spcPct val="0"/>
                  </a:spcBef>
                  <a:spcAft>
                    <a:spcPct val="0"/>
                  </a:spcAft>
                  <a:defRPr sz="3000" b="1">
                    <a:solidFill>
                      <a:srgbClr val="133984"/>
                    </a:solidFill>
                    <a:latin typeface="Arial" charset="0"/>
                    <a:ea typeface="宋体" pitchFamily="2" charset="-122"/>
                  </a:defRPr>
                </a:lvl7pPr>
                <a:lvl8pPr marL="3429000" indent="-228600" eaLnBrk="0" fontAlgn="base" hangingPunct="0">
                  <a:spcBef>
                    <a:spcPct val="0"/>
                  </a:spcBef>
                  <a:spcAft>
                    <a:spcPct val="0"/>
                  </a:spcAft>
                  <a:defRPr sz="3000" b="1">
                    <a:solidFill>
                      <a:srgbClr val="133984"/>
                    </a:solidFill>
                    <a:latin typeface="Arial" charset="0"/>
                    <a:ea typeface="宋体" pitchFamily="2" charset="-122"/>
                  </a:defRPr>
                </a:lvl8pPr>
                <a:lvl9pPr marL="3886200" indent="-228600" eaLnBrk="0" fontAlgn="base" hangingPunct="0">
                  <a:spcBef>
                    <a:spcPct val="0"/>
                  </a:spcBef>
                  <a:spcAft>
                    <a:spcPct val="0"/>
                  </a:spcAft>
                  <a:defRPr sz="3000" b="1">
                    <a:solidFill>
                      <a:srgbClr val="133984"/>
                    </a:solidFill>
                    <a:latin typeface="Arial" charset="0"/>
                    <a:ea typeface="宋体" pitchFamily="2" charset="-122"/>
                  </a:defRPr>
                </a:lvl9pPr>
              </a:lstStyle>
              <a:p>
                <a:pPr algn="ctr" eaLnBrk="1" hangingPunct="1">
                  <a:defRPr/>
                </a:pPr>
                <a:r>
                  <a:rPr lang="en-US" altLang="zh-CN" sz="900">
                    <a:solidFill>
                      <a:schemeClr val="bg1"/>
                    </a:solidFill>
                    <a:ea typeface="黑体" pitchFamily="49" charset="-122"/>
                  </a:rPr>
                  <a:t>2006</a:t>
                </a:r>
              </a:p>
            </p:txBody>
          </p:sp>
        </p:grpSp>
      </p:grpSp>
      <p:sp>
        <p:nvSpPr>
          <p:cNvPr id="579589" name="Rectangle 4"/>
          <p:cNvSpPr>
            <a:spLocks noGrp="1" noChangeArrowheads="1"/>
          </p:cNvSpPr>
          <p:nvPr>
            <p:ph type="ctrTitle"/>
          </p:nvPr>
        </p:nvSpPr>
        <p:spPr>
          <a:xfrm>
            <a:off x="685800" y="2130425"/>
            <a:ext cx="7772400" cy="1470025"/>
          </a:xfrm>
        </p:spPr>
        <p:txBody>
          <a:bodyPr/>
          <a:lstStyle>
            <a:lvl1pPr>
              <a:defRPr sz="4800" smtClean="0"/>
            </a:lvl1pPr>
          </a:lstStyle>
          <a:p>
            <a:r>
              <a:rPr lang="zh-CN" altLang="en-US" dirty="0"/>
              <a:t>单击此处编辑母版标题样式</a:t>
            </a:r>
          </a:p>
        </p:txBody>
      </p:sp>
      <p:sp>
        <p:nvSpPr>
          <p:cNvPr id="579590" name="Rectangle 5"/>
          <p:cNvSpPr>
            <a:spLocks noGrp="1" noChangeArrowheads="1"/>
          </p:cNvSpPr>
          <p:nvPr>
            <p:ph type="subTitle" idx="1"/>
          </p:nvPr>
        </p:nvSpPr>
        <p:spPr>
          <a:xfrm>
            <a:off x="1371600" y="4386266"/>
            <a:ext cx="6400800" cy="1042998"/>
          </a:xfrm>
          <a:ln/>
        </p:spPr>
        <p:txBody>
          <a:bodyPr/>
          <a:lstStyle>
            <a:lvl1pPr marL="0" indent="0" algn="ctr">
              <a:buFontTx/>
              <a:buNone/>
              <a:defRPr sz="2800" b="1" smtClean="0">
                <a:solidFill>
                  <a:srgbClr val="000066"/>
                </a:solidFill>
                <a:latin typeface="黑体" pitchFamily="49" charset="-122"/>
                <a:ea typeface="黑体" pitchFamily="49" charset="-122"/>
              </a:defRPr>
            </a:lvl1pPr>
          </a:lstStyle>
          <a:p>
            <a:r>
              <a:rPr lang="zh-CN" altLang="en-US" dirty="0"/>
              <a:t>单击此处编辑母版副标题样式</a:t>
            </a:r>
          </a:p>
        </p:txBody>
      </p:sp>
    </p:spTree>
    <p:extLst>
      <p:ext uri="{BB962C8B-B14F-4D97-AF65-F5344CB8AC3E}">
        <p14:creationId xmlns:p14="http://schemas.microsoft.com/office/powerpoint/2010/main" val="2862386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6512" y="122907"/>
            <a:ext cx="9144000" cy="785813"/>
          </a:xfrm>
        </p:spPr>
        <p:txBody>
          <a:bodyPr/>
          <a:lstStyle>
            <a:lvl1pPr>
              <a:lnSpc>
                <a:spcPct val="100000"/>
              </a:lnSpc>
              <a:defRPr sz="4800">
                <a:solidFill>
                  <a:schemeClr val="tx1"/>
                </a:solidFill>
                <a:latin typeface="华文仿宋" pitchFamily="2" charset="-122"/>
                <a:ea typeface="华文仿宋" pitchFamily="2" charset="-122"/>
              </a:defRPr>
            </a:lvl1pPr>
          </a:lstStyle>
          <a:p>
            <a:r>
              <a:rPr lang="zh-CN" altLang="en-US" dirty="0"/>
              <a:t>单击此处编辑母版标题样式</a:t>
            </a:r>
          </a:p>
        </p:txBody>
      </p:sp>
      <p:sp>
        <p:nvSpPr>
          <p:cNvPr id="3" name="内容占位符 2"/>
          <p:cNvSpPr>
            <a:spLocks noGrp="1"/>
          </p:cNvSpPr>
          <p:nvPr>
            <p:ph idx="1"/>
          </p:nvPr>
        </p:nvSpPr>
        <p:spPr>
          <a:xfrm>
            <a:off x="323528" y="1340768"/>
            <a:ext cx="8229600" cy="5065713"/>
          </a:xfrm>
        </p:spPr>
        <p:txBody>
          <a:bodyPr/>
          <a:lstStyle>
            <a:lvl1pPr>
              <a:defRPr b="1">
                <a:solidFill>
                  <a:srgbClr val="000066"/>
                </a:solidFill>
                <a:latin typeface="+mn-ea"/>
                <a:ea typeface="+mn-ea"/>
              </a:defRPr>
            </a:lvl1pPr>
            <a:lvl2pPr>
              <a:defRPr b="1">
                <a:solidFill>
                  <a:schemeClr val="tx1"/>
                </a:solidFill>
                <a:latin typeface="+mn-ea"/>
                <a:ea typeface="+mn-ea"/>
              </a:defRPr>
            </a:lvl2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197180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C0000"/>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2pPr>
              <a:buClr>
                <a:srgbClr val="CC3300"/>
              </a:buClr>
              <a:defRPr/>
            </a:lvl2pPr>
            <a:lvl3pPr>
              <a:defRPr>
                <a:solidFill>
                  <a:srgbClr val="FF0000"/>
                </a:solidFill>
                <a:latin typeface="微软雅黑" panose="020B0503020204020204" pitchFamily="34" charset="-122"/>
                <a:ea typeface="微软雅黑" panose="020B0503020204020204"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lvl1pPr>
              <a:defRPr/>
            </a:lvl1pPr>
          </a:lstStyle>
          <a:p>
            <a:fld id="{9314B7EF-832E-4F78-9635-D945DBF2E3E0}" type="slidenum">
              <a:rPr lang="en-US" altLang="zh-CN"/>
              <a:pPr/>
              <a:t>‹#›</a:t>
            </a:fld>
            <a:endParaRPr lang="en-US" altLang="zh-CN"/>
          </a:p>
        </p:txBody>
      </p:sp>
    </p:spTree>
    <p:extLst>
      <p:ext uri="{BB962C8B-B14F-4D97-AF65-F5344CB8AC3E}">
        <p14:creationId xmlns:p14="http://schemas.microsoft.com/office/powerpoint/2010/main" val="300293441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680404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31800" y="1268413"/>
            <a:ext cx="4038600" cy="5065712"/>
          </a:xfrm>
        </p:spPr>
        <p:txBody>
          <a:bodyPr/>
          <a:lstStyle>
            <a:lvl1pPr>
              <a:defRPr sz="2800" b="1">
                <a:latin typeface="华文仿宋" pitchFamily="2" charset="-122"/>
                <a:ea typeface="华文仿宋" pitchFamily="2" charset="-122"/>
              </a:defRPr>
            </a:lvl1pPr>
            <a:lvl2pPr>
              <a:defRPr sz="2400" b="1">
                <a:latin typeface="华文仿宋" pitchFamily="2" charset="-122"/>
                <a:ea typeface="华文仿宋" pitchFamily="2" charset="-122"/>
              </a:defRPr>
            </a:lvl2pPr>
            <a:lvl3pPr>
              <a:defRPr sz="2000" b="1">
                <a:latin typeface="华文仿宋" pitchFamily="2" charset="-122"/>
                <a:ea typeface="华文仿宋" pitchFamily="2" charset="-122"/>
              </a:defRPr>
            </a:lvl3pPr>
            <a:lvl4pPr>
              <a:defRPr sz="1800" b="1">
                <a:latin typeface="华文仿宋" pitchFamily="2" charset="-122"/>
                <a:ea typeface="华文仿宋" pitchFamily="2" charset="-122"/>
              </a:defRPr>
            </a:lvl4pPr>
            <a:lvl5pPr>
              <a:defRPr sz="1800" b="1">
                <a:latin typeface="华文仿宋" pitchFamily="2" charset="-122"/>
                <a:ea typeface="华文仿宋" pitchFamily="2"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2800" y="1268413"/>
            <a:ext cx="4038600" cy="5065712"/>
          </a:xfrm>
        </p:spPr>
        <p:txBody>
          <a:bodyPr/>
          <a:lstStyle>
            <a:lvl1pPr>
              <a:defRPr sz="2800" b="1">
                <a:latin typeface="+mn-ea"/>
                <a:ea typeface="+mn-ea"/>
              </a:defRPr>
            </a:lvl1pPr>
            <a:lvl2pPr>
              <a:defRPr sz="2400" b="1">
                <a:latin typeface="+mn-ea"/>
                <a:ea typeface="+mn-ea"/>
              </a:defRPr>
            </a:lvl2pPr>
            <a:lvl3pPr>
              <a:defRPr sz="2000" b="1">
                <a:latin typeface="+mn-ea"/>
                <a:ea typeface="+mn-ea"/>
              </a:defRPr>
            </a:lvl3pPr>
            <a:lvl4pPr>
              <a:defRPr sz="1800" b="1">
                <a:latin typeface="+mn-ea"/>
                <a:ea typeface="+mn-ea"/>
              </a:defRPr>
            </a:lvl4pPr>
            <a:lvl5pPr>
              <a:defRPr sz="1800" b="1">
                <a:latin typeface="+mn-ea"/>
                <a:ea typeface="+mn-ea"/>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99152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b="1">
                <a:latin typeface="华文仿宋" pitchFamily="2" charset="-122"/>
                <a:ea typeface="华文仿宋" pitchFamily="2" charset="-122"/>
              </a:defRPr>
            </a:lvl1pPr>
            <a:lvl2pPr>
              <a:defRPr sz="2000" b="1">
                <a:latin typeface="华文仿宋" pitchFamily="2" charset="-122"/>
                <a:ea typeface="华文仿宋" pitchFamily="2" charset="-122"/>
              </a:defRPr>
            </a:lvl2pPr>
            <a:lvl3pPr>
              <a:defRPr sz="1800" b="1">
                <a:latin typeface="华文仿宋" pitchFamily="2" charset="-122"/>
                <a:ea typeface="华文仿宋" pitchFamily="2" charset="-122"/>
              </a:defRPr>
            </a:lvl3pPr>
            <a:lvl4pPr>
              <a:defRPr sz="1600" b="1">
                <a:latin typeface="华文仿宋" pitchFamily="2" charset="-122"/>
                <a:ea typeface="华文仿宋" pitchFamily="2" charset="-122"/>
              </a:defRPr>
            </a:lvl4pPr>
            <a:lvl5pPr>
              <a:defRPr sz="1600" b="1">
                <a:latin typeface="华文仿宋" pitchFamily="2" charset="-122"/>
                <a:ea typeface="华文仿宋"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华文仿宋" pitchFamily="2" charset="-122"/>
                <a:ea typeface="华文仿宋"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b="1">
                <a:latin typeface="华文仿宋" pitchFamily="2" charset="-122"/>
                <a:ea typeface="华文仿宋" pitchFamily="2" charset="-122"/>
              </a:defRPr>
            </a:lvl1pPr>
            <a:lvl2pPr>
              <a:defRPr sz="2000" b="1">
                <a:latin typeface="华文仿宋" pitchFamily="2" charset="-122"/>
                <a:ea typeface="华文仿宋" pitchFamily="2" charset="-122"/>
              </a:defRPr>
            </a:lvl2pPr>
            <a:lvl3pPr>
              <a:defRPr sz="1800" b="1">
                <a:latin typeface="华文仿宋" pitchFamily="2" charset="-122"/>
                <a:ea typeface="华文仿宋" pitchFamily="2" charset="-122"/>
              </a:defRPr>
            </a:lvl3pPr>
            <a:lvl4pPr>
              <a:defRPr sz="1600" b="1">
                <a:latin typeface="华文仿宋" pitchFamily="2" charset="-122"/>
                <a:ea typeface="华文仿宋" pitchFamily="2" charset="-122"/>
              </a:defRPr>
            </a:lvl4pPr>
            <a:lvl5pPr>
              <a:defRPr sz="1600" b="1">
                <a:latin typeface="华文仿宋" pitchFamily="2" charset="-122"/>
                <a:ea typeface="华文仿宋"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64003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21502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137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892699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22332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4427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3355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431800" y="1268413"/>
            <a:ext cx="40386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2800" y="1268413"/>
            <a:ext cx="40386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9493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6" name="灯片编号占位符 5"/>
          <p:cNvSpPr>
            <a:spLocks noGrp="1"/>
          </p:cNvSpPr>
          <p:nvPr>
            <p:ph type="sldNum" sz="quarter" idx="12"/>
          </p:nvPr>
        </p:nvSpPr>
        <p:spPr/>
        <p:txBody>
          <a:bodyPr/>
          <a:lstStyle>
            <a:lvl1pPr>
              <a:defRPr/>
            </a:lvl1pPr>
          </a:lstStyle>
          <a:p>
            <a:fld id="{BD2D8929-FCC9-4F2E-ADA3-190825F600E5}" type="slidenum">
              <a:rPr lang="en-US" altLang="zh-CN"/>
              <a:pPr/>
              <a:t>‹#›</a:t>
            </a:fld>
            <a:endParaRPr lang="en-US" altLang="zh-CN"/>
          </a:p>
        </p:txBody>
      </p:sp>
    </p:spTree>
    <p:extLst>
      <p:ext uri="{BB962C8B-B14F-4D97-AF65-F5344CB8AC3E}">
        <p14:creationId xmlns:p14="http://schemas.microsoft.com/office/powerpoint/2010/main" val="354820912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a:t>单击此处编辑母版标题样式</a:t>
            </a:r>
          </a:p>
        </p:txBody>
      </p:sp>
      <p:sp>
        <p:nvSpPr>
          <p:cNvPr id="3" name="表格占位符 2"/>
          <p:cNvSpPr>
            <a:spLocks noGrp="1"/>
          </p:cNvSpPr>
          <p:nvPr>
            <p:ph type="tbl" idx="1"/>
          </p:nvPr>
        </p:nvSpPr>
        <p:spPr>
          <a:xfrm>
            <a:off x="431800" y="1268413"/>
            <a:ext cx="8229600" cy="5065712"/>
          </a:xfrm>
        </p:spPr>
        <p:txBody>
          <a:bodyPr/>
          <a:lstStyle/>
          <a:p>
            <a:pPr lvl="0"/>
            <a:r>
              <a:rPr lang="zh-CN" altLang="en-US" noProof="0"/>
              <a:t>单击图标添加表格</a:t>
            </a:r>
          </a:p>
        </p:txBody>
      </p:sp>
    </p:spTree>
    <p:extLst>
      <p:ext uri="{BB962C8B-B14F-4D97-AF65-F5344CB8AC3E}">
        <p14:creationId xmlns:p14="http://schemas.microsoft.com/office/powerpoint/2010/main" val="569138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a:t>单击此处编辑母版标题样式</a:t>
            </a:r>
          </a:p>
        </p:txBody>
      </p:sp>
      <p:sp>
        <p:nvSpPr>
          <p:cNvPr id="3" name="SmartArt 占位符 2"/>
          <p:cNvSpPr>
            <a:spLocks noGrp="1"/>
          </p:cNvSpPr>
          <p:nvPr>
            <p:ph type="dgm" idx="1"/>
          </p:nvPr>
        </p:nvSpPr>
        <p:spPr>
          <a:xfrm>
            <a:off x="431800" y="1268413"/>
            <a:ext cx="8229600" cy="5065712"/>
          </a:xfrm>
        </p:spPr>
        <p:txBody>
          <a:bodyPr/>
          <a:lstStyle/>
          <a:p>
            <a:pPr lvl="0"/>
            <a:r>
              <a:rPr lang="zh-CN" altLang="en-US" noProof="0"/>
              <a:t>单击图标添加 </a:t>
            </a:r>
            <a:r>
              <a:rPr lang="en-US" altLang="zh-CN" noProof="0"/>
              <a:t>SmartArt </a:t>
            </a:r>
            <a:r>
              <a:rPr lang="zh-CN" altLang="en-US" noProof="0"/>
              <a:t>图形</a:t>
            </a:r>
          </a:p>
        </p:txBody>
      </p:sp>
    </p:spTree>
    <p:extLst>
      <p:ext uri="{BB962C8B-B14F-4D97-AF65-F5344CB8AC3E}">
        <p14:creationId xmlns:p14="http://schemas.microsoft.com/office/powerpoint/2010/main" val="7563834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85813"/>
          </a:xfrm>
        </p:spPr>
        <p:txBody>
          <a:bodyPr/>
          <a:lstStyle/>
          <a:p>
            <a:r>
              <a:rPr lang="zh-CN" altLang="en-US"/>
              <a:t>单击此处编辑母版标题样式</a:t>
            </a:r>
          </a:p>
        </p:txBody>
      </p:sp>
      <p:sp>
        <p:nvSpPr>
          <p:cNvPr id="3" name="文本占位符 2"/>
          <p:cNvSpPr>
            <a:spLocks noGrp="1"/>
          </p:cNvSpPr>
          <p:nvPr>
            <p:ph type="body" sz="half" idx="1"/>
          </p:nvPr>
        </p:nvSpPr>
        <p:spPr>
          <a:xfrm>
            <a:off x="468313" y="1125538"/>
            <a:ext cx="40386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9313" y="1125538"/>
            <a:ext cx="4038600" cy="24558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9313" y="3733800"/>
            <a:ext cx="40386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694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lvl1pPr>
              <a:defRPr/>
            </a:lvl1pPr>
          </a:lstStyle>
          <a:p>
            <a:fld id="{B6399CCC-2FB5-4C0C-A09E-3E00B64B30D6}" type="slidenum">
              <a:rPr lang="en-US" altLang="zh-CN"/>
              <a:pPr/>
              <a:t>‹#›</a:t>
            </a:fld>
            <a:endParaRPr lang="en-US" altLang="zh-CN"/>
          </a:p>
        </p:txBody>
      </p:sp>
    </p:spTree>
    <p:extLst>
      <p:ext uri="{BB962C8B-B14F-4D97-AF65-F5344CB8AC3E}">
        <p14:creationId xmlns:p14="http://schemas.microsoft.com/office/powerpoint/2010/main" val="30860327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911975" y="6540500"/>
            <a:ext cx="1620838" cy="317500"/>
          </a:xfrm>
          <a:prstGeom prst="rect">
            <a:avLst/>
          </a:prstGeom>
        </p:spPr>
        <p:txBody>
          <a:bodyPr/>
          <a:lstStyle>
            <a:lvl1pPr>
              <a:defRPr/>
            </a:lvl1pPr>
          </a:lstStyle>
          <a:p>
            <a:fld id="{A8FCF008-B341-4B63-84D3-9B3DA0A241A4}" type="datetime1">
              <a:rPr lang="zh-CN" altLang="en-US" smtClean="0"/>
              <a:t>2022/8/9</a:t>
            </a:fld>
            <a:endParaRPr lang="en-US" altLang="zh-CN"/>
          </a:p>
        </p:txBody>
      </p:sp>
      <p:sp>
        <p:nvSpPr>
          <p:cNvPr id="3" name="页脚占位符 2"/>
          <p:cNvSpPr>
            <a:spLocks noGrp="1"/>
          </p:cNvSpPr>
          <p:nvPr>
            <p:ph type="ftr" sz="quarter" idx="11"/>
          </p:nvPr>
        </p:nvSpPr>
        <p:spPr>
          <a:xfrm>
            <a:off x="611188" y="6521450"/>
            <a:ext cx="6300787" cy="336550"/>
          </a:xfrm>
          <a:prstGeom prst="rect">
            <a:avLst/>
          </a:prstGeom>
        </p:spPr>
        <p:txBody>
          <a:bodyPr/>
          <a:lstStyle>
            <a:lvl1pPr>
              <a:defRPr/>
            </a:lvl1pPr>
          </a:lstStyle>
          <a:p>
            <a:r>
              <a:rPr lang="en-US" altLang="zh-CN" dirty="0" err="1"/>
              <a:t>机械设备故障诊断</a:t>
            </a:r>
            <a:r>
              <a:rPr lang="zh-CN" altLang="en-US" dirty="0"/>
              <a:t>研究与应用</a:t>
            </a:r>
            <a:endParaRPr lang="en-US" altLang="zh-CN" dirty="0"/>
          </a:p>
        </p:txBody>
      </p:sp>
      <p:sp>
        <p:nvSpPr>
          <p:cNvPr id="4" name="灯片编号占位符 3"/>
          <p:cNvSpPr>
            <a:spLocks noGrp="1"/>
          </p:cNvSpPr>
          <p:nvPr>
            <p:ph type="sldNum" sz="quarter" idx="12"/>
          </p:nvPr>
        </p:nvSpPr>
        <p:spPr/>
        <p:txBody>
          <a:bodyPr/>
          <a:lstStyle>
            <a:lvl1pPr>
              <a:defRPr/>
            </a:lvl1pPr>
          </a:lstStyle>
          <a:p>
            <a:fld id="{1B9B97A0-FEC6-4A93-9A93-BC5F8932B24F}" type="slidenum">
              <a:rPr lang="en-US" altLang="zh-CN"/>
              <a:pPr/>
              <a:t>‹#›</a:t>
            </a:fld>
            <a:endParaRPr lang="en-US" altLang="zh-CN"/>
          </a:p>
        </p:txBody>
      </p:sp>
    </p:spTree>
    <p:extLst>
      <p:ext uri="{BB962C8B-B14F-4D97-AF65-F5344CB8AC3E}">
        <p14:creationId xmlns:p14="http://schemas.microsoft.com/office/powerpoint/2010/main" val="365246337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31800" y="188913"/>
            <a:ext cx="666115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431800" y="1089025"/>
            <a:ext cx="4154488" cy="524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38688" y="1089025"/>
            <a:ext cx="4154487" cy="524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911975" y="6540500"/>
            <a:ext cx="1620838" cy="317500"/>
          </a:xfrm>
          <a:prstGeom prst="rect">
            <a:avLst/>
          </a:prstGeom>
        </p:spPr>
        <p:txBody>
          <a:bodyPr/>
          <a:lstStyle>
            <a:lvl1pPr>
              <a:defRPr/>
            </a:lvl1pPr>
          </a:lstStyle>
          <a:p>
            <a:fld id="{930E3F79-864D-42CA-8868-3EAE53109BFC}" type="datetime1">
              <a:rPr lang="zh-CN" altLang="en-US" smtClean="0"/>
              <a:t>2022/8/9</a:t>
            </a:fld>
            <a:endParaRPr lang="en-US" altLang="zh-CN"/>
          </a:p>
        </p:txBody>
      </p:sp>
      <p:sp>
        <p:nvSpPr>
          <p:cNvPr id="6" name="页脚占位符 5"/>
          <p:cNvSpPr>
            <a:spLocks noGrp="1"/>
          </p:cNvSpPr>
          <p:nvPr>
            <p:ph type="ftr" sz="quarter" idx="11"/>
          </p:nvPr>
        </p:nvSpPr>
        <p:spPr>
          <a:xfrm>
            <a:off x="611188" y="6521450"/>
            <a:ext cx="6300787" cy="336550"/>
          </a:xfrm>
          <a:prstGeom prst="rect">
            <a:avLst/>
          </a:prstGeom>
        </p:spPr>
        <p:txBody>
          <a:bodyPr/>
          <a:lstStyle>
            <a:lvl1pPr>
              <a:defRPr/>
            </a:lvl1pPr>
          </a:lstStyle>
          <a:p>
            <a:r>
              <a:rPr lang="en-US" altLang="zh-CN" dirty="0" err="1"/>
              <a:t>机械设备故障诊断</a:t>
            </a:r>
            <a:r>
              <a:rPr lang="zh-CN" altLang="en-US" dirty="0"/>
              <a:t>研究与应用</a:t>
            </a:r>
            <a:endParaRPr lang="en-US" altLang="zh-CN" dirty="0"/>
          </a:p>
        </p:txBody>
      </p:sp>
      <p:sp>
        <p:nvSpPr>
          <p:cNvPr id="7" name="灯片编号占位符 6"/>
          <p:cNvSpPr>
            <a:spLocks noGrp="1"/>
          </p:cNvSpPr>
          <p:nvPr>
            <p:ph type="sldNum" sz="quarter" idx="12"/>
          </p:nvPr>
        </p:nvSpPr>
        <p:spPr>
          <a:xfrm>
            <a:off x="8351838" y="6527800"/>
            <a:ext cx="792162" cy="330200"/>
          </a:xfrm>
        </p:spPr>
        <p:txBody>
          <a:bodyPr/>
          <a:lstStyle>
            <a:lvl1pPr>
              <a:defRPr/>
            </a:lvl1pPr>
          </a:lstStyle>
          <a:p>
            <a:fld id="{52B5F204-F15F-4009-848E-412704340B67}" type="slidenum">
              <a:rPr lang="en-US" altLang="zh-CN"/>
              <a:pPr/>
              <a:t>‹#›</a:t>
            </a:fld>
            <a:endParaRPr lang="en-US" altLang="zh-CN"/>
          </a:p>
        </p:txBody>
      </p:sp>
    </p:spTree>
    <p:extLst>
      <p:ext uri="{BB962C8B-B14F-4D97-AF65-F5344CB8AC3E}">
        <p14:creationId xmlns:p14="http://schemas.microsoft.com/office/powerpoint/2010/main" val="26454076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SJTU-PPT-主模版图片-白底红字-CJ-2010-1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9107" name="Rectangle 3"/>
          <p:cNvSpPr>
            <a:spLocks noGrp="1" noChangeArrowheads="1"/>
          </p:cNvSpPr>
          <p:nvPr>
            <p:ph type="ctrTitle"/>
          </p:nvPr>
        </p:nvSpPr>
        <p:spPr>
          <a:xfrm>
            <a:off x="611188" y="2168525"/>
            <a:ext cx="7953375" cy="1470025"/>
          </a:xfrm>
        </p:spPr>
        <p:txBody>
          <a:bodyPr anchor="ctr" anchorCtr="1"/>
          <a:lstStyle>
            <a:lvl1pPr>
              <a:defRPr sz="5400">
                <a:solidFill>
                  <a:srgbClr val="16388A"/>
                </a:solidFill>
              </a:defRPr>
            </a:lvl1pPr>
          </a:lstStyle>
          <a:p>
            <a:pPr lvl="0"/>
            <a:r>
              <a:rPr lang="zh-CN" altLang="en-US" noProof="0"/>
              <a:t>主标题：</a:t>
            </a:r>
            <a:r>
              <a:rPr lang="en-US" altLang="zh-CN" noProof="0"/>
              <a:t>54</a:t>
            </a:r>
            <a:r>
              <a:rPr lang="zh-CN" altLang="en-US" noProof="0"/>
              <a:t>号黑体</a:t>
            </a:r>
            <a:r>
              <a:rPr lang="en-US" altLang="zh-CN" noProof="0"/>
              <a:t>(Arial)</a:t>
            </a:r>
          </a:p>
        </p:txBody>
      </p:sp>
      <p:sp>
        <p:nvSpPr>
          <p:cNvPr id="1199108" name="Rectangle 4"/>
          <p:cNvSpPr>
            <a:spLocks noGrp="1" noChangeArrowheads="1"/>
          </p:cNvSpPr>
          <p:nvPr>
            <p:ph type="subTitle" idx="1"/>
          </p:nvPr>
        </p:nvSpPr>
        <p:spPr>
          <a:xfrm>
            <a:off x="1331913" y="4149725"/>
            <a:ext cx="6400800" cy="1079500"/>
          </a:xfrm>
        </p:spPr>
        <p:txBody>
          <a:bodyPr anchor="ctr" anchorCtr="1"/>
          <a:lstStyle>
            <a:lvl1pPr marL="0" indent="0" algn="ctr">
              <a:buFontTx/>
              <a:buNone/>
              <a:defRPr>
                <a:solidFill>
                  <a:srgbClr val="16388A"/>
                </a:solidFill>
                <a:latin typeface="Modern No. 20" pitchFamily="18" charset="0"/>
                <a:ea typeface="华文新魏" pitchFamily="2" charset="-122"/>
              </a:defRPr>
            </a:lvl1pPr>
          </a:lstStyle>
          <a:p>
            <a:pPr lvl="0"/>
            <a:r>
              <a:rPr lang="zh-CN" altLang="en-US" noProof="0"/>
              <a:t>副标题：</a:t>
            </a:r>
            <a:r>
              <a:rPr lang="en-US" altLang="zh-CN" noProof="0"/>
              <a:t>28</a:t>
            </a:r>
            <a:r>
              <a:rPr lang="zh-CN" altLang="en-US" noProof="0"/>
              <a:t>号华文新魏</a:t>
            </a:r>
            <a:r>
              <a:rPr lang="en-US" altLang="zh-CN" noProof="0"/>
              <a:t>(Modern No. 20)</a:t>
            </a:r>
          </a:p>
        </p:txBody>
      </p:sp>
    </p:spTree>
    <p:extLst>
      <p:ext uri="{BB962C8B-B14F-4D97-AF65-F5344CB8AC3E}">
        <p14:creationId xmlns:p14="http://schemas.microsoft.com/office/powerpoint/2010/main" val="1691770457"/>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p:cNvSpPr>
            <a:spLocks noGrp="1" noChangeArrowheads="1"/>
          </p:cNvSpPr>
          <p:nvPr>
            <p:ph type="dt" sz="half" idx="10"/>
          </p:nvPr>
        </p:nvSpPr>
        <p:spPr/>
        <p:txBody>
          <a:bodyPr/>
          <a:lstStyle>
            <a:lvl1pPr>
              <a:defRPr/>
            </a:lvl1pPr>
          </a:lstStyle>
          <a:p>
            <a:pPr>
              <a:defRPr/>
            </a:pPr>
            <a:fld id="{719E7A65-512E-49BF-9CC4-B8CFB49F198D}" type="datetime1">
              <a:rPr lang="zh-CN" altLang="en-US">
                <a:solidFill>
                  <a:srgbClr val="000000"/>
                </a:solidFill>
              </a:rPr>
              <a:pPr>
                <a:defRPr/>
              </a:pPr>
              <a:t>2022/8/9</a:t>
            </a:fld>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solidFill>
                  <a:schemeClr val="tx1"/>
                </a:solidFill>
              </a:defRPr>
            </a:lvl1pPr>
          </a:lstStyle>
          <a:p>
            <a:pPr>
              <a:defRPr/>
            </a:pPr>
            <a:r>
              <a:rPr lang="zh-CN" altLang="en-US" dirty="0">
                <a:solidFill>
                  <a:srgbClr val="000000"/>
                </a:solidFill>
              </a:rPr>
              <a:t>上海交通大学</a:t>
            </a:r>
          </a:p>
        </p:txBody>
      </p:sp>
      <p:sp>
        <p:nvSpPr>
          <p:cNvPr id="6" name="Rectangle 7"/>
          <p:cNvSpPr>
            <a:spLocks noGrp="1" noChangeArrowheads="1"/>
          </p:cNvSpPr>
          <p:nvPr>
            <p:ph type="sldNum" sz="quarter" idx="12"/>
          </p:nvPr>
        </p:nvSpPr>
        <p:spPr/>
        <p:txBody>
          <a:bodyPr/>
          <a:lstStyle>
            <a:lvl1pPr>
              <a:defRPr/>
            </a:lvl1pPr>
          </a:lstStyle>
          <a:p>
            <a:pPr>
              <a:defRPr/>
            </a:pPr>
            <a:fld id="{19C8E719-5A76-4BE5-AFCE-FD2D20AAC6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18560142"/>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fld id="{AC80421B-63D9-4592-9FEF-0B1E61746321}" type="datetime1">
              <a:rPr lang="zh-CN" altLang="en-US">
                <a:solidFill>
                  <a:srgbClr val="000000"/>
                </a:solidFill>
              </a:rPr>
              <a:pPr>
                <a:defRPr/>
              </a:pPr>
              <a:t>2022/8/9</a:t>
            </a:fld>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solidFill>
                  <a:schemeClr val="tx1"/>
                </a:solidFill>
              </a:defRPr>
            </a:lvl1pPr>
          </a:lstStyle>
          <a:p>
            <a:pPr>
              <a:defRPr/>
            </a:pPr>
            <a:r>
              <a:rPr lang="zh-CN" altLang="en-US">
                <a:solidFill>
                  <a:srgbClr val="000000"/>
                </a:solidFill>
              </a:rPr>
              <a:t>机械系统与振动国家重点实验室</a:t>
            </a:r>
          </a:p>
        </p:txBody>
      </p:sp>
      <p:sp>
        <p:nvSpPr>
          <p:cNvPr id="6" name="Rectangle 7"/>
          <p:cNvSpPr>
            <a:spLocks noGrp="1" noChangeArrowheads="1"/>
          </p:cNvSpPr>
          <p:nvPr>
            <p:ph type="sldNum" sz="quarter" idx="12"/>
          </p:nvPr>
        </p:nvSpPr>
        <p:spPr/>
        <p:txBody>
          <a:bodyPr/>
          <a:lstStyle>
            <a:lvl1pPr>
              <a:defRPr/>
            </a:lvl1pPr>
          </a:lstStyle>
          <a:p>
            <a:pPr>
              <a:defRPr/>
            </a:pPr>
            <a:fld id="{BEFED59A-3E75-40BE-96EB-6EECC9FFD01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83680770"/>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5.jpe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17" Type="http://schemas.openxmlformats.org/officeDocument/2006/relationships/image" Target="../media/image3.png"/><Relationship Id="rId2" Type="http://schemas.openxmlformats.org/officeDocument/2006/relationships/slideLayout" Target="../slideLayouts/slideLayout8.xml"/><Relationship Id="rId16"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7.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9.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8.png"/><Relationship Id="rId2" Type="http://schemas.openxmlformats.org/officeDocument/2006/relationships/slideLayout" Target="../slideLayouts/slideLayout19.xml"/><Relationship Id="rId16" Type="http://schemas.openxmlformats.org/officeDocument/2006/relationships/theme" Target="../theme/theme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0.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98083" name="Rectangle 3"/>
          <p:cNvSpPr>
            <a:spLocks noGrp="1" noChangeArrowheads="1"/>
          </p:cNvSpPr>
          <p:nvPr>
            <p:ph type="title"/>
          </p:nvPr>
        </p:nvSpPr>
        <p:spPr bwMode="auto">
          <a:xfrm>
            <a:off x="431800" y="188913"/>
            <a:ext cx="666115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a:t>标题：</a:t>
            </a:r>
            <a:r>
              <a:rPr lang="en-US" altLang="zh-CN" dirty="0"/>
              <a:t>36</a:t>
            </a:r>
            <a:r>
              <a:rPr lang="zh-CN" altLang="en-US" dirty="0"/>
              <a:t>号黑体</a:t>
            </a:r>
            <a:r>
              <a:rPr lang="en-US" altLang="zh-CN" dirty="0"/>
              <a:t>(Arial)</a:t>
            </a:r>
          </a:p>
        </p:txBody>
      </p:sp>
      <p:sp>
        <p:nvSpPr>
          <p:cNvPr id="1198084" name="Rectangle 4"/>
          <p:cNvSpPr>
            <a:spLocks noGrp="1" noChangeArrowheads="1"/>
          </p:cNvSpPr>
          <p:nvPr>
            <p:ph type="body" idx="1"/>
          </p:nvPr>
        </p:nvSpPr>
        <p:spPr bwMode="auto">
          <a:xfrm>
            <a:off x="431800" y="1089025"/>
            <a:ext cx="8461375" cy="524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第一级：</a:t>
            </a:r>
            <a:r>
              <a:rPr lang="en-US" altLang="zh-CN" dirty="0"/>
              <a:t>28</a:t>
            </a:r>
            <a:r>
              <a:rPr lang="zh-CN" altLang="en-US" dirty="0"/>
              <a:t>号黑体</a:t>
            </a:r>
            <a:r>
              <a:rPr lang="en-US" altLang="zh-CN" dirty="0"/>
              <a:t>(Arial)</a:t>
            </a:r>
          </a:p>
          <a:p>
            <a:pPr lvl="1"/>
            <a:r>
              <a:rPr lang="zh-CN" altLang="en-US" dirty="0"/>
              <a:t>第二级：</a:t>
            </a:r>
            <a:r>
              <a:rPr lang="en-US" altLang="zh-CN" dirty="0"/>
              <a:t>24</a:t>
            </a:r>
            <a:r>
              <a:rPr lang="zh-CN" altLang="en-US" dirty="0"/>
              <a:t>号微软雅黑</a:t>
            </a:r>
            <a:r>
              <a:rPr lang="en-US" altLang="zh-CN" dirty="0"/>
              <a:t>(Arial)</a:t>
            </a:r>
            <a:endParaRPr lang="zh-CN" altLang="en-US" dirty="0"/>
          </a:p>
          <a:p>
            <a:pPr lvl="2"/>
            <a:r>
              <a:rPr lang="zh-CN" altLang="en-US" dirty="0"/>
              <a:t>第三级：</a:t>
            </a:r>
            <a:r>
              <a:rPr lang="en-US" altLang="zh-CN" dirty="0"/>
              <a:t>20</a:t>
            </a:r>
            <a:r>
              <a:rPr lang="zh-CN" altLang="en-US" dirty="0"/>
              <a:t>号微软雅黑</a:t>
            </a:r>
            <a:r>
              <a:rPr lang="en-US" altLang="zh-CN" dirty="0"/>
              <a:t>(Arial)</a:t>
            </a:r>
          </a:p>
        </p:txBody>
      </p:sp>
      <p:sp>
        <p:nvSpPr>
          <p:cNvPr id="1198087" name="Rectangle 7"/>
          <p:cNvSpPr>
            <a:spLocks noGrp="1" noChangeArrowheads="1"/>
          </p:cNvSpPr>
          <p:nvPr>
            <p:ph type="sldNum" sz="quarter" idx="4"/>
          </p:nvPr>
        </p:nvSpPr>
        <p:spPr bwMode="auto">
          <a:xfrm>
            <a:off x="8351838" y="6527800"/>
            <a:ext cx="792162"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ahoma" pitchFamily="34" charset="0"/>
                <a:ea typeface="宋体" pitchFamily="2" charset="-122"/>
              </a:defRPr>
            </a:lvl1pPr>
          </a:lstStyle>
          <a:p>
            <a:fld id="{A5143193-756C-4223-A049-A28B26EA219D}" type="slidenum">
              <a:rPr lang="en-US" altLang="zh-CN"/>
              <a:pPr/>
              <a:t>‹#›</a:t>
            </a:fld>
            <a:endParaRPr lang="en-US" altLang="zh-CN"/>
          </a:p>
        </p:txBody>
      </p:sp>
      <p:sp>
        <p:nvSpPr>
          <p:cNvPr id="1198090" name="Rectangle 10"/>
          <p:cNvSpPr>
            <a:spLocks noChangeArrowheads="1"/>
          </p:cNvSpPr>
          <p:nvPr/>
        </p:nvSpPr>
        <p:spPr bwMode="auto">
          <a:xfrm>
            <a:off x="431800" y="908050"/>
            <a:ext cx="8640763" cy="71438"/>
          </a:xfrm>
          <a:prstGeom prst="rect">
            <a:avLst/>
          </a:prstGeom>
          <a:gradFill rotWithShape="1">
            <a:gsLst>
              <a:gs pos="0">
                <a:srgbClr val="16388A"/>
              </a:gs>
              <a:gs pos="100000">
                <a:srgbClr val="16388A">
                  <a:gamma/>
                  <a:tint val="0"/>
                  <a:invGamma/>
                </a:srgbClr>
              </a:gs>
            </a:gsLst>
            <a:lin ang="0" scaled="1"/>
          </a:gradFill>
          <a:ln>
            <a:noFill/>
          </a:ln>
          <a:effectLst/>
          <a:extLs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a:p>
        </p:txBody>
      </p:sp>
      <p:sp>
        <p:nvSpPr>
          <p:cNvPr id="1198095" name="Rectangle 15"/>
          <p:cNvSpPr>
            <a:spLocks noChangeArrowheads="1"/>
          </p:cNvSpPr>
          <p:nvPr/>
        </p:nvSpPr>
        <p:spPr bwMode="auto">
          <a:xfrm>
            <a:off x="431800" y="908050"/>
            <a:ext cx="8640763" cy="71438"/>
          </a:xfrm>
          <a:prstGeom prst="rect">
            <a:avLst/>
          </a:prstGeom>
          <a:gradFill rotWithShape="1">
            <a:gsLst>
              <a:gs pos="0">
                <a:srgbClr val="16388A"/>
              </a:gs>
              <a:gs pos="100000">
                <a:srgbClr val="16388A">
                  <a:gamma/>
                  <a:tint val="0"/>
                  <a:invGamma/>
                </a:srgbClr>
              </a:gs>
            </a:gsLst>
            <a:lin ang="0" scaled="1"/>
          </a:gradFill>
          <a:ln>
            <a:noFill/>
          </a:ln>
          <a:effectLst/>
          <a:extLs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p>
            <a:endParaRPr lang="zh-CN" altLang="en-US"/>
          </a:p>
        </p:txBody>
      </p:sp>
      <p:pic>
        <p:nvPicPr>
          <p:cNvPr id="1198100" name="Picture 20" descr="红色系校徽标准版-200x2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6913" y="155575"/>
            <a:ext cx="681037" cy="68103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60" r:id="rId4"/>
    <p:sldLayoutId id="2147483661" r:id="rId5"/>
    <p:sldLayoutId id="2147483666" r:id="rId6"/>
  </p:sldLayoutIdLst>
  <p:transition spd="med"/>
  <p:hf hdr="0"/>
  <p:txStyles>
    <p:titleStyle>
      <a:lvl1pPr algn="l" rtl="0" fontAlgn="base">
        <a:spcBef>
          <a:spcPct val="0"/>
        </a:spcBef>
        <a:spcAft>
          <a:spcPct val="0"/>
        </a:spcAft>
        <a:defRPr sz="3600">
          <a:solidFill>
            <a:srgbClr val="C00000"/>
          </a:solidFill>
          <a:latin typeface="+mj-lt"/>
          <a:ea typeface="+mj-ea"/>
          <a:cs typeface="+mj-cs"/>
        </a:defRPr>
      </a:lvl1pPr>
      <a:lvl2pPr algn="l" rtl="0" fontAlgn="base">
        <a:spcBef>
          <a:spcPct val="0"/>
        </a:spcBef>
        <a:spcAft>
          <a:spcPct val="0"/>
        </a:spcAft>
        <a:defRPr sz="3600">
          <a:solidFill>
            <a:srgbClr val="800000"/>
          </a:solidFill>
          <a:latin typeface="Arial" pitchFamily="34" charset="0"/>
          <a:ea typeface="黑体" pitchFamily="49" charset="-122"/>
        </a:defRPr>
      </a:lvl2pPr>
      <a:lvl3pPr algn="l" rtl="0" fontAlgn="base">
        <a:spcBef>
          <a:spcPct val="0"/>
        </a:spcBef>
        <a:spcAft>
          <a:spcPct val="0"/>
        </a:spcAft>
        <a:defRPr sz="3600">
          <a:solidFill>
            <a:srgbClr val="800000"/>
          </a:solidFill>
          <a:latin typeface="Arial" pitchFamily="34" charset="0"/>
          <a:ea typeface="黑体" pitchFamily="49" charset="-122"/>
        </a:defRPr>
      </a:lvl3pPr>
      <a:lvl4pPr algn="l" rtl="0" fontAlgn="base">
        <a:spcBef>
          <a:spcPct val="0"/>
        </a:spcBef>
        <a:spcAft>
          <a:spcPct val="0"/>
        </a:spcAft>
        <a:defRPr sz="3600">
          <a:solidFill>
            <a:srgbClr val="800000"/>
          </a:solidFill>
          <a:latin typeface="Arial" pitchFamily="34" charset="0"/>
          <a:ea typeface="黑体" pitchFamily="49" charset="-122"/>
        </a:defRPr>
      </a:lvl4pPr>
      <a:lvl5pPr algn="l" rtl="0" fontAlgn="base">
        <a:spcBef>
          <a:spcPct val="0"/>
        </a:spcBef>
        <a:spcAft>
          <a:spcPct val="0"/>
        </a:spcAft>
        <a:defRPr sz="3600">
          <a:solidFill>
            <a:srgbClr val="800000"/>
          </a:solidFill>
          <a:latin typeface="Arial" pitchFamily="34" charset="0"/>
          <a:ea typeface="黑体" pitchFamily="49" charset="-122"/>
        </a:defRPr>
      </a:lvl5pPr>
      <a:lvl6pPr marL="457200" algn="l" rtl="0" fontAlgn="base">
        <a:spcBef>
          <a:spcPct val="0"/>
        </a:spcBef>
        <a:spcAft>
          <a:spcPct val="0"/>
        </a:spcAft>
        <a:defRPr sz="3600">
          <a:solidFill>
            <a:srgbClr val="800000"/>
          </a:solidFill>
          <a:latin typeface="Arial" pitchFamily="34" charset="0"/>
          <a:ea typeface="黑体" pitchFamily="49" charset="-122"/>
        </a:defRPr>
      </a:lvl6pPr>
      <a:lvl7pPr marL="914400" algn="l" rtl="0" fontAlgn="base">
        <a:spcBef>
          <a:spcPct val="0"/>
        </a:spcBef>
        <a:spcAft>
          <a:spcPct val="0"/>
        </a:spcAft>
        <a:defRPr sz="3600">
          <a:solidFill>
            <a:srgbClr val="800000"/>
          </a:solidFill>
          <a:latin typeface="Arial" pitchFamily="34" charset="0"/>
          <a:ea typeface="黑体" pitchFamily="49" charset="-122"/>
        </a:defRPr>
      </a:lvl7pPr>
      <a:lvl8pPr marL="1371600" algn="l" rtl="0" fontAlgn="base">
        <a:spcBef>
          <a:spcPct val="0"/>
        </a:spcBef>
        <a:spcAft>
          <a:spcPct val="0"/>
        </a:spcAft>
        <a:defRPr sz="3600">
          <a:solidFill>
            <a:srgbClr val="800000"/>
          </a:solidFill>
          <a:latin typeface="Arial" pitchFamily="34" charset="0"/>
          <a:ea typeface="黑体" pitchFamily="49" charset="-122"/>
        </a:defRPr>
      </a:lvl8pPr>
      <a:lvl9pPr marL="1828800" algn="l" rtl="0" fontAlgn="base">
        <a:spcBef>
          <a:spcPct val="0"/>
        </a:spcBef>
        <a:spcAft>
          <a:spcPct val="0"/>
        </a:spcAft>
        <a:defRPr sz="3600">
          <a:solidFill>
            <a:srgbClr val="800000"/>
          </a:solidFill>
          <a:latin typeface="Arial" pitchFamily="34" charset="0"/>
          <a:ea typeface="黑体" pitchFamily="49" charset="-122"/>
        </a:defRPr>
      </a:lvl9pPr>
    </p:titleStyle>
    <p:bodyStyle>
      <a:lvl1pPr marL="342900" indent="-342900" algn="l" rtl="0" fontAlgn="base">
        <a:lnSpc>
          <a:spcPct val="125000"/>
        </a:lnSpc>
        <a:spcBef>
          <a:spcPct val="10000"/>
        </a:spcBef>
        <a:spcAft>
          <a:spcPct val="0"/>
        </a:spcAft>
        <a:buSzPct val="120000"/>
        <a:buBlip>
          <a:blip r:embed="rId9"/>
        </a:buBlip>
        <a:defRPr sz="2800">
          <a:solidFill>
            <a:schemeClr val="accent2"/>
          </a:solidFill>
          <a:latin typeface="+mn-lt"/>
          <a:ea typeface="+mn-ea"/>
          <a:cs typeface="+mn-cs"/>
        </a:defRPr>
      </a:lvl1pPr>
      <a:lvl2pPr marL="647700" indent="-303213" algn="l" rtl="0" fontAlgn="base">
        <a:lnSpc>
          <a:spcPct val="125000"/>
        </a:lnSpc>
        <a:spcBef>
          <a:spcPct val="10000"/>
        </a:spcBef>
        <a:spcAft>
          <a:spcPct val="0"/>
        </a:spcAft>
        <a:buClr>
          <a:srgbClr val="C00000"/>
        </a:buClr>
        <a:buFont typeface="Wingdings" pitchFamily="2" charset="2"/>
        <a:buChar char="n"/>
        <a:defRPr sz="2400" b="0">
          <a:solidFill>
            <a:schemeClr val="tx1"/>
          </a:solidFill>
          <a:latin typeface="+mn-lt"/>
          <a:ea typeface="微软雅黑" panose="020B0503020204020204" pitchFamily="34" charset="-122"/>
        </a:defRPr>
      </a:lvl2pPr>
      <a:lvl3pPr marL="965200" indent="-315913" algn="l" rtl="0" fontAlgn="base">
        <a:lnSpc>
          <a:spcPct val="125000"/>
        </a:lnSpc>
        <a:spcBef>
          <a:spcPct val="10000"/>
        </a:spcBef>
        <a:spcAft>
          <a:spcPct val="0"/>
        </a:spcAft>
        <a:buSzPct val="110000"/>
        <a:buBlip>
          <a:blip r:embed="rId10"/>
        </a:buBlip>
        <a:defRPr sz="2000">
          <a:solidFill>
            <a:srgbClr val="FF0000"/>
          </a:solidFill>
          <a:latin typeface="+mn-lt"/>
          <a:ea typeface="微软雅黑" panose="020B0503020204020204" pitchFamily="34" charset="-122"/>
        </a:defRPr>
      </a:lvl3pPr>
      <a:lvl4pPr marL="1730375" indent="-228600" algn="l" rtl="0" fontAlgn="base">
        <a:spcBef>
          <a:spcPct val="20000"/>
        </a:spcBef>
        <a:spcAft>
          <a:spcPct val="0"/>
        </a:spcAft>
        <a:buChar char="–"/>
        <a:defRPr sz="2000">
          <a:solidFill>
            <a:schemeClr val="tx1"/>
          </a:solidFill>
          <a:latin typeface="+mn-lt"/>
          <a:ea typeface="宋体" pitchFamily="2" charset="-122"/>
        </a:defRPr>
      </a:lvl4pPr>
      <a:lvl5pPr marL="2138363" indent="-228600" algn="l" rtl="0" fontAlgn="base">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611188" y="6489700"/>
            <a:ext cx="8493125" cy="17463"/>
          </a:xfrm>
          <a:prstGeom prst="rect">
            <a:avLst/>
          </a:prstGeom>
          <a:gradFill rotWithShape="1">
            <a:gsLst>
              <a:gs pos="0">
                <a:schemeClr val="hlink">
                  <a:alpha val="35001"/>
                </a:schemeClr>
              </a:gs>
              <a:gs pos="100000">
                <a:srgbClr val="16388A">
                  <a:alpha val="95000"/>
                </a:srgbClr>
              </a:gs>
            </a:gsLst>
            <a:lin ang="0" scaled="1"/>
          </a:gradFill>
          <a:ln w="19050" algn="ctr">
            <a:noFill/>
            <a:miter lim="800000"/>
            <a:headEnd/>
            <a:tailEnd/>
          </a:ln>
          <a:effectLst/>
        </p:spPr>
        <p:txBody>
          <a:bodyPr wrap="none" anchor="ctr"/>
          <a:lstStyle/>
          <a:p>
            <a:pPr algn="ctr">
              <a:defRPr/>
            </a:pPr>
            <a:endParaRPr lang="zh-CN" altLang="en-US" sz="1800">
              <a:solidFill>
                <a:srgbClr val="000000"/>
              </a:solidFill>
              <a:latin typeface="Arial" charset="0"/>
              <a:ea typeface="宋体" pitchFamily="2" charset="-122"/>
            </a:endParaRPr>
          </a:p>
        </p:txBody>
      </p:sp>
      <p:sp>
        <p:nvSpPr>
          <p:cNvPr id="32771" name="Rectangle 3"/>
          <p:cNvSpPr>
            <a:spLocks noGrp="1" noChangeArrowheads="1"/>
          </p:cNvSpPr>
          <p:nvPr>
            <p:ph type="title"/>
          </p:nvPr>
        </p:nvSpPr>
        <p:spPr bwMode="auto">
          <a:xfrm>
            <a:off x="431800" y="188913"/>
            <a:ext cx="666115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标题：</a:t>
            </a:r>
            <a:r>
              <a:rPr lang="en-US" altLang="zh-CN" dirty="0"/>
              <a:t>36</a:t>
            </a:r>
            <a:r>
              <a:rPr lang="zh-CN" altLang="en-US" dirty="0"/>
              <a:t>号黑体</a:t>
            </a:r>
            <a:r>
              <a:rPr lang="en-US" altLang="zh-CN" dirty="0"/>
              <a:t>(Arial)</a:t>
            </a:r>
          </a:p>
        </p:txBody>
      </p:sp>
      <p:sp>
        <p:nvSpPr>
          <p:cNvPr id="32772" name="Rectangle 4"/>
          <p:cNvSpPr>
            <a:spLocks noGrp="1" noChangeArrowheads="1"/>
          </p:cNvSpPr>
          <p:nvPr>
            <p:ph type="body" idx="1"/>
          </p:nvPr>
        </p:nvSpPr>
        <p:spPr bwMode="auto">
          <a:xfrm>
            <a:off x="431800" y="1089025"/>
            <a:ext cx="8461375"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 第一级：</a:t>
            </a:r>
            <a:r>
              <a:rPr lang="en-US" altLang="zh-CN" dirty="0"/>
              <a:t>28</a:t>
            </a:r>
            <a:r>
              <a:rPr lang="zh-CN" altLang="en-US" dirty="0"/>
              <a:t>号黑体</a:t>
            </a:r>
            <a:r>
              <a:rPr lang="en-US" altLang="zh-CN" dirty="0"/>
              <a:t>(Arial)</a:t>
            </a:r>
          </a:p>
          <a:p>
            <a:pPr lvl="1"/>
            <a:r>
              <a:rPr lang="zh-CN" altLang="en-US" dirty="0"/>
              <a:t>第二级：</a:t>
            </a:r>
            <a:r>
              <a:rPr lang="en-US" altLang="zh-CN" dirty="0"/>
              <a:t>24</a:t>
            </a:r>
            <a:r>
              <a:rPr lang="zh-CN" altLang="en-US" dirty="0"/>
              <a:t>号微软雅黑</a:t>
            </a:r>
            <a:r>
              <a:rPr lang="en-US" altLang="zh-CN" dirty="0"/>
              <a:t>(Arial)</a:t>
            </a:r>
            <a:endParaRPr lang="zh-CN" altLang="en-US" dirty="0"/>
          </a:p>
          <a:p>
            <a:pPr lvl="2"/>
            <a:r>
              <a:rPr lang="zh-CN" altLang="en-US" dirty="0"/>
              <a:t>第三级：</a:t>
            </a:r>
            <a:r>
              <a:rPr lang="en-US" altLang="zh-CN" dirty="0"/>
              <a:t>20</a:t>
            </a:r>
            <a:r>
              <a:rPr lang="zh-CN" altLang="en-US" dirty="0"/>
              <a:t>号微软雅黑</a:t>
            </a:r>
            <a:r>
              <a:rPr lang="en-US" altLang="zh-CN" dirty="0"/>
              <a:t>(Arial)</a:t>
            </a:r>
          </a:p>
        </p:txBody>
      </p:sp>
      <p:sp>
        <p:nvSpPr>
          <p:cNvPr id="1198085" name="Rectangle 5"/>
          <p:cNvSpPr>
            <a:spLocks noGrp="1" noChangeArrowheads="1"/>
          </p:cNvSpPr>
          <p:nvPr>
            <p:ph type="dt" sz="half" idx="2"/>
          </p:nvPr>
        </p:nvSpPr>
        <p:spPr bwMode="auto">
          <a:xfrm>
            <a:off x="6911975" y="6540500"/>
            <a:ext cx="1620838" cy="3175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a:defRPr sz="1200">
                <a:latin typeface="Matura MT Script Capitals" pitchFamily="66" charset="0"/>
                <a:ea typeface="宋体" pitchFamily="2" charset="-122"/>
              </a:defRPr>
            </a:lvl1pPr>
          </a:lstStyle>
          <a:p>
            <a:pPr>
              <a:defRPr/>
            </a:pPr>
            <a:fld id="{725F4D85-C81C-49BE-AD81-BE55565C3491}" type="datetime1">
              <a:rPr lang="zh-CN" altLang="en-US">
                <a:solidFill>
                  <a:srgbClr val="000000"/>
                </a:solidFill>
              </a:rPr>
              <a:pPr>
                <a:defRPr/>
              </a:pPr>
              <a:t>2022/8/9</a:t>
            </a:fld>
            <a:endParaRPr lang="en-US" altLang="zh-CN">
              <a:solidFill>
                <a:srgbClr val="000000"/>
              </a:solidFill>
            </a:endParaRPr>
          </a:p>
        </p:txBody>
      </p:sp>
      <p:sp>
        <p:nvSpPr>
          <p:cNvPr id="1198086" name="Rectangle 6"/>
          <p:cNvSpPr>
            <a:spLocks noGrp="1" noChangeArrowheads="1"/>
          </p:cNvSpPr>
          <p:nvPr>
            <p:ph type="ftr" sz="quarter" idx="3"/>
          </p:nvPr>
        </p:nvSpPr>
        <p:spPr bwMode="auto">
          <a:xfrm>
            <a:off x="611188" y="6521450"/>
            <a:ext cx="6300787" cy="3365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fontAlgn="ctr">
              <a:defRPr sz="1400">
                <a:solidFill>
                  <a:schemeClr val="hlink"/>
                </a:solidFill>
                <a:latin typeface="Times New Roman" pitchFamily="18" charset="0"/>
                <a:ea typeface="楷体_GB2312" pitchFamily="49" charset="-122"/>
              </a:defRPr>
            </a:lvl1pPr>
          </a:lstStyle>
          <a:p>
            <a:pPr>
              <a:defRPr/>
            </a:pPr>
            <a:r>
              <a:rPr lang="zh-CN" altLang="en-US">
                <a:solidFill>
                  <a:srgbClr val="009999"/>
                </a:solidFill>
              </a:rPr>
              <a:t>机械系统与振动国家重点实验室</a:t>
            </a:r>
            <a:endParaRPr lang="en-US" altLang="zh-CN">
              <a:solidFill>
                <a:srgbClr val="009999"/>
              </a:solidFill>
            </a:endParaRPr>
          </a:p>
        </p:txBody>
      </p:sp>
      <p:sp>
        <p:nvSpPr>
          <p:cNvPr id="1198087" name="Rectangle 7"/>
          <p:cNvSpPr>
            <a:spLocks noGrp="1" noChangeArrowheads="1"/>
          </p:cNvSpPr>
          <p:nvPr>
            <p:ph type="sldNum" sz="quarter" idx="4"/>
          </p:nvPr>
        </p:nvSpPr>
        <p:spPr bwMode="auto">
          <a:xfrm>
            <a:off x="8351838" y="6527800"/>
            <a:ext cx="792162" cy="330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atin typeface="Tahoma" pitchFamily="34" charset="0"/>
                <a:ea typeface="宋体" pitchFamily="2" charset="-122"/>
              </a:defRPr>
            </a:lvl1pPr>
          </a:lstStyle>
          <a:p>
            <a:pPr>
              <a:defRPr/>
            </a:pPr>
            <a:fld id="{EF572155-DE9B-4686-86E7-95E0FE6F5111}" type="slidenum">
              <a:rPr lang="en-US" altLang="zh-CN">
                <a:solidFill>
                  <a:srgbClr val="000000"/>
                </a:solidFill>
              </a:rPr>
              <a:pPr>
                <a:defRPr/>
              </a:pPr>
              <a:t>‹#›</a:t>
            </a:fld>
            <a:endParaRPr lang="en-US" altLang="zh-CN">
              <a:solidFill>
                <a:srgbClr val="000000"/>
              </a:solidFill>
            </a:endParaRPr>
          </a:p>
        </p:txBody>
      </p:sp>
      <p:pic>
        <p:nvPicPr>
          <p:cNvPr id="32776" name="Picture 9" descr="SJTU-官门"/>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27788"/>
            <a:ext cx="5429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10"/>
          <p:cNvSpPr>
            <a:spLocks noChangeArrowheads="1"/>
          </p:cNvSpPr>
          <p:nvPr/>
        </p:nvSpPr>
        <p:spPr bwMode="auto">
          <a:xfrm>
            <a:off x="431800" y="908050"/>
            <a:ext cx="8640763" cy="71438"/>
          </a:xfrm>
          <a:prstGeom prst="rect">
            <a:avLst/>
          </a:prstGeom>
          <a:gradFill rotWithShape="1">
            <a:gsLst>
              <a:gs pos="0">
                <a:srgbClr val="16388A"/>
              </a:gs>
              <a:gs pos="100000">
                <a:srgbClr val="FFFFFF"/>
              </a:gs>
            </a:gsLst>
            <a:lin ang="0" scaled="1"/>
          </a:gradFill>
          <a:ln w="19050" algn="ctr">
            <a:noFill/>
            <a:miter lim="800000"/>
            <a:headEnd/>
            <a:tailEnd/>
          </a:ln>
          <a:effectLst/>
        </p:spPr>
        <p:txBody>
          <a:bodyPr wrap="none" anchor="ctr"/>
          <a:lstStyle/>
          <a:p>
            <a:pPr algn="ctr">
              <a:defRPr/>
            </a:pPr>
            <a:endParaRPr lang="zh-CN" altLang="en-US" sz="1800">
              <a:solidFill>
                <a:srgbClr val="000000"/>
              </a:solidFill>
              <a:latin typeface="Arial" charset="0"/>
              <a:ea typeface="宋体" pitchFamily="2" charset="-122"/>
            </a:endParaRPr>
          </a:p>
        </p:txBody>
      </p:sp>
      <p:sp>
        <p:nvSpPr>
          <p:cNvPr id="1034" name="Rectangle 11"/>
          <p:cNvSpPr>
            <a:spLocks noChangeArrowheads="1"/>
          </p:cNvSpPr>
          <p:nvPr/>
        </p:nvSpPr>
        <p:spPr bwMode="auto">
          <a:xfrm>
            <a:off x="611188" y="6432550"/>
            <a:ext cx="8493125" cy="42863"/>
          </a:xfrm>
          <a:prstGeom prst="rect">
            <a:avLst/>
          </a:prstGeom>
          <a:gradFill rotWithShape="1">
            <a:gsLst>
              <a:gs pos="0">
                <a:schemeClr val="hlink">
                  <a:alpha val="35001"/>
                </a:schemeClr>
              </a:gs>
              <a:gs pos="100000">
                <a:srgbClr val="16388A">
                  <a:alpha val="95000"/>
                </a:srgbClr>
              </a:gs>
            </a:gsLst>
            <a:lin ang="0" scaled="1"/>
          </a:gradFill>
          <a:ln w="19050" algn="ctr">
            <a:noFill/>
            <a:miter lim="800000"/>
            <a:headEnd/>
            <a:tailEnd/>
          </a:ln>
          <a:effectLst/>
        </p:spPr>
        <p:txBody>
          <a:bodyPr wrap="none" anchor="ctr"/>
          <a:lstStyle/>
          <a:p>
            <a:pPr algn="ctr">
              <a:defRPr/>
            </a:pPr>
            <a:endParaRPr lang="zh-CN" altLang="en-US" sz="1800">
              <a:solidFill>
                <a:srgbClr val="000000"/>
              </a:solidFill>
              <a:latin typeface="Arial" charset="0"/>
              <a:ea typeface="宋体" pitchFamily="2" charset="-122"/>
            </a:endParaRPr>
          </a:p>
        </p:txBody>
      </p:sp>
      <p:sp>
        <p:nvSpPr>
          <p:cNvPr id="1035" name="Rectangle 12"/>
          <p:cNvSpPr>
            <a:spLocks noChangeArrowheads="1"/>
          </p:cNvSpPr>
          <p:nvPr/>
        </p:nvSpPr>
        <p:spPr bwMode="auto">
          <a:xfrm>
            <a:off x="611188" y="6489700"/>
            <a:ext cx="8493125" cy="17463"/>
          </a:xfrm>
          <a:prstGeom prst="rect">
            <a:avLst/>
          </a:prstGeom>
          <a:gradFill rotWithShape="1">
            <a:gsLst>
              <a:gs pos="0">
                <a:schemeClr val="hlink">
                  <a:alpha val="35001"/>
                </a:schemeClr>
              </a:gs>
              <a:gs pos="100000">
                <a:srgbClr val="16388A">
                  <a:alpha val="95000"/>
                </a:srgbClr>
              </a:gs>
            </a:gsLst>
            <a:lin ang="0" scaled="1"/>
          </a:gradFill>
          <a:ln w="19050" algn="ctr">
            <a:noFill/>
            <a:miter lim="800000"/>
            <a:headEnd/>
            <a:tailEnd/>
          </a:ln>
          <a:effectLst/>
        </p:spPr>
        <p:txBody>
          <a:bodyPr wrap="none" anchor="ctr"/>
          <a:lstStyle/>
          <a:p>
            <a:pPr algn="ctr">
              <a:defRPr/>
            </a:pPr>
            <a:endParaRPr lang="zh-CN" altLang="en-US" sz="1800">
              <a:solidFill>
                <a:srgbClr val="000000"/>
              </a:solidFill>
              <a:latin typeface="Arial" charset="0"/>
              <a:ea typeface="宋体" pitchFamily="2" charset="-122"/>
            </a:endParaRPr>
          </a:p>
        </p:txBody>
      </p:sp>
      <p:pic>
        <p:nvPicPr>
          <p:cNvPr id="32780" name="Picture 14" descr="SJTU-官门"/>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6427788"/>
            <a:ext cx="5429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15"/>
          <p:cNvSpPr>
            <a:spLocks noChangeArrowheads="1"/>
          </p:cNvSpPr>
          <p:nvPr/>
        </p:nvSpPr>
        <p:spPr bwMode="auto">
          <a:xfrm>
            <a:off x="431800" y="908050"/>
            <a:ext cx="8640763" cy="71438"/>
          </a:xfrm>
          <a:prstGeom prst="rect">
            <a:avLst/>
          </a:prstGeom>
          <a:gradFill rotWithShape="1">
            <a:gsLst>
              <a:gs pos="0">
                <a:srgbClr val="16388A"/>
              </a:gs>
              <a:gs pos="100000">
                <a:srgbClr val="FFFFFF"/>
              </a:gs>
            </a:gsLst>
            <a:lin ang="0" scaled="1"/>
          </a:gradFill>
          <a:ln w="19050" algn="ctr">
            <a:noFill/>
            <a:miter lim="800000"/>
            <a:headEnd/>
            <a:tailEnd/>
          </a:ln>
          <a:effectLst/>
        </p:spPr>
        <p:txBody>
          <a:bodyPr wrap="none" anchor="ctr"/>
          <a:lstStyle/>
          <a:p>
            <a:pPr algn="ctr">
              <a:defRPr/>
            </a:pPr>
            <a:endParaRPr lang="zh-CN" altLang="en-US" sz="1800">
              <a:solidFill>
                <a:srgbClr val="000000"/>
              </a:solidFill>
              <a:latin typeface="Arial" charset="0"/>
              <a:ea typeface="宋体" pitchFamily="2" charset="-122"/>
            </a:endParaRPr>
          </a:p>
        </p:txBody>
      </p:sp>
      <p:sp>
        <p:nvSpPr>
          <p:cNvPr id="1038" name="Rectangle 16"/>
          <p:cNvSpPr>
            <a:spLocks noChangeArrowheads="1"/>
          </p:cNvSpPr>
          <p:nvPr/>
        </p:nvSpPr>
        <p:spPr bwMode="auto">
          <a:xfrm>
            <a:off x="611188" y="6432550"/>
            <a:ext cx="8493125" cy="42863"/>
          </a:xfrm>
          <a:prstGeom prst="rect">
            <a:avLst/>
          </a:prstGeom>
          <a:gradFill rotWithShape="1">
            <a:gsLst>
              <a:gs pos="0">
                <a:schemeClr val="hlink">
                  <a:alpha val="35001"/>
                </a:schemeClr>
              </a:gs>
              <a:gs pos="100000">
                <a:srgbClr val="16388A">
                  <a:alpha val="95000"/>
                </a:srgbClr>
              </a:gs>
            </a:gsLst>
            <a:lin ang="0" scaled="1"/>
          </a:gradFill>
          <a:ln w="19050" algn="ctr">
            <a:noFill/>
            <a:miter lim="800000"/>
            <a:headEnd/>
            <a:tailEnd/>
          </a:ln>
          <a:effectLst/>
        </p:spPr>
        <p:txBody>
          <a:bodyPr wrap="none" anchor="ctr"/>
          <a:lstStyle/>
          <a:p>
            <a:pPr algn="ctr">
              <a:defRPr/>
            </a:pPr>
            <a:endParaRPr lang="zh-CN" altLang="en-US" sz="1800">
              <a:solidFill>
                <a:srgbClr val="000000"/>
              </a:solidFill>
              <a:latin typeface="Arial" charset="0"/>
              <a:ea typeface="宋体" pitchFamily="2" charset="-122"/>
            </a:endParaRPr>
          </a:p>
        </p:txBody>
      </p:sp>
      <p:pic>
        <p:nvPicPr>
          <p:cNvPr id="32783" name="Picture 20" descr="红色系校徽标准版-200x20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16913" y="155575"/>
            <a:ext cx="68103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06082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ransition spd="med">
    <p:random/>
  </p:transition>
  <p:hf hdr="0"/>
  <p:txStyles>
    <p:titleStyle>
      <a:lvl1pPr algn="l" rtl="0" eaLnBrk="0" fontAlgn="base" hangingPunct="0">
        <a:spcBef>
          <a:spcPct val="0"/>
        </a:spcBef>
        <a:spcAft>
          <a:spcPct val="0"/>
        </a:spcAft>
        <a:defRPr sz="3600">
          <a:solidFill>
            <a:srgbClr val="CC3300"/>
          </a:solidFill>
          <a:latin typeface="+mj-lt"/>
          <a:ea typeface="+mj-ea"/>
          <a:cs typeface="Arial Unicode MS" panose="020B0604020202020204" pitchFamily="34" charset="-122"/>
        </a:defRPr>
      </a:lvl1pPr>
      <a:lvl2pPr algn="l" rtl="0" eaLnBrk="0" fontAlgn="base" hangingPunct="0">
        <a:spcBef>
          <a:spcPct val="0"/>
        </a:spcBef>
        <a:spcAft>
          <a:spcPct val="0"/>
        </a:spcAft>
        <a:defRPr sz="3600">
          <a:solidFill>
            <a:srgbClr val="800000"/>
          </a:solidFill>
          <a:latin typeface="Arial" charset="0"/>
          <a:ea typeface="黑体" pitchFamily="2" charset="-122"/>
        </a:defRPr>
      </a:lvl2pPr>
      <a:lvl3pPr algn="l" rtl="0" eaLnBrk="0" fontAlgn="base" hangingPunct="0">
        <a:spcBef>
          <a:spcPct val="0"/>
        </a:spcBef>
        <a:spcAft>
          <a:spcPct val="0"/>
        </a:spcAft>
        <a:defRPr sz="3600">
          <a:solidFill>
            <a:srgbClr val="800000"/>
          </a:solidFill>
          <a:latin typeface="Arial" charset="0"/>
          <a:ea typeface="黑体" pitchFamily="2" charset="-122"/>
        </a:defRPr>
      </a:lvl3pPr>
      <a:lvl4pPr algn="l" rtl="0" eaLnBrk="0" fontAlgn="base" hangingPunct="0">
        <a:spcBef>
          <a:spcPct val="0"/>
        </a:spcBef>
        <a:spcAft>
          <a:spcPct val="0"/>
        </a:spcAft>
        <a:defRPr sz="3600">
          <a:solidFill>
            <a:srgbClr val="800000"/>
          </a:solidFill>
          <a:latin typeface="Arial" charset="0"/>
          <a:ea typeface="黑体" pitchFamily="2" charset="-122"/>
        </a:defRPr>
      </a:lvl4pPr>
      <a:lvl5pPr algn="l" rtl="0" eaLnBrk="0" fontAlgn="base" hangingPunct="0">
        <a:spcBef>
          <a:spcPct val="0"/>
        </a:spcBef>
        <a:spcAft>
          <a:spcPct val="0"/>
        </a:spcAft>
        <a:defRPr sz="3600">
          <a:solidFill>
            <a:srgbClr val="800000"/>
          </a:solidFill>
          <a:latin typeface="Arial" charset="0"/>
          <a:ea typeface="黑体" pitchFamily="2" charset="-122"/>
        </a:defRPr>
      </a:lvl5pPr>
      <a:lvl6pPr marL="457200" algn="l" rtl="0" fontAlgn="base">
        <a:spcBef>
          <a:spcPct val="0"/>
        </a:spcBef>
        <a:spcAft>
          <a:spcPct val="0"/>
        </a:spcAft>
        <a:defRPr sz="3600">
          <a:solidFill>
            <a:srgbClr val="800000"/>
          </a:solidFill>
          <a:latin typeface="Arial" charset="0"/>
          <a:ea typeface="黑体" pitchFamily="2" charset="-122"/>
        </a:defRPr>
      </a:lvl6pPr>
      <a:lvl7pPr marL="914400" algn="l" rtl="0" fontAlgn="base">
        <a:spcBef>
          <a:spcPct val="0"/>
        </a:spcBef>
        <a:spcAft>
          <a:spcPct val="0"/>
        </a:spcAft>
        <a:defRPr sz="3600">
          <a:solidFill>
            <a:srgbClr val="800000"/>
          </a:solidFill>
          <a:latin typeface="Arial" charset="0"/>
          <a:ea typeface="黑体" pitchFamily="2" charset="-122"/>
        </a:defRPr>
      </a:lvl7pPr>
      <a:lvl8pPr marL="1371600" algn="l" rtl="0" fontAlgn="base">
        <a:spcBef>
          <a:spcPct val="0"/>
        </a:spcBef>
        <a:spcAft>
          <a:spcPct val="0"/>
        </a:spcAft>
        <a:defRPr sz="3600">
          <a:solidFill>
            <a:srgbClr val="800000"/>
          </a:solidFill>
          <a:latin typeface="Arial" charset="0"/>
          <a:ea typeface="黑体" pitchFamily="2" charset="-122"/>
        </a:defRPr>
      </a:lvl8pPr>
      <a:lvl9pPr marL="1828800" algn="l" rtl="0" fontAlgn="base">
        <a:spcBef>
          <a:spcPct val="0"/>
        </a:spcBef>
        <a:spcAft>
          <a:spcPct val="0"/>
        </a:spcAft>
        <a:defRPr sz="3600">
          <a:solidFill>
            <a:srgbClr val="800000"/>
          </a:solidFill>
          <a:latin typeface="Arial" charset="0"/>
          <a:ea typeface="黑体" pitchFamily="2" charset="-122"/>
        </a:defRPr>
      </a:lvl9pPr>
    </p:titleStyle>
    <p:bodyStyle>
      <a:lvl1pPr marL="342900" indent="-342900" algn="l" rtl="0" eaLnBrk="0" fontAlgn="base" hangingPunct="0">
        <a:lnSpc>
          <a:spcPct val="110000"/>
        </a:lnSpc>
        <a:spcBef>
          <a:spcPct val="10000"/>
        </a:spcBef>
        <a:spcAft>
          <a:spcPct val="0"/>
        </a:spcAft>
        <a:buSzPct val="120000"/>
        <a:buBlip>
          <a:blip r:embed="rId16"/>
        </a:buBlip>
        <a:defRPr sz="2800">
          <a:solidFill>
            <a:schemeClr val="accent2"/>
          </a:solidFill>
          <a:latin typeface="+mn-lt"/>
          <a:ea typeface="+mn-ea"/>
          <a:cs typeface="+mn-cs"/>
        </a:defRPr>
      </a:lvl1pPr>
      <a:lvl2pPr marL="647700" indent="-303213" algn="l" rtl="0" eaLnBrk="0" fontAlgn="base" hangingPunct="0">
        <a:lnSpc>
          <a:spcPct val="110000"/>
        </a:lnSpc>
        <a:spcBef>
          <a:spcPct val="10000"/>
        </a:spcBef>
        <a:spcAft>
          <a:spcPct val="0"/>
        </a:spcAft>
        <a:buClr>
          <a:srgbClr val="C00000"/>
        </a:buClr>
        <a:buFont typeface="Wingdings" pitchFamily="2" charset="2"/>
        <a:buChar char="n"/>
        <a:defRPr sz="2400" b="0">
          <a:solidFill>
            <a:schemeClr val="tx1"/>
          </a:solidFill>
          <a:latin typeface="+mj-lt"/>
          <a:ea typeface="微软雅黑" panose="020B0503020204020204" pitchFamily="34" charset="-122"/>
        </a:defRPr>
      </a:lvl2pPr>
      <a:lvl3pPr marL="965200" indent="-315913" algn="l" rtl="0" eaLnBrk="0" fontAlgn="base" hangingPunct="0">
        <a:lnSpc>
          <a:spcPct val="110000"/>
        </a:lnSpc>
        <a:spcBef>
          <a:spcPct val="10000"/>
        </a:spcBef>
        <a:spcAft>
          <a:spcPct val="0"/>
        </a:spcAft>
        <a:buSzPct val="110000"/>
        <a:buBlip>
          <a:blip r:embed="rId17"/>
        </a:buBlip>
        <a:defRPr sz="2000">
          <a:solidFill>
            <a:srgbClr val="FF0000"/>
          </a:solidFill>
          <a:latin typeface="微软雅黑" panose="020B0503020204020204" pitchFamily="34" charset="-122"/>
          <a:ea typeface="微软雅黑" panose="020B0503020204020204" pitchFamily="34"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5"/>
          <p:cNvSpPr>
            <a:spLocks noGrp="1" noChangeArrowheads="1"/>
          </p:cNvSpPr>
          <p:nvPr>
            <p:ph type="body" idx="1"/>
          </p:nvPr>
        </p:nvSpPr>
        <p:spPr bwMode="auto">
          <a:xfrm>
            <a:off x="547688" y="1412875"/>
            <a:ext cx="8229600" cy="5065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sp>
        <p:nvSpPr>
          <p:cNvPr id="1027" name="Rectangle 2"/>
          <p:cNvSpPr>
            <a:spLocks noChangeArrowheads="1"/>
          </p:cNvSpPr>
          <p:nvPr/>
        </p:nvSpPr>
        <p:spPr bwMode="auto">
          <a:xfrm rot="10800000">
            <a:off x="0" y="962025"/>
            <a:ext cx="2879725" cy="90488"/>
          </a:xfrm>
          <a:prstGeom prst="rect">
            <a:avLst/>
          </a:prstGeom>
          <a:gradFill rotWithShape="1">
            <a:gsLst>
              <a:gs pos="0">
                <a:srgbClr val="FFFFFF"/>
              </a:gs>
              <a:gs pos="100000">
                <a:srgbClr val="A41E31">
                  <a:alpha val="60001"/>
                </a:srgbClr>
              </a:gs>
            </a:gsLst>
            <a:lin ang="0" scaled="1"/>
          </a:gradFill>
          <a:ln>
            <a:noFill/>
          </a:ln>
          <a:extLst/>
        </p:spPr>
        <p:txBody>
          <a:bodyPr rot="10800000" wrap="none" anchor="ctr"/>
          <a:lstStyle/>
          <a:p>
            <a:pPr algn="ctr">
              <a:defRPr/>
            </a:pPr>
            <a:endParaRPr lang="zh-CN" altLang="en-US" sz="2400" b="0">
              <a:solidFill>
                <a:schemeClr val="tx1"/>
              </a:solidFill>
              <a:ea typeface="黑体" pitchFamily="49" charset="-122"/>
            </a:endParaRPr>
          </a:p>
        </p:txBody>
      </p:sp>
      <p:sp>
        <p:nvSpPr>
          <p:cNvPr id="1028" name="矩形 10"/>
          <p:cNvSpPr>
            <a:spLocks noChangeArrowheads="1"/>
          </p:cNvSpPr>
          <p:nvPr/>
        </p:nvSpPr>
        <p:spPr bwMode="auto">
          <a:xfrm>
            <a:off x="4481513" y="1989138"/>
            <a:ext cx="180975" cy="457200"/>
          </a:xfrm>
          <a:prstGeom prst="rect">
            <a:avLst/>
          </a:prstGeom>
          <a:solidFill>
            <a:schemeClr val="bg1">
              <a:alpha val="59999"/>
            </a:schemeClr>
          </a:solidFill>
          <a:ln>
            <a:noFill/>
          </a:ln>
          <a:extLst/>
        </p:spPr>
        <p:txBody>
          <a:bodyPr wrap="none" lIns="90000" tIns="46800" rIns="90000" bIns="46800">
            <a:spAutoFit/>
          </a:bodyPr>
          <a:lstStyle/>
          <a:p>
            <a:pPr algn="ctr">
              <a:defRPr/>
            </a:pPr>
            <a:endParaRPr lang="zh-CN" altLang="en-US" sz="2400" b="0">
              <a:solidFill>
                <a:schemeClr val="tx1"/>
              </a:solidFill>
              <a:ea typeface="黑体" pitchFamily="49" charset="-122"/>
            </a:endParaRPr>
          </a:p>
        </p:txBody>
      </p:sp>
      <p:sp>
        <p:nvSpPr>
          <p:cNvPr id="1029" name="Rectangle 4"/>
          <p:cNvSpPr>
            <a:spLocks noGrp="1" noChangeArrowheads="1"/>
          </p:cNvSpPr>
          <p:nvPr>
            <p:ph type="title"/>
          </p:nvPr>
        </p:nvSpPr>
        <p:spPr bwMode="auto">
          <a:xfrm>
            <a:off x="0" y="-242888"/>
            <a:ext cx="9144000" cy="785813"/>
          </a:xfrm>
          <a:prstGeom prst="rect">
            <a:avLst/>
          </a:prstGeom>
          <a:noFill/>
          <a:ln>
            <a:noFill/>
          </a:ln>
          <a:effectLst>
            <a:outerShdw dist="35921" dir="2700000" algn="ctr" rotWithShape="0">
              <a:schemeClr val="bg1"/>
            </a:outerShdw>
          </a:effectLst>
          <a:extLst/>
        </p:spPr>
        <p:txBody>
          <a:bodyPr vert="horz" wrap="square" lIns="91440" tIns="36000" rIns="91440" bIns="45720" numCol="1" anchor="t" anchorCtr="1" compatLnSpc="1">
            <a:prstTxWarp prst="textNoShape">
              <a:avLst/>
            </a:prstTxWarp>
          </a:bodyPr>
          <a:lstStyle/>
          <a:p>
            <a:pPr lvl="0"/>
            <a:r>
              <a:rPr lang="zh-CN" altLang="en-US"/>
              <a:t>单击此处编辑母版标题样式</a:t>
            </a:r>
          </a:p>
        </p:txBody>
      </p:sp>
      <p:pic>
        <p:nvPicPr>
          <p:cNvPr id="9222" name="Picture 12" descr="SKLlogo"/>
          <p:cNvPicPr>
            <a:picLocks noChangeAspect="1" noChangeArrowheads="1"/>
          </p:cNvPicPr>
          <p:nvPr userDrawn="1"/>
        </p:nvPicPr>
        <p:blipFill>
          <a:blip r:embed="rId17" cstate="print"/>
          <a:srcRect/>
          <a:stretch>
            <a:fillRect/>
          </a:stretch>
        </p:blipFill>
        <p:spPr bwMode="auto">
          <a:xfrm>
            <a:off x="7019925" y="6597650"/>
            <a:ext cx="2085975" cy="238125"/>
          </a:xfrm>
          <a:prstGeom prst="rect">
            <a:avLst/>
          </a:prstGeom>
          <a:noFill/>
          <a:ln w="9525">
            <a:noFill/>
            <a:miter lim="800000"/>
            <a:headEnd/>
            <a:tailEnd/>
          </a:ln>
        </p:spPr>
      </p:pic>
      <p:pic>
        <p:nvPicPr>
          <p:cNvPr id="9223" name="图片 11" descr="红色系校徽展开式.png"/>
          <p:cNvPicPr>
            <a:picLocks noChangeAspect="1"/>
          </p:cNvPicPr>
          <p:nvPr userDrawn="1"/>
        </p:nvPicPr>
        <p:blipFill>
          <a:blip r:embed="rId18" cstate="print"/>
          <a:srcRect/>
          <a:stretch>
            <a:fillRect/>
          </a:stretch>
        </p:blipFill>
        <p:spPr bwMode="auto">
          <a:xfrm>
            <a:off x="0" y="0"/>
            <a:ext cx="1655763" cy="433388"/>
          </a:xfrm>
          <a:prstGeom prst="rect">
            <a:avLst/>
          </a:prstGeom>
          <a:solidFill>
            <a:srgbClr val="FFFFFF"/>
          </a:solidFill>
          <a:ln w="9525">
            <a:noFill/>
            <a:miter lim="800000"/>
            <a:headEnd/>
            <a:tailEnd/>
          </a:ln>
        </p:spPr>
      </p:pic>
    </p:spTree>
    <p:extLst>
      <p:ext uri="{BB962C8B-B14F-4D97-AF65-F5344CB8AC3E}">
        <p14:creationId xmlns:p14="http://schemas.microsoft.com/office/powerpoint/2010/main" val="69759841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Lst>
  <p:hf hdr="0" dt="0"/>
  <p:txStyles>
    <p:titleStyle>
      <a:lvl1pPr algn="ctr" rtl="0" eaLnBrk="0" fontAlgn="base" hangingPunct="0">
        <a:lnSpc>
          <a:spcPct val="150000"/>
        </a:lnSpc>
        <a:spcBef>
          <a:spcPct val="0"/>
        </a:spcBef>
        <a:spcAft>
          <a:spcPct val="0"/>
        </a:spcAft>
        <a:defRPr sz="3200" b="1">
          <a:solidFill>
            <a:srgbClr val="002060"/>
          </a:solidFill>
          <a:latin typeface="+mn-ea"/>
          <a:ea typeface="+mn-ea"/>
          <a:cs typeface="+mj-cs"/>
        </a:defRPr>
      </a:lvl1pPr>
      <a:lvl2pPr algn="ctr" rtl="0" eaLnBrk="0" fontAlgn="base" hangingPunct="0">
        <a:lnSpc>
          <a:spcPct val="150000"/>
        </a:lnSpc>
        <a:spcBef>
          <a:spcPct val="0"/>
        </a:spcBef>
        <a:spcAft>
          <a:spcPct val="0"/>
        </a:spcAft>
        <a:defRPr sz="3200" b="1">
          <a:solidFill>
            <a:srgbClr val="002060"/>
          </a:solidFill>
          <a:latin typeface="黑体" pitchFamily="49" charset="-122"/>
          <a:ea typeface="黑体" pitchFamily="49" charset="-122"/>
        </a:defRPr>
      </a:lvl2pPr>
      <a:lvl3pPr algn="ctr" rtl="0" eaLnBrk="0" fontAlgn="base" hangingPunct="0">
        <a:lnSpc>
          <a:spcPct val="150000"/>
        </a:lnSpc>
        <a:spcBef>
          <a:spcPct val="0"/>
        </a:spcBef>
        <a:spcAft>
          <a:spcPct val="0"/>
        </a:spcAft>
        <a:defRPr sz="3200" b="1">
          <a:solidFill>
            <a:srgbClr val="002060"/>
          </a:solidFill>
          <a:latin typeface="黑体" pitchFamily="49" charset="-122"/>
          <a:ea typeface="黑体" pitchFamily="49" charset="-122"/>
        </a:defRPr>
      </a:lvl3pPr>
      <a:lvl4pPr algn="ctr" rtl="0" eaLnBrk="0" fontAlgn="base" hangingPunct="0">
        <a:lnSpc>
          <a:spcPct val="150000"/>
        </a:lnSpc>
        <a:spcBef>
          <a:spcPct val="0"/>
        </a:spcBef>
        <a:spcAft>
          <a:spcPct val="0"/>
        </a:spcAft>
        <a:defRPr sz="3200" b="1">
          <a:solidFill>
            <a:srgbClr val="002060"/>
          </a:solidFill>
          <a:latin typeface="黑体" pitchFamily="49" charset="-122"/>
          <a:ea typeface="黑体" pitchFamily="49" charset="-122"/>
        </a:defRPr>
      </a:lvl4pPr>
      <a:lvl5pPr algn="ctr" rtl="0" eaLnBrk="0" fontAlgn="base" hangingPunct="0">
        <a:lnSpc>
          <a:spcPct val="150000"/>
        </a:lnSpc>
        <a:spcBef>
          <a:spcPct val="0"/>
        </a:spcBef>
        <a:spcAft>
          <a:spcPct val="0"/>
        </a:spcAft>
        <a:defRPr sz="3200" b="1">
          <a:solidFill>
            <a:srgbClr val="002060"/>
          </a:solidFill>
          <a:latin typeface="黑体" pitchFamily="49" charset="-122"/>
          <a:ea typeface="黑体" pitchFamily="49" charset="-122"/>
        </a:defRPr>
      </a:lvl5pPr>
      <a:lvl6pPr marL="457200" algn="ctr" rtl="0" eaLnBrk="1" fontAlgn="base" hangingPunct="1">
        <a:spcBef>
          <a:spcPct val="0"/>
        </a:spcBef>
        <a:spcAft>
          <a:spcPct val="0"/>
        </a:spcAft>
        <a:defRPr sz="3000" b="1">
          <a:solidFill>
            <a:srgbClr val="133984"/>
          </a:solidFill>
          <a:latin typeface="Arial" charset="0"/>
          <a:ea typeface="华文新魏" pitchFamily="2" charset="-122"/>
        </a:defRPr>
      </a:lvl6pPr>
      <a:lvl7pPr marL="914400" algn="ctr" rtl="0" eaLnBrk="1" fontAlgn="base" hangingPunct="1">
        <a:spcBef>
          <a:spcPct val="0"/>
        </a:spcBef>
        <a:spcAft>
          <a:spcPct val="0"/>
        </a:spcAft>
        <a:defRPr sz="3000" b="1">
          <a:solidFill>
            <a:srgbClr val="133984"/>
          </a:solidFill>
          <a:latin typeface="Arial" charset="0"/>
          <a:ea typeface="华文新魏" pitchFamily="2" charset="-122"/>
        </a:defRPr>
      </a:lvl7pPr>
      <a:lvl8pPr marL="1371600" algn="ctr" rtl="0" eaLnBrk="1" fontAlgn="base" hangingPunct="1">
        <a:spcBef>
          <a:spcPct val="0"/>
        </a:spcBef>
        <a:spcAft>
          <a:spcPct val="0"/>
        </a:spcAft>
        <a:defRPr sz="3000" b="1">
          <a:solidFill>
            <a:srgbClr val="133984"/>
          </a:solidFill>
          <a:latin typeface="Arial" charset="0"/>
          <a:ea typeface="华文新魏" pitchFamily="2" charset="-122"/>
        </a:defRPr>
      </a:lvl8pPr>
      <a:lvl9pPr marL="1828800" algn="ctr" rtl="0" eaLnBrk="1" fontAlgn="base" hangingPunct="1">
        <a:spcBef>
          <a:spcPct val="0"/>
        </a:spcBef>
        <a:spcAft>
          <a:spcPct val="0"/>
        </a:spcAft>
        <a:defRPr sz="3000" b="1">
          <a:solidFill>
            <a:srgbClr val="133984"/>
          </a:solidFill>
          <a:latin typeface="Arial" charset="0"/>
          <a:ea typeface="华文新魏"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9"/>
        </a:buBlip>
        <a:defRPr sz="2800">
          <a:solidFill>
            <a:srgbClr val="000066"/>
          </a:solidFill>
          <a:latin typeface="黑体" pitchFamily="49" charset="-122"/>
          <a:ea typeface="黑体" pitchFamily="49" charset="-122"/>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000066"/>
          </a:solidFill>
          <a:latin typeface="黑体" pitchFamily="49" charset="-122"/>
          <a:ea typeface="黑体" pitchFamily="49" charset="-122"/>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4.wmf"/><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0.gif"/><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5.bin"/><Relationship Id="rId18" Type="http://schemas.openxmlformats.org/officeDocument/2006/relationships/image" Target="../media/image56.wmf"/><Relationship Id="rId26" Type="http://schemas.openxmlformats.org/officeDocument/2006/relationships/oleObject" Target="../embeddings/oleObject14.bin"/><Relationship Id="rId3" Type="http://schemas.openxmlformats.org/officeDocument/2006/relationships/image" Target="../media/image75.png"/><Relationship Id="rId21" Type="http://schemas.openxmlformats.org/officeDocument/2006/relationships/oleObject" Target="../embeddings/oleObject10.bin"/><Relationship Id="rId7" Type="http://schemas.openxmlformats.org/officeDocument/2006/relationships/oleObject" Target="../embeddings/oleObject2.bin"/><Relationship Id="rId12" Type="http://schemas.openxmlformats.org/officeDocument/2006/relationships/image" Target="../media/image54.wmf"/><Relationship Id="rId17" Type="http://schemas.openxmlformats.org/officeDocument/2006/relationships/oleObject" Target="../embeddings/oleObject8.bin"/><Relationship Id="rId25" Type="http://schemas.openxmlformats.org/officeDocument/2006/relationships/oleObject" Target="../embeddings/oleObject13.bin"/><Relationship Id="rId2" Type="http://schemas.openxmlformats.org/officeDocument/2006/relationships/slideLayout" Target="../slideLayouts/slideLayout2.xml"/><Relationship Id="rId16" Type="http://schemas.openxmlformats.org/officeDocument/2006/relationships/image" Target="../media/image55.wmf"/><Relationship Id="rId20" Type="http://schemas.openxmlformats.org/officeDocument/2006/relationships/image" Target="../media/image57.wmf"/><Relationship Id="rId29"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image" Target="../media/image51.wmf"/><Relationship Id="rId11" Type="http://schemas.openxmlformats.org/officeDocument/2006/relationships/oleObject" Target="../embeddings/oleObject4.bin"/><Relationship Id="rId24" Type="http://schemas.openxmlformats.org/officeDocument/2006/relationships/oleObject" Target="../embeddings/oleObject12.bin"/><Relationship Id="rId5" Type="http://schemas.openxmlformats.org/officeDocument/2006/relationships/oleObject" Target="../embeddings/oleObject1.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oleObject" Target="../embeddings/oleObject16.bin"/><Relationship Id="rId10" Type="http://schemas.openxmlformats.org/officeDocument/2006/relationships/image" Target="../media/image53.wmf"/><Relationship Id="rId19" Type="http://schemas.openxmlformats.org/officeDocument/2006/relationships/oleObject" Target="../embeddings/oleObject9.bin"/><Relationship Id="rId4" Type="http://schemas.openxmlformats.org/officeDocument/2006/relationships/image" Target="../media/image76.png"/><Relationship Id="rId9" Type="http://schemas.openxmlformats.org/officeDocument/2006/relationships/oleObject" Target="../embeddings/oleObject3.bin"/><Relationship Id="rId14" Type="http://schemas.openxmlformats.org/officeDocument/2006/relationships/oleObject" Target="../embeddings/oleObject6.bin"/><Relationship Id="rId22" Type="http://schemas.openxmlformats.org/officeDocument/2006/relationships/image" Target="../media/image58.wmf"/><Relationship Id="rId27" Type="http://schemas.openxmlformats.org/officeDocument/2006/relationships/oleObject" Target="../embeddings/oleObject15.bin"/><Relationship Id="rId30" Type="http://schemas.openxmlformats.org/officeDocument/2006/relationships/image" Target="../media/image59.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62.wmf"/><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8.bin"/><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61.wmf"/></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20.bin"/><Relationship Id="rId7"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7.wmf"/><Relationship Id="rId5" Type="http://schemas.openxmlformats.org/officeDocument/2006/relationships/oleObject" Target="../embeddings/oleObject21.bin"/><Relationship Id="rId4" Type="http://schemas.openxmlformats.org/officeDocument/2006/relationships/image" Target="../media/image66.wmf"/></Relationships>
</file>

<file path=ppt/slides/_rels/slide4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10.png"/></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5.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1.png"/><Relationship Id="rId7"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6.png"/><Relationship Id="rId9" Type="http://schemas.openxmlformats.org/officeDocument/2006/relationships/image" Target="../media/image107.png"/></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5.png"/><Relationship Id="rId2" Type="http://schemas.openxmlformats.org/officeDocument/2006/relationships/image" Target="../media/image731.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70.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870.png"/><Relationship Id="rId1" Type="http://schemas.openxmlformats.org/officeDocument/2006/relationships/slideLayout" Target="../slideLayouts/slideLayout2.xml"/><Relationship Id="rId5" Type="http://schemas.openxmlformats.org/officeDocument/2006/relationships/image" Target="../media/image970.png"/><Relationship Id="rId4" Type="http://schemas.openxmlformats.org/officeDocument/2006/relationships/image" Target="../media/image960.png"/></Relationships>
</file>

<file path=ppt/slides/_rels/slide61.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2.png"/><Relationship Id="rId5" Type="http://schemas.openxmlformats.org/officeDocument/2006/relationships/image" Target="../media/image88.emf"/><Relationship Id="rId4" Type="http://schemas.openxmlformats.org/officeDocument/2006/relationships/oleObject" Target="../embeddings/oleObject22.bin"/></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5.png"/><Relationship Id="rId5" Type="http://schemas.openxmlformats.org/officeDocument/2006/relationships/image" Target="../media/image89.emf"/><Relationship Id="rId4" Type="http://schemas.openxmlformats.org/officeDocument/2006/relationships/oleObject" Target="../embeddings/oleObject23.bin"/></Relationships>
</file>

<file path=ppt/slides/_rels/slide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30.png"/><Relationship Id="rId7" Type="http://schemas.openxmlformats.org/officeDocument/2006/relationships/image" Target="../media/image150.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96.emf"/><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7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97.emf"/><Relationship Id="rId4" Type="http://schemas.openxmlformats.org/officeDocument/2006/relationships/oleObject" Target="../embeddings/oleObject24.bin"/></Relationships>
</file>

<file path=ppt/slides/_rels/slide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6.png"/><Relationship Id="rId5" Type="http://schemas.openxmlformats.org/officeDocument/2006/relationships/image" Target="../media/image98.emf"/><Relationship Id="rId4" Type="http://schemas.openxmlformats.org/officeDocument/2006/relationships/oleObject" Target="../embeddings/oleObject25.bin"/></Relationships>
</file>

<file path=ppt/slides/_rels/slide7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9.emf"/><Relationship Id="rId5" Type="http://schemas.openxmlformats.org/officeDocument/2006/relationships/oleObject" Target="../embeddings/oleObject26.bin"/><Relationship Id="rId4" Type="http://schemas.openxmlformats.org/officeDocument/2006/relationships/image" Target="../media/image179.png"/></Relationships>
</file>

<file path=ppt/slides/_rels/slide7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00.emf"/><Relationship Id="rId4" Type="http://schemas.openxmlformats.org/officeDocument/2006/relationships/oleObject" Target="../embeddings/oleObject27.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49" name="Rectangle 13"/>
          <p:cNvSpPr>
            <a:spLocks noChangeArrowheads="1"/>
          </p:cNvSpPr>
          <p:nvPr/>
        </p:nvSpPr>
        <p:spPr bwMode="auto">
          <a:xfrm>
            <a:off x="2099874" y="3501008"/>
            <a:ext cx="486092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lgn="ctr">
              <a:lnSpc>
                <a:spcPct val="110000"/>
              </a:lnSpc>
              <a:spcBef>
                <a:spcPct val="10000"/>
              </a:spcBef>
              <a:buSzPct val="120000"/>
              <a:defRPr sz="2800">
                <a:solidFill>
                  <a:srgbClr val="16388A"/>
                </a:solidFill>
                <a:latin typeface="Modern No. 20" pitchFamily="18" charset="0"/>
                <a:ea typeface="华文新魏" pitchFamily="2" charset="-122"/>
              </a:defRPr>
            </a:lvl1pPr>
            <a:lvl2pPr marL="344488" algn="ctr">
              <a:lnSpc>
                <a:spcPct val="110000"/>
              </a:lnSpc>
              <a:spcBef>
                <a:spcPct val="10000"/>
              </a:spcBef>
              <a:buClr>
                <a:schemeClr val="hlink"/>
              </a:buClr>
              <a:buFont typeface="Wingdings" pitchFamily="2" charset="2"/>
              <a:defRPr sz="2400" b="1">
                <a:solidFill>
                  <a:schemeClr val="hlink"/>
                </a:solidFill>
                <a:latin typeface="Times New Roman" pitchFamily="18" charset="0"/>
                <a:ea typeface="楷体_GB2312" pitchFamily="49" charset="-122"/>
              </a:defRPr>
            </a:lvl2pPr>
            <a:lvl3pPr marL="649288" algn="ctr">
              <a:lnSpc>
                <a:spcPct val="110000"/>
              </a:lnSpc>
              <a:spcBef>
                <a:spcPct val="10000"/>
              </a:spcBef>
              <a:buSzPct val="110000"/>
              <a:defRPr sz="2000">
                <a:solidFill>
                  <a:schemeClr val="accent2"/>
                </a:solidFill>
                <a:latin typeface="Times New Roman" pitchFamily="18" charset="0"/>
                <a:ea typeface="华文新魏" pitchFamily="2" charset="-122"/>
              </a:defRPr>
            </a:lvl3pPr>
            <a:lvl4pPr indent="130175" algn="ctr">
              <a:spcBef>
                <a:spcPct val="20000"/>
              </a:spcBef>
              <a:defRPr sz="2000">
                <a:solidFill>
                  <a:schemeClr val="tx1"/>
                </a:solidFill>
                <a:latin typeface="Arial" pitchFamily="34" charset="0"/>
                <a:ea typeface="宋体" pitchFamily="2" charset="-122"/>
              </a:defRPr>
            </a:lvl4pPr>
            <a:lvl5pPr indent="80963" algn="ctr">
              <a:spcBef>
                <a:spcPct val="20000"/>
              </a:spcBef>
              <a:defRPr sz="2000">
                <a:solidFill>
                  <a:schemeClr val="tx1"/>
                </a:solidFill>
                <a:latin typeface="Arial" pitchFamily="34" charset="0"/>
                <a:ea typeface="宋体" pitchFamily="2" charset="-122"/>
              </a:defRPr>
            </a:lvl5pPr>
            <a:lvl6pPr indent="80963" algn="ctr" fontAlgn="base">
              <a:spcBef>
                <a:spcPct val="20000"/>
              </a:spcBef>
              <a:spcAft>
                <a:spcPct val="0"/>
              </a:spcAft>
              <a:defRPr sz="2000">
                <a:solidFill>
                  <a:schemeClr val="tx1"/>
                </a:solidFill>
                <a:latin typeface="Arial" pitchFamily="34" charset="0"/>
                <a:ea typeface="宋体" pitchFamily="2" charset="-122"/>
              </a:defRPr>
            </a:lvl6pPr>
            <a:lvl7pPr indent="80963" algn="ctr" fontAlgn="base">
              <a:spcBef>
                <a:spcPct val="20000"/>
              </a:spcBef>
              <a:spcAft>
                <a:spcPct val="0"/>
              </a:spcAft>
              <a:defRPr sz="2000">
                <a:solidFill>
                  <a:schemeClr val="tx1"/>
                </a:solidFill>
                <a:latin typeface="Arial" pitchFamily="34" charset="0"/>
                <a:ea typeface="宋体" pitchFamily="2" charset="-122"/>
              </a:defRPr>
            </a:lvl7pPr>
            <a:lvl8pPr indent="80963" algn="ctr" fontAlgn="base">
              <a:spcBef>
                <a:spcPct val="20000"/>
              </a:spcBef>
              <a:spcAft>
                <a:spcPct val="0"/>
              </a:spcAft>
              <a:defRPr sz="2000">
                <a:solidFill>
                  <a:schemeClr val="tx1"/>
                </a:solidFill>
                <a:latin typeface="Arial" pitchFamily="34" charset="0"/>
                <a:ea typeface="宋体" pitchFamily="2" charset="-122"/>
              </a:defRPr>
            </a:lvl8pPr>
            <a:lvl9pPr indent="80963" algn="ctr" fontAlgn="base">
              <a:spcBef>
                <a:spcPct val="20000"/>
              </a:spcBef>
              <a:spcAft>
                <a:spcPct val="0"/>
              </a:spcAft>
              <a:defRPr sz="2000">
                <a:solidFill>
                  <a:schemeClr val="tx1"/>
                </a:solidFill>
                <a:latin typeface="Arial" pitchFamily="34" charset="0"/>
                <a:ea typeface="宋体" pitchFamily="2" charset="-122"/>
              </a:defRPr>
            </a:lvl9pPr>
          </a:lstStyle>
          <a:p>
            <a:endParaRPr lang="en-US" altLang="zh-CN" dirty="0">
              <a:solidFill>
                <a:srgbClr val="CC0000"/>
              </a:solidFill>
            </a:endParaRPr>
          </a:p>
        </p:txBody>
      </p:sp>
      <p:sp>
        <p:nvSpPr>
          <p:cNvPr id="2" name="标题 1"/>
          <p:cNvSpPr>
            <a:spLocks noGrp="1"/>
          </p:cNvSpPr>
          <p:nvPr>
            <p:ph type="ctrTitle"/>
          </p:nvPr>
        </p:nvSpPr>
        <p:spPr>
          <a:xfrm>
            <a:off x="539552" y="1845816"/>
            <a:ext cx="7953375" cy="3527400"/>
          </a:xfrm>
        </p:spPr>
        <p:txBody>
          <a:bodyPr/>
          <a:lstStyle/>
          <a:p>
            <a:pPr algn="ctr">
              <a:lnSpc>
                <a:spcPct val="125000"/>
              </a:lnSpc>
            </a:pPr>
            <a:r>
              <a:rPr lang="zh-CN" altLang="en-US" dirty="0"/>
              <a:t>信号时频分析</a:t>
            </a:r>
            <a:br>
              <a:rPr lang="en-US" altLang="zh-CN" dirty="0"/>
            </a:br>
            <a:r>
              <a:rPr lang="zh-CN" altLang="en-US" sz="3600" dirty="0">
                <a:solidFill>
                  <a:srgbClr val="FF0000"/>
                </a:solidFill>
              </a:rPr>
              <a:t>小波变换基础 </a:t>
            </a:r>
            <a:br>
              <a:rPr lang="en-US" altLang="zh-CN" sz="6600" dirty="0"/>
            </a:br>
            <a:br>
              <a:rPr lang="en-US" altLang="zh-CN" sz="4000" dirty="0"/>
            </a:br>
            <a:r>
              <a:rPr lang="zh-CN" altLang="en-US" sz="4000" dirty="0"/>
              <a:t>数字信号处理</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268108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7040880" cy="5280660"/>
          </a:xfrm>
          <a:prstGeom prst="rect">
            <a:avLst/>
          </a:prstGeom>
          <a:noFill/>
          <a:ln>
            <a:noFill/>
          </a:ln>
        </p:spPr>
      </p:pic>
      <p:sp>
        <p:nvSpPr>
          <p:cNvPr id="2" name="标题 1"/>
          <p:cNvSpPr>
            <a:spLocks noGrp="1"/>
          </p:cNvSpPr>
          <p:nvPr>
            <p:ph type="title"/>
          </p:nvPr>
        </p:nvSpPr>
        <p:spPr/>
        <p:txBody>
          <a:bodyPr/>
          <a:lstStyle/>
          <a:p>
            <a:r>
              <a:rPr lang="zh-CN" altLang="en-US" dirty="0"/>
              <a:t>小波变换的特点</a:t>
            </a:r>
          </a:p>
        </p:txBody>
      </p:sp>
      <p:sp>
        <p:nvSpPr>
          <p:cNvPr id="3" name="内容占位符 2"/>
          <p:cNvSpPr>
            <a:spLocks noGrp="1"/>
          </p:cNvSpPr>
          <p:nvPr>
            <p:ph idx="1"/>
          </p:nvPr>
        </p:nvSpPr>
        <p:spPr/>
        <p:txBody>
          <a:bodyPr/>
          <a:lstStyle/>
          <a:p>
            <a:r>
              <a:rPr lang="zh-CN" altLang="en-US" dirty="0"/>
              <a:t>案例</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10</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801153" y="2781464"/>
                <a:ext cx="71231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01153" y="2781464"/>
                <a:ext cx="712310" cy="400110"/>
              </a:xfrm>
              <a:prstGeom prst="rect">
                <a:avLst/>
              </a:prstGeom>
              <a:blipFill>
                <a:blip r:embed="rId3"/>
                <a:stretch>
                  <a:fillRect t="-124242" r="-82906" b="-19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70572" y="5013712"/>
                <a:ext cx="99700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𝑡</m:t>
                              </m:r>
                            </m:num>
                            <m:den>
                              <m:r>
                                <a:rPr lang="zh-CN" altLang="en-US" i="0">
                                  <a:latin typeface="Cambria Math" panose="02040503050406030204" pitchFamily="18" charset="0"/>
                                </a:rPr>
                                <m:t>2</m:t>
                              </m:r>
                            </m:den>
                          </m:f>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70572" y="5013712"/>
                <a:ext cx="997003" cy="400110"/>
              </a:xfrm>
              <a:prstGeom prst="rect">
                <a:avLst/>
              </a:prstGeom>
              <a:blipFill>
                <a:blip r:embed="rId4"/>
                <a:stretch>
                  <a:fillRect t="-124242" r="-58896" b="-190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354259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小波变换的特点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a:p>
              <a:p>
                <a:endParaRPr lang="en-US" altLang="zh-CN" dirty="0"/>
              </a:p>
              <a:p>
                <a14:m>
                  <m:oMath xmlns:m="http://schemas.openxmlformats.org/officeDocument/2006/math">
                    <m:r>
                      <a:rPr lang="en-US" altLang="zh-CN" i="1">
                        <a:latin typeface="Cambria Math" panose="02040503050406030204" pitchFamily="18" charset="0"/>
                      </a:rPr>
                      <m:t>𝑏</m:t>
                    </m:r>
                  </m:oMath>
                </a14:m>
                <a:r>
                  <a:rPr lang="zh-CN" altLang="en-US" dirty="0"/>
                  <a:t>：</a:t>
                </a:r>
                <a:r>
                  <a:rPr lang="zh-CN" altLang="zh-CN" dirty="0"/>
                  <a:t>确定对</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分析的时间位置，也即时间中心</a:t>
                </a:r>
                <a:endParaRPr lang="en-US" altLang="zh-CN" dirty="0"/>
              </a:p>
              <a:p>
                <a14:m>
                  <m:oMath xmlns:m="http://schemas.openxmlformats.org/officeDocument/2006/math">
                    <m:r>
                      <a:rPr lang="en-US" altLang="zh-CN" i="1">
                        <a:latin typeface="Cambria Math" panose="02040503050406030204" pitchFamily="18" charset="0"/>
                      </a:rPr>
                      <m:t>𝑎</m:t>
                    </m:r>
                  </m:oMath>
                </a14:m>
                <a:r>
                  <a:rPr lang="zh-CN" altLang="en-US" dirty="0"/>
                  <a:t>：</a:t>
                </a:r>
                <a:r>
                  <a:rPr lang="zh-CN" altLang="zh-CN" dirty="0"/>
                  <a:t>尺度因子</a:t>
                </a:r>
                <a:r>
                  <a:rPr lang="zh-CN" altLang="en-US" dirty="0"/>
                  <a:t>，实现</a:t>
                </a:r>
                <a:r>
                  <a:rPr lang="zh-CN" altLang="zh-CN" dirty="0"/>
                  <a:t>基本小波</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伸缩</a:t>
                </a:r>
                <a:endParaRPr lang="en-US" altLang="zh-CN" dirty="0"/>
              </a:p>
              <a:p>
                <a:pPr lvl="1"/>
                <a:r>
                  <a:rPr lang="zh-CN" altLang="zh-CN" dirty="0"/>
                  <a:t>由</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变成</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𝑡</m:t>
                        </m:r>
                      </m:num>
                      <m:den>
                        <m:r>
                          <a:rPr lang="en-US" altLang="zh-CN" i="1">
                            <a:latin typeface="Cambria Math" panose="02040503050406030204" pitchFamily="18" charset="0"/>
                          </a:rPr>
                          <m:t>𝑎</m:t>
                        </m:r>
                      </m:den>
                    </m:f>
                  </m:oMath>
                </a14:m>
                <a:r>
                  <a:rPr lang="en-US" altLang="zh-CN" dirty="0"/>
                  <a:t>)</a:t>
                </a:r>
                <a:r>
                  <a:rPr lang="zh-CN" altLang="zh-CN" dirty="0"/>
                  <a:t>，当</a:t>
                </a:r>
                <a14:m>
                  <m:oMath xmlns:m="http://schemas.openxmlformats.org/officeDocument/2006/math">
                    <m:r>
                      <a:rPr lang="en-US" altLang="zh-CN" i="1">
                        <a:latin typeface="Cambria Math" panose="02040503050406030204" pitchFamily="18" charset="0"/>
                      </a:rPr>
                      <m:t>𝑎</m:t>
                    </m:r>
                    <m:r>
                      <a:rPr lang="en-US" altLang="zh-CN">
                        <a:latin typeface="Cambria Math" panose="02040503050406030204" pitchFamily="18" charset="0"/>
                      </a:rPr>
                      <m:t>&gt;1</m:t>
                    </m:r>
                  </m:oMath>
                </a14:m>
                <a:r>
                  <a:rPr lang="zh-CN" altLang="zh-CN" dirty="0"/>
                  <a:t>时，若</a:t>
                </a:r>
                <a14:m>
                  <m:oMath xmlns:m="http://schemas.openxmlformats.org/officeDocument/2006/math">
                    <m:r>
                      <a:rPr lang="en-US" altLang="zh-CN" i="1">
                        <a:latin typeface="Cambria Math" panose="02040503050406030204" pitchFamily="18" charset="0"/>
                      </a:rPr>
                      <m:t>𝑎</m:t>
                    </m:r>
                  </m:oMath>
                </a14:m>
                <a:r>
                  <a:rPr lang="zh-CN" altLang="zh-CN" dirty="0"/>
                  <a:t>越大，则</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𝑡</m:t>
                        </m:r>
                      </m:num>
                      <m:den>
                        <m:r>
                          <a:rPr lang="en-US" altLang="zh-CN" i="1">
                            <a:latin typeface="Cambria Math" panose="02040503050406030204" pitchFamily="18" charset="0"/>
                          </a:rPr>
                          <m:t>𝑎</m:t>
                        </m:r>
                      </m:den>
                    </m:f>
                  </m:oMath>
                </a14:m>
                <a:r>
                  <a:rPr lang="en-US" altLang="zh-CN" dirty="0"/>
                  <a:t>)</a:t>
                </a:r>
                <a:r>
                  <a:rPr lang="zh-CN" altLang="zh-CN" dirty="0"/>
                  <a:t>的时域支撑范围（即时域宽度）较之</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变得越大，反之，当</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&lt;</m:t>
                    </m:r>
                    <m:r>
                      <a:rPr lang="en-US" altLang="zh-CN">
                        <a:latin typeface="Cambria Math" panose="02040503050406030204" pitchFamily="18" charset="0"/>
                      </a:rPr>
                      <m:t>1</m:t>
                    </m:r>
                  </m:oMath>
                </a14:m>
                <a:r>
                  <a:rPr lang="zh-CN" altLang="zh-CN" dirty="0"/>
                  <a:t>时，</a:t>
                </a:r>
                <a14:m>
                  <m:oMath xmlns:m="http://schemas.openxmlformats.org/officeDocument/2006/math">
                    <m:r>
                      <a:rPr lang="en-US" altLang="zh-CN" i="1">
                        <a:latin typeface="Cambria Math" panose="02040503050406030204" pitchFamily="18" charset="0"/>
                      </a:rPr>
                      <m:t>𝑎</m:t>
                    </m:r>
                  </m:oMath>
                </a14:m>
                <a:r>
                  <a:rPr lang="zh-CN" altLang="zh-CN" dirty="0"/>
                  <a:t>越小，则</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𝑡</m:t>
                        </m:r>
                      </m:num>
                      <m:den>
                        <m:r>
                          <a:rPr lang="en-US" altLang="zh-CN" i="1">
                            <a:latin typeface="Cambria Math" panose="02040503050406030204" pitchFamily="18" charset="0"/>
                          </a:rPr>
                          <m:t>𝑎</m:t>
                        </m:r>
                      </m:den>
                    </m:f>
                  </m:oMath>
                </a14:m>
                <a:r>
                  <a:rPr lang="en-US" altLang="zh-CN" dirty="0"/>
                  <a:t>)</a:t>
                </a:r>
                <a:r>
                  <a:rPr lang="zh-CN" altLang="zh-CN" dirty="0"/>
                  <a:t>的宽度越窄</a:t>
                </a:r>
                <a:endParaRPr lang="en-US" altLang="zh-CN" dirty="0"/>
              </a:p>
              <a:p>
                <a:pPr lvl="1"/>
                <a:r>
                  <a:rPr lang="zh-CN" altLang="zh-CN" dirty="0"/>
                  <a:t>因子</a:t>
                </a:r>
                <a14:m>
                  <m:oMath xmlns:m="http://schemas.openxmlformats.org/officeDocument/2006/math">
                    <m:f>
                      <m:fPr>
                        <m:ctrlPr>
                          <a:rPr lang="zh-CN" altLang="zh-CN" i="1">
                            <a:latin typeface="Cambria Math" panose="02040503050406030204" pitchFamily="18" charset="0"/>
                          </a:rPr>
                        </m:ctrlPr>
                      </m:fPr>
                      <m:num>
                        <m:r>
                          <a:rPr lang="en-US" altLang="zh-CN">
                            <a:latin typeface="Cambria Math" panose="02040503050406030204" pitchFamily="18" charset="0"/>
                          </a:rPr>
                          <m:t>1</m:t>
                        </m:r>
                      </m:num>
                      <m:den>
                        <m:rad>
                          <m:radPr>
                            <m:degHide m:val="on"/>
                            <m:ctrlPr>
                              <a:rPr lang="zh-CN" altLang="zh-CN" i="1">
                                <a:latin typeface="Cambria Math" panose="02040503050406030204" pitchFamily="18" charset="0"/>
                              </a:rPr>
                            </m:ctrlPr>
                          </m:radPr>
                          <m:deg/>
                          <m:e>
                            <m:r>
                              <a:rPr lang="en-US" altLang="zh-CN" i="1">
                                <a:latin typeface="Cambria Math" panose="02040503050406030204" pitchFamily="18" charset="0"/>
                              </a:rPr>
                              <m:t>𝑎</m:t>
                            </m:r>
                          </m:e>
                        </m:rad>
                      </m:den>
                    </m:f>
                  </m:oMath>
                </a14:m>
                <a:r>
                  <a:rPr lang="zh-CN" altLang="zh-CN" dirty="0"/>
                  <a:t>是为了保证在不同的尺度</a:t>
                </a:r>
                <a14:m>
                  <m:oMath xmlns:m="http://schemas.openxmlformats.org/officeDocument/2006/math">
                    <m:r>
                      <a:rPr lang="en-US" altLang="zh-CN" i="1">
                        <a:latin typeface="Cambria Math" panose="02040503050406030204" pitchFamily="18" charset="0"/>
                      </a:rPr>
                      <m:t>𝑎</m:t>
                    </m:r>
                  </m:oMath>
                </a14:m>
                <a:r>
                  <a:rPr lang="zh-CN" altLang="zh-CN" dirty="0"/>
                  <a:t>时，</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始终能和母函数</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有着相同的能量</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r="-144" b="-1883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11</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5436096" y="1227338"/>
                <a:ext cx="2626488" cy="637097"/>
              </a:xfrm>
              <a:prstGeom prst="rect">
                <a:avLst/>
              </a:prstGeom>
            </p:spPr>
            <p:txBody>
              <a:bodyPr wrap="none">
                <a:spAutoFit/>
              </a:bodyPr>
              <a:lstStyle/>
              <a:p>
                <a14:m>
                  <m:oMath xmlns:m="http://schemas.openxmlformats.org/officeDocument/2006/math">
                    <m:sSub>
                      <m:sSubPr>
                        <m:ctrlPr>
                          <a:rPr lang="zh-CN" altLang="zh-CN" sz="2300" i="1">
                            <a:latin typeface="Cambria Math" panose="02040503050406030204" pitchFamily="18" charset="0"/>
                            <a:ea typeface="Cambria Math" panose="02040503050406030204" pitchFamily="18" charset="0"/>
                          </a:rPr>
                        </m:ctrlPr>
                      </m:sSubPr>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300" i="1">
                            <a:effectLst/>
                            <a:latin typeface="Cambria Math" panose="02040503050406030204" pitchFamily="18" charset="0"/>
                            <a:ea typeface="Cambria Math" panose="02040503050406030204" pitchFamily="18" charset="0"/>
                          </a:rPr>
                        </m:ctrlPr>
                      </m:fPr>
                      <m:num>
                        <m:r>
                          <a:rPr lang="en-US" altLang="zh-CN" sz="2300" kern="100">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300" i="1">
                                <a:effectLst/>
                                <a:latin typeface="Cambria Math" panose="02040503050406030204" pitchFamily="18" charset="0"/>
                                <a:ea typeface="Cambria Math" panose="02040503050406030204" pitchFamily="18" charset="0"/>
                              </a:rPr>
                            </m:ctrlPr>
                          </m:radPr>
                          <m:deg/>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e>
                        </m:rad>
                      </m:den>
                    </m:f>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𝜓</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300" i="1">
                            <a:effectLst/>
                            <a:latin typeface="Cambria Math" panose="02040503050406030204" pitchFamily="18" charset="0"/>
                            <a:ea typeface="Cambria Math" panose="02040503050406030204" pitchFamily="18" charset="0"/>
                          </a:rPr>
                        </m:ctrlPr>
                      </m:fPr>
                      <m:num>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den>
                    </m:f>
                  </m:oMath>
                </a14:m>
                <a:r>
                  <a:rPr lang="en-US" altLang="zh-CN" sz="2300" kern="100" dirty="0">
                    <a:ea typeface="宋体" panose="02010600030101010101" pitchFamily="2" charset="-122"/>
                  </a:rPr>
                  <a:t>)</a:t>
                </a:r>
                <a:endParaRPr lang="zh-CN" altLang="en-US" sz="2300" dirty="0"/>
              </a:p>
            </p:txBody>
          </p:sp>
        </mc:Choice>
        <mc:Fallback xmlns="">
          <p:sp>
            <p:nvSpPr>
              <p:cNvPr id="5" name="矩形 4"/>
              <p:cNvSpPr>
                <a:spLocks noRot="1" noChangeAspect="1" noMove="1" noResize="1" noEditPoints="1" noAdjustHandles="1" noChangeArrowheads="1" noChangeShapeType="1" noTextEdit="1"/>
              </p:cNvSpPr>
              <p:nvPr/>
            </p:nvSpPr>
            <p:spPr>
              <a:xfrm>
                <a:off x="5436096" y="1227338"/>
                <a:ext cx="2626488" cy="637097"/>
              </a:xfrm>
              <a:prstGeom prst="rect">
                <a:avLst/>
              </a:prstGeom>
              <a:blipFill>
                <a:blip r:embed="rId3"/>
                <a:stretch>
                  <a:fillRect r="-2320" b="-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11560" y="1268760"/>
                <a:ext cx="4246124" cy="554254"/>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sz="2300" i="1" kern="100">
                          <a:latin typeface="Cambria Math" panose="02040503050406030204" pitchFamily="18" charset="0"/>
                          <a:ea typeface="宋体" panose="02010600030101010101" pitchFamily="2" charset="-122"/>
                        </a:rPr>
                        <m:t>𝑊</m:t>
                      </m:r>
                      <m:sSub>
                        <m:sSubPr>
                          <m:ctrlPr>
                            <a:rPr lang="zh-CN" altLang="zh-CN" sz="2300" i="1" kern="100">
                              <a:latin typeface="Cambria Math" panose="02040503050406030204" pitchFamily="18" charset="0"/>
                              <a:ea typeface="Cambria Math" panose="02040503050406030204" pitchFamily="18" charset="0"/>
                            </a:rPr>
                          </m:ctrlPr>
                        </m:sSubPr>
                        <m:e>
                          <m:r>
                            <a:rPr lang="en-US" altLang="zh-CN" sz="2300" i="1" kern="100">
                              <a:latin typeface="Cambria Math" panose="02040503050406030204" pitchFamily="18" charset="0"/>
                              <a:ea typeface="宋体" panose="02010600030101010101" pitchFamily="2" charset="-122"/>
                            </a:rPr>
                            <m:t>𝑇</m:t>
                          </m:r>
                        </m:e>
                        <m:sub>
                          <m:r>
                            <a:rPr lang="en-US" altLang="zh-CN" sz="2300" i="1" kern="100">
                              <a:latin typeface="Cambria Math" panose="02040503050406030204" pitchFamily="18" charset="0"/>
                              <a:ea typeface="宋体" panose="02010600030101010101" pitchFamily="2" charset="-122"/>
                            </a:rPr>
                            <m:t>𝑥</m:t>
                          </m:r>
                        </m:sub>
                      </m:sSub>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𝑎</m:t>
                      </m:r>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𝑏</m:t>
                      </m:r>
                      <m:r>
                        <a:rPr lang="en-US" altLang="zh-CN" sz="2300" kern="100">
                          <a:latin typeface="Cambria Math" panose="02040503050406030204" pitchFamily="18" charset="0"/>
                          <a:ea typeface="宋体" panose="02010600030101010101" pitchFamily="2" charset="-122"/>
                        </a:rPr>
                        <m:t>)</m:t>
                      </m:r>
                      <m:d>
                        <m:dPr>
                          <m:begChr m:val=""/>
                          <m:endChr m:val="〉"/>
                          <m:ctrlPr>
                            <a:rPr lang="zh-CN" altLang="zh-CN" sz="2300" i="1">
                              <a:effectLst/>
                              <a:latin typeface="Cambria Math" panose="02040503050406030204" pitchFamily="18" charset="0"/>
                              <a:ea typeface="Cambria Math" panose="02040503050406030204" pitchFamily="18" charset="0"/>
                            </a:rPr>
                          </m:ctrlPr>
                        </m:dPr>
                        <m:e>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300" i="1">
                                  <a:effectLst/>
                                  <a:latin typeface="Cambria Math" panose="02040503050406030204" pitchFamily="18" charset="0"/>
                                  <a:ea typeface="Cambria Math" panose="02040503050406030204" pitchFamily="18" charset="0"/>
                                </a:rPr>
                              </m:ctrlPr>
                            </m:sSubPr>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e>
                      </m:d>
                    </m:oMath>
                  </m:oMathPara>
                </a14:m>
                <a:endParaRPr lang="zh-CN" altLang="en-US" sz="2300" dirty="0"/>
              </a:p>
            </p:txBody>
          </p:sp>
        </mc:Choice>
        <mc:Fallback xmlns="">
          <p:sp>
            <p:nvSpPr>
              <p:cNvPr id="6" name="矩形 5"/>
              <p:cNvSpPr>
                <a:spLocks noRot="1" noChangeAspect="1" noMove="1" noResize="1" noEditPoints="1" noAdjustHandles="1" noChangeArrowheads="1" noChangeShapeType="1" noTextEdit="1"/>
              </p:cNvSpPr>
              <p:nvPr/>
            </p:nvSpPr>
            <p:spPr>
              <a:xfrm>
                <a:off x="611560" y="1268760"/>
                <a:ext cx="4246124" cy="55425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543302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小波变换的特点</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12</a:t>
            </a:fld>
            <a:endParaRPr lang="en-US" altLang="zh-CN"/>
          </a:p>
        </p:txBody>
      </p:sp>
      <p:pic>
        <p:nvPicPr>
          <p:cNvPr id="5" name="图片 4"/>
          <p:cNvPicPr>
            <a:picLocks noChangeAspect="1"/>
          </p:cNvPicPr>
          <p:nvPr/>
        </p:nvPicPr>
        <p:blipFill>
          <a:blip r:embed="rId2"/>
          <a:stretch>
            <a:fillRect/>
          </a:stretch>
        </p:blipFill>
        <p:spPr>
          <a:xfrm>
            <a:off x="1115616" y="1196752"/>
            <a:ext cx="6808946" cy="4890135"/>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1907704" y="6268216"/>
                <a:ext cx="5400600" cy="401143"/>
              </a:xfrm>
              <a:prstGeom prst="rect">
                <a:avLst/>
              </a:prstGeom>
            </p:spPr>
            <p:txBody>
              <a:bodyPr wrap="square">
                <a:spAutoFit/>
              </a:bodyPr>
              <a:lstStyle/>
              <a:p>
                <a:r>
                  <a:rPr lang="zh-CN" altLang="zh-CN" kern="100" dirty="0">
                    <a:solidFill>
                      <a:srgbClr val="3333CC"/>
                    </a:solidFill>
                    <a:latin typeface="微软雅黑" panose="020B0503020204020204" pitchFamily="34" charset="-122"/>
                    <a:ea typeface="微软雅黑" panose="020B0503020204020204" pitchFamily="34" charset="-122"/>
                    <a:cs typeface="Times New Roman" panose="02020603050405020304" pitchFamily="18" charset="0"/>
                  </a:rPr>
                  <a:t>基本小波的伸缩及参数</a:t>
                </a:r>
                <a14:m>
                  <m:oMath xmlns:m="http://schemas.openxmlformats.org/officeDocument/2006/math">
                    <m:r>
                      <a:rPr lang="en-US" altLang="zh-CN" i="1" kern="100">
                        <a:solidFill>
                          <a:srgbClr val="3333CC"/>
                        </a:solidFill>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kern="100" dirty="0">
                    <a:solidFill>
                      <a:srgbClr val="3333CC"/>
                    </a:solidFill>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i="1" kern="100">
                        <a:solidFill>
                          <a:srgbClr val="3333CC"/>
                        </a:solidFill>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zh-CN" kern="100" dirty="0">
                    <a:solidFill>
                      <a:srgbClr val="3333CC"/>
                    </a:solidFill>
                    <a:latin typeface="微软雅黑" panose="020B0503020204020204" pitchFamily="34" charset="-122"/>
                    <a:ea typeface="微软雅黑" panose="020B0503020204020204" pitchFamily="34" charset="-122"/>
                    <a:cs typeface="Times New Roman" panose="02020603050405020304" pitchFamily="18" charset="0"/>
                  </a:rPr>
                  <a:t>对分析范围的控制</a:t>
                </a:r>
                <a:endParaRPr lang="zh-CN" altLang="en-US" dirty="0">
                  <a:solidFill>
                    <a:srgbClr val="3333CC"/>
                  </a:solidFill>
                  <a:latin typeface="微软雅黑" panose="020B0503020204020204" pitchFamily="34" charset="-122"/>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907704" y="6268216"/>
                <a:ext cx="5400600" cy="401143"/>
              </a:xfrm>
              <a:prstGeom prst="rect">
                <a:avLst/>
              </a:prstGeom>
              <a:blipFill>
                <a:blip r:embed="rId3"/>
                <a:stretch>
                  <a:fillRect l="-1242" t="-7576" b="-25758"/>
                </a:stretch>
              </a:blipFill>
            </p:spPr>
            <p:txBody>
              <a:bodyPr/>
              <a:lstStyle/>
              <a:p>
                <a:r>
                  <a:rPr lang="zh-CN" altLang="en-US">
                    <a:noFill/>
                  </a:rPr>
                  <a:t> </a:t>
                </a:r>
              </a:p>
            </p:txBody>
          </p:sp>
        </mc:Fallback>
      </mc:AlternateContent>
      <p:sp>
        <p:nvSpPr>
          <p:cNvPr id="12" name="矩形 11"/>
          <p:cNvSpPr/>
          <p:nvPr/>
        </p:nvSpPr>
        <p:spPr>
          <a:xfrm>
            <a:off x="7668344" y="4437112"/>
            <a:ext cx="1210588" cy="400110"/>
          </a:xfrm>
          <a:prstGeom prst="rect">
            <a:avLst/>
          </a:prstGeom>
        </p:spPr>
        <p:txBody>
          <a:bodyPr wrap="none">
            <a:spAutoFit/>
          </a:bodyPr>
          <a:lstStyle/>
          <a:p>
            <a:r>
              <a:rPr lang="zh-CN" altLang="zh-CN" kern="100" dirty="0">
                <a:solidFill>
                  <a:srgbClr val="FF0000"/>
                </a:solidFill>
                <a:ea typeface="宋体" panose="02010600030101010101" pitchFamily="2" charset="-122"/>
                <a:cs typeface="Times New Roman" panose="02020603050405020304" pitchFamily="18" charset="0"/>
              </a:rPr>
              <a:t>分析范围</a:t>
            </a:r>
            <a:endParaRPr lang="zh-CN" altLang="en-US" dirty="0">
              <a:solidFill>
                <a:srgbClr val="FF0000"/>
              </a:solidFill>
            </a:endParaRPr>
          </a:p>
        </p:txBody>
      </p:sp>
      <p:sp>
        <p:nvSpPr>
          <p:cNvPr id="13" name="矩形 12"/>
          <p:cNvSpPr/>
          <p:nvPr/>
        </p:nvSpPr>
        <p:spPr>
          <a:xfrm>
            <a:off x="146894" y="1916832"/>
            <a:ext cx="1210588" cy="400110"/>
          </a:xfrm>
          <a:prstGeom prst="rect">
            <a:avLst/>
          </a:prstGeom>
        </p:spPr>
        <p:txBody>
          <a:bodyPr wrap="none">
            <a:spAutoFit/>
          </a:bodyPr>
          <a:lstStyle/>
          <a:p>
            <a:r>
              <a:rPr lang="zh-CN" altLang="zh-CN" kern="100" dirty="0">
                <a:solidFill>
                  <a:srgbClr val="FF0000"/>
                </a:solidFill>
                <a:ea typeface="宋体" panose="02010600030101010101" pitchFamily="2" charset="-122"/>
                <a:cs typeface="Times New Roman" panose="02020603050405020304" pitchFamily="18" charset="0"/>
              </a:rPr>
              <a:t>基本小波</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14" name="矩形 13"/>
              <p:cNvSpPr/>
              <p:nvPr/>
            </p:nvSpPr>
            <p:spPr>
              <a:xfrm>
                <a:off x="314568" y="3641819"/>
                <a:ext cx="87524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𝑏</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&gt;0</m:t>
                      </m:r>
                    </m:oMath>
                  </m:oMathPara>
                </a14:m>
                <a:endParaRPr lang="en-US" altLang="zh-CN" kern="100" dirty="0">
                  <a:solidFill>
                    <a:srgbClr val="FF0000"/>
                  </a:solidFill>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𝑎</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zh-CN" altLang="en-US"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314568" y="3641819"/>
                <a:ext cx="875240" cy="70788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14568" y="5096581"/>
                <a:ext cx="875240" cy="707886"/>
              </a:xfrm>
              <a:prstGeom prst="rect">
                <a:avLst/>
              </a:prstGeom>
            </p:spPr>
            <p:txBody>
              <a:bodyPr wrap="none">
                <a:spAutoFit/>
              </a:bodyPr>
              <a:lstStyle/>
              <a:p>
                <a14:m>
                  <m:oMath xmlns:m="http://schemas.openxmlformats.org/officeDocument/2006/math">
                    <m:r>
                      <a:rPr lang="en-US" altLang="zh-CN"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zh-CN" kern="100" dirty="0">
                    <a:solidFill>
                      <a:srgbClr val="FF0000"/>
                    </a:solidFill>
                    <a:ea typeface="宋体" panose="02010600030101010101" pitchFamily="2" charset="-122"/>
                    <a:cs typeface="Times New Roman" panose="02020603050405020304" pitchFamily="18" charset="0"/>
                  </a:rPr>
                  <a:t>不变</a:t>
                </a:r>
                <a:endParaRPr lang="en-US" altLang="zh-CN" kern="100" dirty="0">
                  <a:solidFill>
                    <a:srgbClr val="FF0000"/>
                  </a:solidFill>
                  <a:ea typeface="宋体" panose="02010600030101010101" pitchFamily="2" charset="-122"/>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𝑎</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en-US"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314568" y="5096581"/>
                <a:ext cx="875240" cy="707886"/>
              </a:xfrm>
              <a:prstGeom prst="rect">
                <a:avLst/>
              </a:prstGeom>
              <a:blipFill>
                <a:blip r:embed="rId5"/>
                <a:stretch>
                  <a:fillRect t="-6034" r="-27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8768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小波变换的特点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7111" y="1140713"/>
                <a:ext cx="8461375" cy="1825005"/>
              </a:xfrm>
            </p:spPr>
            <p:txBody>
              <a:bodyPr/>
              <a:lstStyle/>
              <a:p>
                <a:r>
                  <a:rPr lang="zh-CN" altLang="zh-CN" dirty="0"/>
                  <a:t>小波变换的恒</a:t>
                </a:r>
                <a:r>
                  <a:rPr lang="en-US" altLang="zh-CN" dirty="0"/>
                  <a:t>Q</a:t>
                </a:r>
                <a:r>
                  <a:rPr lang="zh-CN" altLang="zh-CN" dirty="0"/>
                  <a:t>性质</a:t>
                </a:r>
                <a:endParaRPr lang="en-US" altLang="zh-CN" dirty="0"/>
              </a:p>
              <a:p>
                <a:pPr lvl="1"/>
                <a:r>
                  <a:rPr lang="zh-CN" altLang="zh-CN" dirty="0"/>
                  <a:t>带宽</a:t>
                </a:r>
                <a:r>
                  <a:rPr lang="en-US" altLang="zh-CN" dirty="0"/>
                  <a:t>/</a:t>
                </a:r>
                <a:r>
                  <a:rPr lang="zh-CN" altLang="zh-CN" dirty="0"/>
                  <a:t>中心频率</a:t>
                </a:r>
                <a:r>
                  <a:rPr lang="en-US" altLang="zh-CN" dirty="0"/>
                  <a:t>=</a:t>
                </a:r>
                <a14:m>
                  <m:oMath xmlns:m="http://schemas.openxmlformats.org/officeDocument/2006/math">
                    <m:r>
                      <a:rPr lang="en-US" altLang="zh-CN">
                        <a:latin typeface="Cambria Math" panose="02040503050406030204" pitchFamily="18" charset="0"/>
                      </a:rPr>
                      <m:t> </m:t>
                    </m:r>
                    <m:f>
                      <m:fPr>
                        <m:ctrlPr>
                          <a:rPr lang="zh-CN" altLang="zh-CN" i="1">
                            <a:latin typeface="Cambria Math" panose="02040503050406030204" pitchFamily="18" charset="0"/>
                          </a:rPr>
                        </m:ctrlPr>
                      </m:fPr>
                      <m:num>
                        <m:f>
                          <m:fPr>
                            <m:type m:val="lin"/>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𝛥</m:t>
                                </m:r>
                              </m:e>
                              <m:sub>
                                <m:r>
                                  <a:rPr lang="en-US" altLang="zh-CN" i="1">
                                    <a:latin typeface="Cambria Math" panose="02040503050406030204" pitchFamily="18" charset="0"/>
                                  </a:rPr>
                                  <m:t>𝛺</m:t>
                                </m:r>
                              </m:sub>
                            </m:sSub>
                          </m:num>
                          <m:den>
                            <m:r>
                              <a:rPr lang="en-US" altLang="zh-CN" i="1">
                                <a:latin typeface="Cambria Math" panose="02040503050406030204" pitchFamily="18" charset="0"/>
                              </a:rPr>
                              <m:t>𝑎</m:t>
                            </m:r>
                          </m:den>
                        </m:f>
                      </m:num>
                      <m:den>
                        <m:f>
                          <m:fPr>
                            <m:type m:val="lin"/>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𝛺</m:t>
                                </m:r>
                              </m:e>
                              <m:sub>
                                <m:r>
                                  <a:rPr lang="en-US" altLang="zh-CN">
                                    <a:latin typeface="Cambria Math" panose="02040503050406030204" pitchFamily="18" charset="0"/>
                                  </a:rPr>
                                  <m:t>0</m:t>
                                </m:r>
                              </m:sub>
                            </m:sSub>
                          </m:num>
                          <m:den>
                            <m:r>
                              <a:rPr lang="en-US" altLang="zh-CN" i="1">
                                <a:latin typeface="Cambria Math" panose="02040503050406030204" pitchFamily="18" charset="0"/>
                              </a:rPr>
                              <m:t>𝑎</m:t>
                            </m:r>
                          </m:den>
                        </m:f>
                      </m:den>
                    </m:f>
                    <m:r>
                      <a:rPr lang="en-US" altLang="zh-CN">
                        <a:latin typeface="Cambria Math" panose="02040503050406030204" pitchFamily="18" charset="0"/>
                      </a:rPr>
                      <m:t>=</m:t>
                    </m:r>
                    <m:f>
                      <m:fPr>
                        <m:type m:val="lin"/>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𝛥</m:t>
                            </m:r>
                          </m:e>
                          <m:sub>
                            <m:r>
                              <a:rPr lang="en-US" altLang="zh-CN" i="1">
                                <a:latin typeface="Cambria Math" panose="02040503050406030204" pitchFamily="18" charset="0"/>
                              </a:rPr>
                              <m:t>𝛺</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𝛺</m:t>
                            </m:r>
                          </m:e>
                          <m:sub>
                            <m:r>
                              <a:rPr lang="en-US" altLang="zh-CN">
                                <a:latin typeface="Cambria Math" panose="02040503050406030204" pitchFamily="18" charset="0"/>
                              </a:rPr>
                              <m:t>0</m:t>
                            </m:r>
                          </m:sub>
                        </m:sSub>
                      </m:den>
                    </m:f>
                    <m:r>
                      <a:rPr lang="en-US" altLang="zh-CN">
                        <a:latin typeface="Cambria Math" panose="02040503050406030204" pitchFamily="18" charset="0"/>
                      </a:rPr>
                      <m:t>=</m:t>
                    </m:r>
                    <m:r>
                      <a:rPr lang="en-US" altLang="zh-CN" i="1">
                        <a:latin typeface="Cambria Math" panose="02040503050406030204" pitchFamily="18" charset="0"/>
                      </a:rPr>
                      <m:t>𝑄</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7111" y="1140713"/>
                <a:ext cx="8461375" cy="1825005"/>
              </a:xfrm>
              <a:blipFill>
                <a:blip r:embed="rId2"/>
                <a:stretch>
                  <a:fillRect t="-133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13</a:t>
            </a:fld>
            <a:endParaRPr lang="en-US" altLang="zh-CN"/>
          </a:p>
        </p:txBody>
      </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396266" y="3068960"/>
            <a:ext cx="8267700" cy="2407920"/>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3635896" y="5771507"/>
                <a:ext cx="2174506" cy="461665"/>
              </a:xfrm>
              <a:prstGeom prst="rect">
                <a:avLst/>
              </a:prstGeom>
            </p:spPr>
            <p:txBody>
              <a:bodyPr wrap="none">
                <a:spAutoFit/>
              </a:bodyPr>
              <a:lstStyle/>
              <a:p>
                <a14:m>
                  <m:oMath xmlns:m="http://schemas.openxmlformats.org/officeDocument/2006/math">
                    <m:d>
                      <m:dPr>
                        <m:begChr m:val=""/>
                        <m:ctrlPr>
                          <a:rPr lang="zh-CN" altLang="zh-CN" sz="2400" i="1" smtClean="0">
                            <a:solidFill>
                              <a:srgbClr val="3333CC"/>
                            </a:solidFill>
                            <a:latin typeface="Cambria Math" panose="02040503050406030204" pitchFamily="18" charset="0"/>
                            <a:ea typeface="Cambria Math" panose="02040503050406030204" pitchFamily="18" charset="0"/>
                          </a:rPr>
                        </m:ctrlPr>
                      </m:dPr>
                      <m:e>
                        <m:r>
                          <a:rPr lang="en-US" altLang="zh-CN" sz="2400" i="1" kern="100">
                            <a:solidFill>
                              <a:srgbClr val="3333CC"/>
                            </a:solidFill>
                            <a:latin typeface="Cambria Math" panose="02040503050406030204" pitchFamily="18" charset="0"/>
                            <a:ea typeface="宋体" panose="02010600030101010101" pitchFamily="2" charset="-122"/>
                            <a:cs typeface="Times New Roman" panose="02020603050405020304" pitchFamily="18" charset="0"/>
                          </a:rPr>
                          <m:t>𝛹</m:t>
                        </m:r>
                        <m:r>
                          <a:rPr lang="en-US" altLang="zh-CN" sz="2400" kern="100">
                            <a:solidFill>
                              <a:srgbClr val="3333CC"/>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3333CC"/>
                            </a:solidFill>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i="1" kern="100">
                            <a:solidFill>
                              <a:srgbClr val="3333CC"/>
                            </a:solidFill>
                            <a:latin typeface="Cambria Math" panose="02040503050406030204" pitchFamily="18" charset="0"/>
                            <a:ea typeface="宋体" panose="02010600030101010101" pitchFamily="2" charset="-122"/>
                            <a:cs typeface="Times New Roman" panose="02020603050405020304" pitchFamily="18" charset="0"/>
                          </a:rPr>
                          <m:t>𝛺</m:t>
                        </m:r>
                      </m:e>
                    </m:d>
                  </m:oMath>
                </a14:m>
                <a:r>
                  <a:rPr lang="zh-CN" altLang="zh-CN" sz="2400" kern="100" dirty="0">
                    <a:solidFill>
                      <a:srgbClr val="3333CC"/>
                    </a:solidFill>
                    <a:ea typeface="宋体" panose="02010600030101010101" pitchFamily="2" charset="-122"/>
                    <a:cs typeface="Times New Roman" panose="02020603050405020304" pitchFamily="18" charset="0"/>
                  </a:rPr>
                  <a:t>随</a:t>
                </a:r>
                <a14:m>
                  <m:oMath xmlns:m="http://schemas.openxmlformats.org/officeDocument/2006/math">
                    <m:r>
                      <a:rPr lang="en-US" altLang="zh-CN" sz="2400" i="1" kern="100">
                        <a:solidFill>
                          <a:srgbClr val="3333CC"/>
                        </a:solidFill>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sz="2400" kern="100" dirty="0">
                    <a:solidFill>
                      <a:srgbClr val="3333CC"/>
                    </a:solidFill>
                    <a:ea typeface="宋体" panose="02010600030101010101" pitchFamily="2" charset="-122"/>
                    <a:cs typeface="Times New Roman" panose="02020603050405020304" pitchFamily="18" charset="0"/>
                  </a:rPr>
                  <a:t>变化</a:t>
                </a:r>
                <a:endParaRPr lang="zh-CN" altLang="en-US" sz="2400" dirty="0">
                  <a:solidFill>
                    <a:srgbClr val="3333CC"/>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635896" y="5771507"/>
                <a:ext cx="2174506" cy="461665"/>
              </a:xfrm>
              <a:prstGeom prst="rect">
                <a:avLst/>
              </a:prstGeom>
              <a:blipFill>
                <a:blip r:embed="rId5"/>
                <a:stretch>
                  <a:fillRect l="-560" t="-127632" r="-3361" b="-197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476386" y="5276825"/>
                <a:ext cx="8752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𝑎</m:t>
                      </m:r>
                      <m:r>
                        <a:rPr lang="zh-CN" altLang="en-US" i="0">
                          <a:solidFill>
                            <a:srgbClr val="FF0000"/>
                          </a:solidFill>
                          <a:latin typeface="Cambria Math" panose="02040503050406030204" pitchFamily="18" charset="0"/>
                        </a:rPr>
                        <m:t>=1</m:t>
                      </m:r>
                    </m:oMath>
                  </m:oMathPara>
                </a14:m>
                <a:endParaRPr lang="zh-CN" altLang="en-US"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476386" y="5276825"/>
                <a:ext cx="875240"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092495" y="5241121"/>
                <a:ext cx="8752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𝑎</m:t>
                      </m:r>
                      <m:r>
                        <a:rPr lang="zh-CN" altLang="en-US" i="0">
                          <a:solidFill>
                            <a:srgbClr val="FF0000"/>
                          </a:solidFill>
                          <a:latin typeface="Cambria Math" panose="02040503050406030204" pitchFamily="18" charset="0"/>
                        </a:rPr>
                        <m:t>=2</m:t>
                      </m:r>
                    </m:oMath>
                  </m:oMathPara>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092495" y="5241121"/>
                <a:ext cx="875240"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585721" y="5256930"/>
                <a:ext cx="115993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𝑎</m:t>
                      </m:r>
                      <m:r>
                        <a:rPr lang="zh-CN" altLang="en-US" i="0">
                          <a:solidFill>
                            <a:srgbClr val="FF0000"/>
                          </a:solidFill>
                          <a:latin typeface="Cambria Math" panose="02040503050406030204" pitchFamily="18" charset="0"/>
                        </a:rPr>
                        <m:t>=</m:t>
                      </m:r>
                      <m:f>
                        <m:fPr>
                          <m:type m:val="lin"/>
                          <m:ctrlPr>
                            <a:rPr lang="zh-CN" altLang="en-US" i="1">
                              <a:solidFill>
                                <a:srgbClr val="FF0000"/>
                              </a:solidFill>
                              <a:latin typeface="Cambria Math" panose="02040503050406030204" pitchFamily="18" charset="0"/>
                            </a:rPr>
                          </m:ctrlPr>
                        </m:fPr>
                        <m:num>
                          <m:r>
                            <a:rPr lang="zh-CN" altLang="en-US" i="0">
                              <a:solidFill>
                                <a:srgbClr val="FF0000"/>
                              </a:solidFill>
                              <a:latin typeface="Cambria Math" panose="02040503050406030204" pitchFamily="18" charset="0"/>
                            </a:rPr>
                            <m:t>1</m:t>
                          </m:r>
                        </m:num>
                        <m:den>
                          <m:r>
                            <a:rPr lang="zh-CN" altLang="en-US" i="0">
                              <a:solidFill>
                                <a:srgbClr val="FF0000"/>
                              </a:solidFill>
                              <a:latin typeface="Cambria Math" panose="02040503050406030204" pitchFamily="18" charset="0"/>
                            </a:rPr>
                            <m:t>2</m:t>
                          </m:r>
                        </m:den>
                      </m:f>
                    </m:oMath>
                  </m:oMathPara>
                </a14:m>
                <a:endParaRPr lang="zh-CN" altLang="en-US"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6585721" y="5256930"/>
                <a:ext cx="1159933" cy="400110"/>
              </a:xfrm>
              <a:prstGeom prst="rect">
                <a:avLst/>
              </a:prstGeom>
              <a:blipFill>
                <a:blip r:embed="rId8"/>
                <a:stretch>
                  <a:fillRect t="-115152" r="-45550" b="-1787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428432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8328"/>
          <a:stretch/>
        </p:blipFill>
        <p:spPr>
          <a:xfrm>
            <a:off x="1619821" y="3897867"/>
            <a:ext cx="6085332" cy="2795033"/>
          </a:xfrm>
          <a:prstGeom prst="rect">
            <a:avLst/>
          </a:prstGeom>
        </p:spPr>
      </p:pic>
      <p:sp>
        <p:nvSpPr>
          <p:cNvPr id="2" name="标题 1"/>
          <p:cNvSpPr>
            <a:spLocks noGrp="1"/>
          </p:cNvSpPr>
          <p:nvPr>
            <p:ph type="title"/>
          </p:nvPr>
        </p:nvSpPr>
        <p:spPr/>
        <p:txBody>
          <a:bodyPr/>
          <a:lstStyle/>
          <a:p>
            <a:r>
              <a:rPr lang="zh-CN" altLang="en-US" dirty="0"/>
              <a:t>小波变换的特点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1800" y="980728"/>
                <a:ext cx="8461375" cy="2555999"/>
              </a:xfrm>
            </p:spPr>
            <p:txBody>
              <a:bodyPr/>
              <a:lstStyle/>
              <a:p>
                <a:r>
                  <a:rPr lang="zh-CN" altLang="zh-CN" dirty="0"/>
                  <a:t>小波变换提供了一个在时频平面上可调的分析窗口</a:t>
                </a:r>
                <a:endParaRPr lang="en-US" altLang="zh-CN" dirty="0"/>
              </a:p>
              <a:p>
                <a:pPr lvl="1"/>
                <a:r>
                  <a:rPr lang="zh-CN" altLang="zh-CN" dirty="0"/>
                  <a:t>分析窗口在高频端（图中</a:t>
                </a:r>
                <a14:m>
                  <m:oMath xmlns:m="http://schemas.openxmlformats.org/officeDocument/2006/math">
                    <m:r>
                      <a:rPr lang="en-US" altLang="zh-CN">
                        <a:latin typeface="Cambria Math" panose="02040503050406030204" pitchFamily="18" charset="0"/>
                      </a:rPr>
                      <m:t>2</m:t>
                    </m:r>
                    <m:sSub>
                      <m:sSubPr>
                        <m:ctrlPr>
                          <a:rPr lang="zh-CN" altLang="zh-CN" i="1">
                            <a:latin typeface="Cambria Math" panose="02040503050406030204" pitchFamily="18" charset="0"/>
                          </a:rPr>
                        </m:ctrlPr>
                      </m:sSubPr>
                      <m:e>
                        <m:r>
                          <a:rPr lang="en-US" altLang="zh-CN" i="1">
                            <a:latin typeface="Cambria Math" panose="02040503050406030204" pitchFamily="18" charset="0"/>
                          </a:rPr>
                          <m:t>𝛺</m:t>
                        </m:r>
                      </m:e>
                      <m:sub>
                        <m:r>
                          <a:rPr lang="en-US" altLang="zh-CN">
                            <a:latin typeface="Cambria Math" panose="02040503050406030204" pitchFamily="18" charset="0"/>
                          </a:rPr>
                          <m:t>0</m:t>
                        </m:r>
                      </m:sub>
                    </m:sSub>
                  </m:oMath>
                </a14:m>
                <a:r>
                  <a:rPr lang="zh-CN" altLang="zh-CN" dirty="0"/>
                  <a:t>处）的频率分辨率不好（矩形窗的频率边变长），但时域的分辨率变好（矩形的时间边变短）；反之，在低频端（图中</a:t>
                </a:r>
                <a14:m>
                  <m:oMath xmlns:m="http://schemas.openxmlformats.org/officeDocument/2006/math">
                    <m:f>
                      <m:fPr>
                        <m:type m:val="lin"/>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𝛺</m:t>
                            </m:r>
                          </m:e>
                          <m:sub>
                            <m:r>
                              <a:rPr lang="en-US" altLang="zh-CN">
                                <a:latin typeface="Cambria Math" panose="02040503050406030204" pitchFamily="18" charset="0"/>
                              </a:rPr>
                              <m:t>0</m:t>
                            </m:r>
                          </m:sub>
                        </m:sSub>
                      </m:num>
                      <m:den>
                        <m:r>
                          <a:rPr lang="en-US" altLang="zh-CN">
                            <a:latin typeface="Cambria Math" panose="02040503050406030204" pitchFamily="18" charset="0"/>
                          </a:rPr>
                          <m:t>2</m:t>
                        </m:r>
                      </m:den>
                    </m:f>
                  </m:oMath>
                </a14:m>
                <a:r>
                  <a:rPr lang="zh-CN" altLang="zh-CN" dirty="0"/>
                  <a:t>处），频率分辨率变好，而时域分辨率变差</a:t>
                </a:r>
                <a:endParaRPr lang="en-US" altLang="zh-CN" dirty="0"/>
              </a:p>
              <a:p>
                <a:pPr lvl="1"/>
                <a:r>
                  <a:rPr lang="zh-CN" altLang="zh-CN" dirty="0"/>
                  <a:t>时频分析区间的面积保持不变</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1800" y="980728"/>
                <a:ext cx="8461375" cy="2555999"/>
              </a:xfrm>
              <a:blipFill>
                <a:blip r:embed="rId4"/>
                <a:stretch>
                  <a:fillRect t="-1193" r="-937" b="-207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14</a:t>
            </a:fld>
            <a:endParaRPr lang="en-US" altLang="zh-CN"/>
          </a:p>
        </p:txBody>
      </p:sp>
    </p:spTree>
    <p:extLst>
      <p:ext uri="{BB962C8B-B14F-4D97-AF65-F5344CB8AC3E}">
        <p14:creationId xmlns:p14="http://schemas.microsoft.com/office/powerpoint/2010/main" val="18299262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小波变换的特点</a:t>
            </a:r>
          </a:p>
        </p:txBody>
      </p:sp>
      <p:sp>
        <p:nvSpPr>
          <p:cNvPr id="3" name="内容占位符 2"/>
          <p:cNvSpPr>
            <a:spLocks noGrp="1"/>
          </p:cNvSpPr>
          <p:nvPr>
            <p:ph idx="1"/>
          </p:nvPr>
        </p:nvSpPr>
        <p:spPr/>
        <p:txBody>
          <a:bodyPr/>
          <a:lstStyle/>
          <a:p>
            <a:r>
              <a:rPr lang="zh-CN" altLang="zh-CN" dirty="0"/>
              <a:t>众所周知，信号中的高频成份往往对应时域中的快变成份，如陡峭的前沿、后沿、尖脉冲等。对这一类信号分析时则要求时域分辨率要好以适应快变成份间隔短的需要，对频域的分辨率则可以放宽</a:t>
            </a:r>
            <a:endParaRPr lang="en-US" altLang="zh-CN" dirty="0"/>
          </a:p>
          <a:p>
            <a:r>
              <a:rPr lang="zh-CN" altLang="zh-CN" dirty="0"/>
              <a:t>与此相反，低频信号往往是信号中的慢变成份，对这类信号分析时一般希望频率的分辨率要好，而时间的分辨率可以放宽</a:t>
            </a:r>
            <a:endParaRPr lang="zh-CN" altLang="en-US" dirty="0"/>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15</a:t>
            </a:fld>
            <a:endParaRPr lang="en-US" altLang="zh-CN"/>
          </a:p>
        </p:txBody>
      </p:sp>
    </p:spTree>
    <p:extLst>
      <p:ext uri="{BB962C8B-B14F-4D97-AF65-F5344CB8AC3E}">
        <p14:creationId xmlns:p14="http://schemas.microsoft.com/office/powerpoint/2010/main" val="27250284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小波变换的由来</a:t>
            </a:r>
          </a:p>
        </p:txBody>
      </p:sp>
      <p:sp>
        <p:nvSpPr>
          <p:cNvPr id="3" name="内容占位符 2"/>
          <p:cNvSpPr>
            <a:spLocks noGrp="1"/>
          </p:cNvSpPr>
          <p:nvPr>
            <p:ph idx="1"/>
          </p:nvPr>
        </p:nvSpPr>
        <p:spPr/>
        <p:txBody>
          <a:bodyPr/>
          <a:lstStyle/>
          <a:p>
            <a:r>
              <a:rPr lang="en-US" altLang="zh-CN" dirty="0"/>
              <a:t>20</a:t>
            </a:r>
            <a:r>
              <a:rPr lang="zh-CN" altLang="en-US" dirty="0"/>
              <a:t>世纪</a:t>
            </a:r>
            <a:r>
              <a:rPr lang="en-US" altLang="zh-CN" dirty="0"/>
              <a:t>70</a:t>
            </a:r>
            <a:r>
              <a:rPr lang="zh-CN" altLang="en-US" dirty="0"/>
              <a:t>年代，在法国石油</a:t>
            </a:r>
            <a:br>
              <a:rPr lang="en-US" altLang="zh-CN" dirty="0"/>
            </a:br>
            <a:r>
              <a:rPr lang="zh-CN" altLang="en-US" dirty="0"/>
              <a:t>公司工作的</a:t>
            </a:r>
            <a:r>
              <a:rPr lang="en-US" altLang="zh-CN" dirty="0"/>
              <a:t>Jean </a:t>
            </a:r>
            <a:r>
              <a:rPr lang="en-US" altLang="zh-CN" dirty="0" err="1"/>
              <a:t>Morlet</a:t>
            </a:r>
            <a:r>
              <a:rPr lang="zh-CN" altLang="en-US" dirty="0"/>
              <a:t>在分</a:t>
            </a:r>
            <a:br>
              <a:rPr lang="en-US" altLang="zh-CN" dirty="0"/>
            </a:br>
            <a:r>
              <a:rPr lang="zh-CN" altLang="en-US" dirty="0"/>
              <a:t>析探测信号时候提出了针对</a:t>
            </a:r>
            <a:br>
              <a:rPr lang="en-US" altLang="zh-CN" dirty="0"/>
            </a:br>
            <a:r>
              <a:rPr lang="zh-CN" altLang="en-US" dirty="0"/>
              <a:t>高频和低频信号的小波分析</a:t>
            </a:r>
            <a:br>
              <a:rPr lang="en-US" altLang="zh-CN" dirty="0"/>
            </a:br>
            <a:r>
              <a:rPr lang="zh-CN" altLang="en-US" dirty="0"/>
              <a:t>概念，指出短时窗需要随信</a:t>
            </a:r>
            <a:br>
              <a:rPr lang="en-US" altLang="zh-CN" dirty="0"/>
            </a:br>
            <a:r>
              <a:rPr lang="zh-CN" altLang="en-US" dirty="0"/>
              <a:t>号频率变化而变化</a:t>
            </a:r>
            <a:endParaRPr lang="en-US" altLang="zh-CN" dirty="0"/>
          </a:p>
          <a:p>
            <a:r>
              <a:rPr lang="en-US" altLang="zh-CN" dirty="0"/>
              <a:t>1980</a:t>
            </a:r>
            <a:r>
              <a:rPr lang="zh-CN" altLang="en-US" dirty="0"/>
              <a:t>年代早期，</a:t>
            </a:r>
            <a:r>
              <a:rPr lang="en-US" altLang="zh-CN" dirty="0"/>
              <a:t>Jean </a:t>
            </a:r>
            <a:r>
              <a:rPr lang="en-US" altLang="zh-CN" dirty="0" err="1"/>
              <a:t>Morlet</a:t>
            </a:r>
            <a:r>
              <a:rPr lang="en-US" altLang="zh-CN" dirty="0"/>
              <a:t> </a:t>
            </a:r>
            <a:r>
              <a:rPr lang="zh-CN" altLang="en-US" dirty="0"/>
              <a:t>和 </a:t>
            </a:r>
            <a:r>
              <a:rPr lang="en-US" altLang="zh-CN" dirty="0"/>
              <a:t>Alex Grossman</a:t>
            </a:r>
            <a:r>
              <a:rPr lang="zh-CN" altLang="en-US" dirty="0"/>
              <a:t>建立了小波分析的概念，他们用的是法语</a:t>
            </a:r>
            <a:r>
              <a:rPr lang="en-US" altLang="zh-CN" dirty="0" err="1"/>
              <a:t>ondelette</a:t>
            </a:r>
            <a:r>
              <a:rPr lang="zh-CN" altLang="en-US" dirty="0"/>
              <a:t>，</a:t>
            </a:r>
            <a:r>
              <a:rPr lang="en-US" altLang="zh-CN" dirty="0"/>
              <a:t> </a:t>
            </a:r>
            <a:r>
              <a:rPr lang="zh-CN" altLang="en-US" dirty="0"/>
              <a:t>意思就是</a:t>
            </a:r>
            <a:r>
              <a:rPr lang="en-US" altLang="zh-CN" dirty="0"/>
              <a:t>"</a:t>
            </a:r>
            <a:r>
              <a:rPr lang="zh-CN" altLang="en-US" dirty="0"/>
              <a:t>小波</a:t>
            </a:r>
            <a:r>
              <a:rPr lang="en-US" altLang="zh-CN" dirty="0"/>
              <a:t>"</a:t>
            </a:r>
            <a:r>
              <a:rPr lang="zh-CN" altLang="en-US" dirty="0"/>
              <a:t>。在英语里，后来将</a:t>
            </a:r>
            <a:r>
              <a:rPr lang="en-US" altLang="zh-CN" dirty="0"/>
              <a:t>"</a:t>
            </a:r>
            <a:r>
              <a:rPr lang="en-US" altLang="zh-CN" dirty="0" err="1"/>
              <a:t>onde</a:t>
            </a:r>
            <a:r>
              <a:rPr lang="en-US" altLang="zh-CN" dirty="0"/>
              <a:t>"</a:t>
            </a:r>
            <a:r>
              <a:rPr lang="zh-CN" altLang="en-US" dirty="0"/>
              <a:t>变为</a:t>
            </a:r>
            <a:r>
              <a:rPr lang="en-US" altLang="zh-CN" dirty="0"/>
              <a:t>"wave"</a:t>
            </a:r>
            <a:r>
              <a:rPr lang="zh-CN" altLang="en-US" dirty="0"/>
              <a:t>而成了</a:t>
            </a:r>
            <a:r>
              <a:rPr lang="en-US" altLang="zh-CN" dirty="0"/>
              <a:t>wavelet</a:t>
            </a:r>
            <a:endParaRPr lang="zh-CN" altLang="en-US" dirty="0"/>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16</a:t>
            </a:fld>
            <a:endParaRPr lang="en-US" altLang="zh-CN"/>
          </a:p>
        </p:txBody>
      </p:sp>
      <p:pic>
        <p:nvPicPr>
          <p:cNvPr id="5" name="Picture 1" descr="E:\pengzk_sjtu\教学相关\2014\Lesson_4_wavelet\oil-drilling-prospecting2.jpg"/>
          <p:cNvPicPr>
            <a:picLocks noChangeAspect="1" noChangeArrowheads="1"/>
          </p:cNvPicPr>
          <p:nvPr/>
        </p:nvPicPr>
        <p:blipFill>
          <a:blip r:embed="rId2" cstate="print"/>
          <a:srcRect/>
          <a:stretch>
            <a:fillRect/>
          </a:stretch>
        </p:blipFill>
        <p:spPr bwMode="auto">
          <a:xfrm>
            <a:off x="5436096" y="888558"/>
            <a:ext cx="3672408" cy="3476546"/>
          </a:xfrm>
          <a:prstGeom prst="rect">
            <a:avLst/>
          </a:prstGeom>
          <a:noFill/>
        </p:spPr>
      </p:pic>
    </p:spTree>
    <p:extLst>
      <p:ext uri="{BB962C8B-B14F-4D97-AF65-F5344CB8AC3E}">
        <p14:creationId xmlns:p14="http://schemas.microsoft.com/office/powerpoint/2010/main" val="8998240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0260A-C911-4FC4-A8E0-C18D8B1529F2}"/>
              </a:ext>
            </a:extLst>
          </p:cNvPr>
          <p:cNvSpPr>
            <a:spLocks noGrp="1"/>
          </p:cNvSpPr>
          <p:nvPr>
            <p:ph type="title"/>
          </p:nvPr>
        </p:nvSpPr>
        <p:spPr/>
        <p:txBody>
          <a:bodyPr/>
          <a:lstStyle/>
          <a:p>
            <a:r>
              <a:rPr lang="zh-CN" altLang="en-US" dirty="0"/>
              <a:t>小波变换简史</a:t>
            </a:r>
          </a:p>
        </p:txBody>
      </p:sp>
      <p:sp>
        <p:nvSpPr>
          <p:cNvPr id="4" name="灯片编号占位符 3">
            <a:extLst>
              <a:ext uri="{FF2B5EF4-FFF2-40B4-BE49-F238E27FC236}">
                <a16:creationId xmlns:a16="http://schemas.microsoft.com/office/drawing/2014/main" id="{F81FED4B-950B-48EA-87FE-C2254173BDFA}"/>
              </a:ext>
            </a:extLst>
          </p:cNvPr>
          <p:cNvSpPr>
            <a:spLocks noGrp="1"/>
          </p:cNvSpPr>
          <p:nvPr>
            <p:ph type="sldNum" sz="quarter" idx="12"/>
          </p:nvPr>
        </p:nvSpPr>
        <p:spPr/>
        <p:txBody>
          <a:bodyPr/>
          <a:lstStyle/>
          <a:p>
            <a:fld id="{9314B7EF-832E-4F78-9635-D945DBF2E3E0}" type="slidenum">
              <a:rPr lang="en-US" altLang="zh-CN" smtClean="0"/>
              <a:pPr/>
              <a:t>17</a:t>
            </a:fld>
            <a:endParaRPr lang="en-US" altLang="zh-CN"/>
          </a:p>
        </p:txBody>
      </p:sp>
      <p:sp>
        <p:nvSpPr>
          <p:cNvPr id="8" name="Rectangle 3">
            <a:extLst>
              <a:ext uri="{FF2B5EF4-FFF2-40B4-BE49-F238E27FC236}">
                <a16:creationId xmlns:a16="http://schemas.microsoft.com/office/drawing/2014/main" id="{32534BC9-6CA3-4C3C-AD90-6F5CB8218B8C}"/>
              </a:ext>
            </a:extLst>
          </p:cNvPr>
          <p:cNvSpPr txBox="1">
            <a:spLocks noChangeArrowheads="1"/>
          </p:cNvSpPr>
          <p:nvPr/>
        </p:nvSpPr>
        <p:spPr bwMode="auto">
          <a:xfrm>
            <a:off x="2329465" y="1268760"/>
            <a:ext cx="6696744" cy="5055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b="1">
                <a:solidFill>
                  <a:srgbClr val="000066"/>
                </a:solidFill>
                <a:latin typeface="+mn-ea"/>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b="1">
                <a:solidFill>
                  <a:schemeClr val="tx1"/>
                </a:solidFill>
                <a:latin typeface="+mn-ea"/>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63" marR="0" lvl="0" indent="-449263" algn="l" defTabSz="914400" rtl="0" eaLnBrk="0" fontAlgn="base" latinLnBrk="0" hangingPunct="0">
              <a:lnSpc>
                <a:spcPct val="90000"/>
              </a:lnSpc>
              <a:spcBef>
                <a:spcPct val="20000"/>
              </a:spcBef>
              <a:spcAft>
                <a:spcPct val="0"/>
              </a:spcAft>
              <a:buClrTx/>
              <a:buSzPct val="120000"/>
              <a:buFontTx/>
              <a:buBlip>
                <a:blip r:embed="rId2"/>
              </a:buBlip>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宋体" charset="-122"/>
                <a:cs typeface="+mn-cs"/>
              </a:rPr>
              <a:t>Late 1970s, Morlet  problem:</a:t>
            </a:r>
          </a:p>
          <a:p>
            <a:pPr marL="914400" marR="0" lvl="1" indent="-285750" algn="l" defTabSz="914400" rtl="0" eaLnBrk="0" fontAlgn="base" latinLnBrk="0" hangingPunct="0">
              <a:lnSpc>
                <a:spcPct val="9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宋体" charset="-122"/>
              </a:rPr>
              <a:t>Time - frequency analysis of signals with high frequency components for short time spans and low frequency components with long time spans</a:t>
            </a:r>
          </a:p>
          <a:p>
            <a:pPr marL="914400" marR="0" lvl="1" indent="-285750" algn="l" defTabSz="914400" rtl="0" eaLnBrk="0" fontAlgn="base" latinLnBrk="0" hangingPunct="0">
              <a:lnSpc>
                <a:spcPct val="9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宋体" charset="-122"/>
              </a:rPr>
              <a:t>STFT can do one or the other, but not both </a:t>
            </a: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宋体" charset="-122"/>
                <a:sym typeface="Wingdings" pitchFamily="2" charset="2"/>
              </a:rPr>
              <a:t> </a:t>
            </a: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宋体" charset="-122"/>
              </a:rPr>
              <a:t>Solution: Use different windowing functions for sections of the signal with different frequency content</a:t>
            </a:r>
          </a:p>
          <a:p>
            <a:pPr marL="914400" marR="0" lvl="1" indent="-285750" algn="l" defTabSz="914400" rtl="0" eaLnBrk="0" fontAlgn="base" latinLnBrk="0" hangingPunct="0">
              <a:lnSpc>
                <a:spcPct val="9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宋体" charset="-122"/>
              </a:rPr>
              <a:t>Windows to be generated from dilation / compression of prototype small, oscillatory signals  → </a:t>
            </a: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宋体" charset="-122"/>
                <a:sym typeface="Wingdings" pitchFamily="2" charset="2"/>
              </a:rPr>
              <a:t> wavelets</a:t>
            </a:r>
            <a:endPar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宋体" charset="-122"/>
            </a:endParaRPr>
          </a:p>
          <a:p>
            <a:pPr marL="449263" marR="0" lvl="0" indent="-449263" algn="l" defTabSz="914400" rtl="0" eaLnBrk="0" fontAlgn="base" latinLnBrk="0" hangingPunct="0">
              <a:lnSpc>
                <a:spcPct val="90000"/>
              </a:lnSpc>
              <a:spcBef>
                <a:spcPct val="20000"/>
              </a:spcBef>
              <a:spcAft>
                <a:spcPct val="0"/>
              </a:spcAft>
              <a:buClrTx/>
              <a:buSzPct val="120000"/>
              <a:buFontTx/>
              <a:buBlip>
                <a:blip r:embed="rId2"/>
              </a:buBlip>
              <a:tabLst/>
              <a:defRPr/>
            </a:pPr>
            <a:r>
              <a:rPr kumimoji="0" lang="en-US" altLang="zh-CN" sz="2400" b="1" i="0" u="none" strike="noStrike" kern="0" cap="none" spc="0" normalizeH="0" baseline="0" noProof="0">
                <a:ln>
                  <a:noFill/>
                </a:ln>
                <a:solidFill>
                  <a:srgbClr val="C00000"/>
                </a:solidFill>
                <a:effectLst/>
                <a:uLnTx/>
                <a:uFillTx/>
                <a:latin typeface="华文仿宋" panose="02010600040101010101" pitchFamily="2" charset="-122"/>
                <a:ea typeface="宋体" charset="-122"/>
                <a:cs typeface="+mn-cs"/>
              </a:rPr>
              <a:t>Criticism for lack of mathematical rigor. </a:t>
            </a:r>
            <a:endParaRPr kumimoji="0" lang="en-US" altLang="zh-CN" sz="2400" b="1" i="0" u="none" strike="noStrike" kern="0" cap="none" spc="0" normalizeH="0" baseline="0" noProof="0" dirty="0">
              <a:ln>
                <a:noFill/>
              </a:ln>
              <a:solidFill>
                <a:srgbClr val="C00000"/>
              </a:solidFill>
              <a:effectLst/>
              <a:uLnTx/>
              <a:uFillTx/>
              <a:latin typeface="华文仿宋" panose="02010600040101010101" pitchFamily="2" charset="-122"/>
              <a:ea typeface="宋体" charset="-122"/>
              <a:cs typeface="+mn-cs"/>
            </a:endParaRPr>
          </a:p>
        </p:txBody>
      </p:sp>
      <p:pic>
        <p:nvPicPr>
          <p:cNvPr id="9" name="Picture 5" descr="morlet">
            <a:extLst>
              <a:ext uri="{FF2B5EF4-FFF2-40B4-BE49-F238E27FC236}">
                <a16:creationId xmlns:a16="http://schemas.microsoft.com/office/drawing/2014/main" id="{9ADE3B54-1069-434F-B9F7-7351EE9C14CD}"/>
              </a:ext>
            </a:extLst>
          </p:cNvPr>
          <p:cNvPicPr>
            <a:picLocks noChangeAspect="1" noChangeArrowheads="1"/>
          </p:cNvPicPr>
          <p:nvPr/>
        </p:nvPicPr>
        <p:blipFill>
          <a:blip r:embed="rId3" cstate="print"/>
          <a:srcRect/>
          <a:stretch>
            <a:fillRect/>
          </a:stretch>
        </p:blipFill>
        <p:spPr bwMode="auto">
          <a:xfrm>
            <a:off x="251520" y="1556792"/>
            <a:ext cx="2005937" cy="2808312"/>
          </a:xfrm>
          <a:prstGeom prst="rect">
            <a:avLst/>
          </a:prstGeom>
          <a:noFill/>
        </p:spPr>
      </p:pic>
      <p:sp>
        <p:nvSpPr>
          <p:cNvPr id="10" name="TextBox 4">
            <a:extLst>
              <a:ext uri="{FF2B5EF4-FFF2-40B4-BE49-F238E27FC236}">
                <a16:creationId xmlns:a16="http://schemas.microsoft.com/office/drawing/2014/main" id="{9D1FEECF-6CA6-48A7-A6F7-2E9973A49E9D}"/>
              </a:ext>
            </a:extLst>
          </p:cNvPr>
          <p:cNvSpPr txBox="1"/>
          <p:nvPr/>
        </p:nvSpPr>
        <p:spPr>
          <a:xfrm>
            <a:off x="205738" y="4501569"/>
            <a:ext cx="2555775" cy="1015663"/>
          </a:xfrm>
          <a:prstGeom prst="rect">
            <a:avLst/>
          </a:prstGeom>
          <a:noFill/>
        </p:spPr>
        <p:txBody>
          <a:bodyPr wrap="square" rtlCol="0">
            <a:spAutoFit/>
          </a:bodyPr>
          <a:lstStyle/>
          <a:p>
            <a:r>
              <a:rPr lang="en-US" altLang="zh-CN" b="1" dirty="0">
                <a:solidFill>
                  <a:srgbClr val="000000"/>
                </a:solidFill>
                <a:latin typeface="华文仿宋" panose="02010600040101010101" pitchFamily="2" charset="-122"/>
                <a:ea typeface="华文仿宋" panose="02010600040101010101" pitchFamily="2" charset="-122"/>
              </a:rPr>
              <a:t>Jean </a:t>
            </a:r>
            <a:r>
              <a:rPr lang="en-US" altLang="zh-CN" b="1" dirty="0" err="1">
                <a:solidFill>
                  <a:srgbClr val="000000"/>
                </a:solidFill>
                <a:latin typeface="华文仿宋" panose="02010600040101010101" pitchFamily="2" charset="-122"/>
                <a:ea typeface="华文仿宋" panose="02010600040101010101" pitchFamily="2" charset="-122"/>
              </a:rPr>
              <a:t>Morlet</a:t>
            </a:r>
            <a:endParaRPr lang="en-US" altLang="zh-CN" b="1" dirty="0">
              <a:solidFill>
                <a:srgbClr val="000000"/>
              </a:solidFill>
              <a:latin typeface="华文仿宋" panose="02010600040101010101" pitchFamily="2" charset="-122"/>
              <a:ea typeface="华文仿宋" panose="02010600040101010101" pitchFamily="2" charset="-122"/>
            </a:endParaRPr>
          </a:p>
          <a:p>
            <a:r>
              <a:rPr lang="en-US" altLang="zh-CN" b="1" dirty="0">
                <a:solidFill>
                  <a:srgbClr val="000000"/>
                </a:solidFill>
                <a:latin typeface="华文仿宋" panose="02010600040101010101" pitchFamily="2" charset="-122"/>
                <a:ea typeface="华文仿宋" panose="02010600040101010101" pitchFamily="2" charset="-122"/>
              </a:rPr>
              <a:t>Geophysical Engineer</a:t>
            </a:r>
          </a:p>
          <a:p>
            <a:r>
              <a:rPr lang="en-US" altLang="zh-CN" b="1" dirty="0">
                <a:solidFill>
                  <a:srgbClr val="000000"/>
                </a:solidFill>
                <a:latin typeface="华文仿宋" panose="02010600040101010101" pitchFamily="2" charset="-122"/>
                <a:ea typeface="华文仿宋" panose="02010600040101010101" pitchFamily="2" charset="-122"/>
              </a:rPr>
              <a:t>Elf-Aquitaine Company</a:t>
            </a:r>
            <a:endParaRPr lang="zh-CN" altLang="en-US" b="1" dirty="0">
              <a:solidFill>
                <a:srgbClr val="00000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9853027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0260A-C911-4FC4-A8E0-C18D8B1529F2}"/>
              </a:ext>
            </a:extLst>
          </p:cNvPr>
          <p:cNvSpPr>
            <a:spLocks noGrp="1"/>
          </p:cNvSpPr>
          <p:nvPr>
            <p:ph type="title"/>
          </p:nvPr>
        </p:nvSpPr>
        <p:spPr/>
        <p:txBody>
          <a:bodyPr/>
          <a:lstStyle/>
          <a:p>
            <a:r>
              <a:rPr lang="zh-CN" altLang="en-US" dirty="0"/>
              <a:t>小波变换简史</a:t>
            </a:r>
          </a:p>
        </p:txBody>
      </p:sp>
      <p:sp>
        <p:nvSpPr>
          <p:cNvPr id="4" name="灯片编号占位符 3">
            <a:extLst>
              <a:ext uri="{FF2B5EF4-FFF2-40B4-BE49-F238E27FC236}">
                <a16:creationId xmlns:a16="http://schemas.microsoft.com/office/drawing/2014/main" id="{F81FED4B-950B-48EA-87FE-C2254173BDFA}"/>
              </a:ext>
            </a:extLst>
          </p:cNvPr>
          <p:cNvSpPr>
            <a:spLocks noGrp="1"/>
          </p:cNvSpPr>
          <p:nvPr>
            <p:ph type="sldNum" sz="quarter" idx="12"/>
          </p:nvPr>
        </p:nvSpPr>
        <p:spPr/>
        <p:txBody>
          <a:bodyPr/>
          <a:lstStyle/>
          <a:p>
            <a:fld id="{9314B7EF-832E-4F78-9635-D945DBF2E3E0}" type="slidenum">
              <a:rPr lang="en-US" altLang="zh-CN" smtClean="0"/>
              <a:pPr/>
              <a:t>18</a:t>
            </a:fld>
            <a:endParaRPr lang="en-US" altLang="zh-CN"/>
          </a:p>
        </p:txBody>
      </p:sp>
      <p:sp>
        <p:nvSpPr>
          <p:cNvPr id="7" name="Rectangle 3">
            <a:extLst>
              <a:ext uri="{FF2B5EF4-FFF2-40B4-BE49-F238E27FC236}">
                <a16:creationId xmlns:a16="http://schemas.microsoft.com/office/drawing/2014/main" id="{8E70D8F8-A27E-432A-A9B6-4059FB3C45BA}"/>
              </a:ext>
            </a:extLst>
          </p:cNvPr>
          <p:cNvSpPr txBox="1">
            <a:spLocks noChangeArrowheads="1"/>
          </p:cNvSpPr>
          <p:nvPr/>
        </p:nvSpPr>
        <p:spPr bwMode="auto">
          <a:xfrm>
            <a:off x="2625552" y="1077144"/>
            <a:ext cx="6264696" cy="288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b="1">
                <a:solidFill>
                  <a:srgbClr val="000066"/>
                </a:solidFill>
                <a:latin typeface="+mn-ea"/>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b="1">
                <a:solidFill>
                  <a:schemeClr val="tx1"/>
                </a:solidFill>
                <a:latin typeface="+mn-ea"/>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63" marR="0" lvl="0" indent="-449263" algn="l" defTabSz="914400" rtl="0" eaLnBrk="0" fontAlgn="base" latinLnBrk="0" hangingPunct="0">
              <a:lnSpc>
                <a:spcPct val="90000"/>
              </a:lnSpc>
              <a:spcBef>
                <a:spcPct val="20000"/>
              </a:spcBef>
              <a:spcAft>
                <a:spcPct val="0"/>
              </a:spcAft>
              <a:buClrTx/>
              <a:buSzPct val="120000"/>
              <a:buFontTx/>
              <a:buBlip>
                <a:blip r:embed="rId2"/>
              </a:buBlip>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Early 1980s, Alex Grossman (theoretical physicist): </a:t>
            </a:r>
          </a:p>
          <a:p>
            <a:pPr marL="914400" marR="0" lvl="0" indent="-284400" algn="l" defTabSz="914400" rtl="0" eaLnBrk="0" fontAlgn="base" latinLnBrk="0" hangingPunct="0">
              <a:lnSpc>
                <a:spcPct val="90000"/>
              </a:lnSpc>
              <a:spcBef>
                <a:spcPct val="20000"/>
              </a:spcBef>
              <a:spcAft>
                <a:spcPct val="0"/>
              </a:spcAft>
              <a:buClrTx/>
              <a:buSzPct val="120000"/>
              <a:buFont typeface="Arial" pitchFamily="34" charset="0"/>
              <a:buChar char="•"/>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Recognized the similarity of the </a:t>
            </a:r>
            <a:r>
              <a:rPr kumimoji="0" lang="en-US" altLang="zh-CN" sz="2400" b="1" i="0" u="none" strike="noStrike" kern="0" cap="none" spc="0" normalizeH="0" baseline="0" noProof="0" dirty="0" err="1">
                <a:ln>
                  <a:noFill/>
                </a:ln>
                <a:solidFill>
                  <a:srgbClr val="000000"/>
                </a:solidFill>
                <a:effectLst/>
                <a:uLnTx/>
                <a:uFillTx/>
                <a:latin typeface="华文仿宋" panose="02010600040101010101" pitchFamily="2" charset="-122"/>
                <a:ea typeface="华文仿宋" panose="02010600040101010101" pitchFamily="2" charset="-122"/>
                <a:cs typeface="+mn-cs"/>
              </a:rPr>
              <a:t>Morelet</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 Wavelet to coherent states formalism in quantum mechanics</a:t>
            </a:r>
          </a:p>
          <a:p>
            <a:pPr marL="914400" marR="0" lvl="0" indent="-284400" algn="l" defTabSz="914400" rtl="0" eaLnBrk="0" fontAlgn="base" latinLnBrk="0" hangingPunct="0">
              <a:lnSpc>
                <a:spcPct val="90000"/>
              </a:lnSpc>
              <a:spcBef>
                <a:spcPct val="20000"/>
              </a:spcBef>
              <a:spcAft>
                <a:spcPct val="0"/>
              </a:spcAft>
              <a:buClrTx/>
              <a:buSzPct val="120000"/>
              <a:buFont typeface="Arial" pitchFamily="34" charset="0"/>
              <a:buChar char="•"/>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Formalize the transform and devise the inverse transformation →</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sym typeface="Wingdings" pitchFamily="2" charset="2"/>
              </a:rPr>
              <a:t> </a:t>
            </a:r>
            <a:r>
              <a:rPr kumimoji="0" lang="en-US" altLang="zh-CN" sz="2400" b="1" i="0" u="none" strike="noStrike" kern="0" cap="none" spc="0" normalizeH="0" baseline="0" noProof="0" dirty="0">
                <a:ln>
                  <a:noFill/>
                </a:ln>
                <a:solidFill>
                  <a:srgbClr val="C00000"/>
                </a:solidFill>
                <a:effectLst/>
                <a:uLnTx/>
                <a:uFillTx/>
                <a:latin typeface="华文仿宋" panose="02010600040101010101" pitchFamily="2" charset="-122"/>
                <a:ea typeface="华文仿宋" panose="02010600040101010101" pitchFamily="2" charset="-122"/>
                <a:cs typeface="+mn-cs"/>
                <a:sym typeface="Wingdings" pitchFamily="2" charset="2"/>
              </a:rPr>
              <a:t>First wavelet transform !</a:t>
            </a:r>
          </a:p>
          <a:p>
            <a:pPr marL="449263" marR="0" lvl="0" indent="-449263" algn="l" defTabSz="914400" rtl="0" eaLnBrk="0" fontAlgn="base" latinLnBrk="0" hangingPunct="0">
              <a:lnSpc>
                <a:spcPct val="90000"/>
              </a:lnSpc>
              <a:spcBef>
                <a:spcPct val="20000"/>
              </a:spcBef>
              <a:spcAft>
                <a:spcPct val="0"/>
              </a:spcAft>
              <a:buClrTx/>
              <a:buSzPct val="120000"/>
              <a:buFontTx/>
              <a:buBlip>
                <a:blip r:embed="rId2"/>
              </a:buBlip>
              <a:tabLst/>
              <a:defRPr/>
            </a:pPr>
            <a:endPar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8" name="Picture 2">
            <a:extLst>
              <a:ext uri="{FF2B5EF4-FFF2-40B4-BE49-F238E27FC236}">
                <a16:creationId xmlns:a16="http://schemas.microsoft.com/office/drawing/2014/main" id="{A3521DDA-DD04-40A7-A4BA-D5AB4E68EFD6}"/>
              </a:ext>
            </a:extLst>
          </p:cNvPr>
          <p:cNvPicPr>
            <a:picLocks noChangeAspect="1" noChangeArrowheads="1"/>
          </p:cNvPicPr>
          <p:nvPr/>
        </p:nvPicPr>
        <p:blipFill>
          <a:blip r:embed="rId3" cstate="print"/>
          <a:srcRect/>
          <a:stretch>
            <a:fillRect/>
          </a:stretch>
        </p:blipFill>
        <p:spPr bwMode="auto">
          <a:xfrm>
            <a:off x="251520" y="1274792"/>
            <a:ext cx="2227554" cy="2304256"/>
          </a:xfrm>
          <a:prstGeom prst="rect">
            <a:avLst/>
          </a:prstGeom>
          <a:noFill/>
          <a:ln w="9525">
            <a:noFill/>
            <a:miter lim="800000"/>
            <a:headEnd/>
            <a:tailEnd/>
          </a:ln>
        </p:spPr>
      </p:pic>
      <p:sp>
        <p:nvSpPr>
          <p:cNvPr id="11" name="Rectangle 3">
            <a:extLst>
              <a:ext uri="{FF2B5EF4-FFF2-40B4-BE49-F238E27FC236}">
                <a16:creationId xmlns:a16="http://schemas.microsoft.com/office/drawing/2014/main" id="{F0B8C294-5929-4330-A4FB-E5324CAB6320}"/>
              </a:ext>
            </a:extLst>
          </p:cNvPr>
          <p:cNvSpPr txBox="1">
            <a:spLocks noChangeArrowheads="1"/>
          </p:cNvSpPr>
          <p:nvPr/>
        </p:nvSpPr>
        <p:spPr bwMode="auto">
          <a:xfrm>
            <a:off x="2307704" y="4077072"/>
            <a:ext cx="6980312" cy="2701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b="1">
                <a:solidFill>
                  <a:srgbClr val="000066"/>
                </a:solidFill>
                <a:latin typeface="+mn-ea"/>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b="1">
                <a:solidFill>
                  <a:schemeClr val="tx1"/>
                </a:solidFill>
                <a:latin typeface="+mn-ea"/>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63" marR="0" lvl="0" indent="-449263" algn="l" defTabSz="914400" rtl="0" eaLnBrk="0" fontAlgn="base" latinLnBrk="0" hangingPunct="0">
              <a:lnSpc>
                <a:spcPct val="100000"/>
              </a:lnSpc>
              <a:spcBef>
                <a:spcPts val="0"/>
              </a:spcBef>
              <a:spcAft>
                <a:spcPct val="0"/>
              </a:spcAft>
              <a:buClrTx/>
              <a:buSzPct val="120000"/>
              <a:buFontTx/>
              <a:buBlip>
                <a:blip r:embed="rId2"/>
              </a:buBlip>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1984, </a:t>
            </a:r>
            <a:r>
              <a:rPr kumimoji="0" lang="en-US" altLang="zh-CN" sz="2400" b="1" i="0" u="none" strike="noStrike" kern="0" cap="none" spc="0" normalizeH="0" baseline="0" noProof="0" dirty="0" err="1">
                <a:ln>
                  <a:noFill/>
                </a:ln>
                <a:solidFill>
                  <a:srgbClr val="000000"/>
                </a:solidFill>
                <a:effectLst/>
                <a:uLnTx/>
                <a:uFillTx/>
                <a:latin typeface="华文仿宋" panose="02010600040101010101" pitchFamily="2" charset="-122"/>
                <a:ea typeface="华文仿宋" panose="02010600040101010101" pitchFamily="2" charset="-122"/>
                <a:cs typeface="+mn-cs"/>
              </a:rPr>
              <a:t>Yeves</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 Meyer :</a:t>
            </a:r>
          </a:p>
          <a:p>
            <a:pPr marL="914400" marR="0" lvl="1" indent="-284400" algn="l" defTabSz="914400" rtl="0" eaLnBrk="0" fontAlgn="base" latinLnBrk="0" hangingPunct="0">
              <a:lnSpc>
                <a:spcPct val="100000"/>
              </a:lnSpc>
              <a:spcBef>
                <a:spcPts val="0"/>
              </a:spcBef>
              <a:spcAft>
                <a:spcPct val="0"/>
              </a:spcAft>
              <a:buClr>
                <a:srgbClr val="000066"/>
              </a:buClr>
              <a:buSzTx/>
              <a:buFontTx/>
              <a:buChar char="•"/>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Similarity between </a:t>
            </a:r>
            <a:r>
              <a:rPr kumimoji="0" lang="en-US" altLang="zh-CN" sz="2400" b="1" i="0" u="none" strike="noStrike" kern="0" cap="none" spc="0" normalizeH="0" baseline="0" noProof="0" dirty="0" err="1">
                <a:ln>
                  <a:noFill/>
                </a:ln>
                <a:solidFill>
                  <a:srgbClr val="000000"/>
                </a:solidFill>
                <a:effectLst/>
                <a:uLnTx/>
                <a:uFillTx/>
                <a:latin typeface="华文仿宋" panose="02010600040101010101" pitchFamily="2" charset="-122"/>
                <a:ea typeface="华文仿宋" panose="02010600040101010101" pitchFamily="2" charset="-122"/>
              </a:rPr>
              <a:t>Morlet</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 and </a:t>
            </a:r>
            <a:r>
              <a:rPr kumimoji="0" lang="en-US" altLang="zh-CN" sz="2400" b="1" i="0" u="none" strike="noStrike" kern="0" cap="none" spc="0" normalizeH="0" baseline="0" noProof="0" dirty="0" err="1">
                <a:ln>
                  <a:noFill/>
                </a:ln>
                <a:solidFill>
                  <a:srgbClr val="000000"/>
                </a:solidFill>
                <a:effectLst/>
                <a:uLnTx/>
                <a:uFillTx/>
                <a:latin typeface="华文仿宋" panose="02010600040101010101" pitchFamily="2" charset="-122"/>
                <a:ea typeface="华文仿宋" panose="02010600040101010101" pitchFamily="2" charset="-122"/>
              </a:rPr>
              <a:t>Colderon</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 work, 1984</a:t>
            </a:r>
          </a:p>
          <a:p>
            <a:pPr marL="914400" marR="0" lvl="1" indent="-284400" algn="l" defTabSz="914400" rtl="0" eaLnBrk="0" fontAlgn="base" latinLnBrk="0" hangingPunct="0">
              <a:lnSpc>
                <a:spcPct val="100000"/>
              </a:lnSpc>
              <a:spcBef>
                <a:spcPts val="0"/>
              </a:spcBef>
              <a:spcAft>
                <a:spcPct val="0"/>
              </a:spcAft>
              <a:buClr>
                <a:srgbClr val="000066"/>
              </a:buClr>
              <a:buSzTx/>
              <a:buFontTx/>
              <a:buChar char="•"/>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Redundancy in </a:t>
            </a:r>
            <a:r>
              <a:rPr kumimoji="0" lang="en-US" altLang="zh-CN" sz="2400" b="1" i="0" u="none" strike="noStrike" kern="0" cap="none" spc="0" normalizeH="0" baseline="0" noProof="0" dirty="0" err="1">
                <a:ln>
                  <a:noFill/>
                </a:ln>
                <a:solidFill>
                  <a:srgbClr val="000000"/>
                </a:solidFill>
                <a:effectLst/>
                <a:uLnTx/>
                <a:uFillTx/>
                <a:latin typeface="华文仿宋" panose="02010600040101010101" pitchFamily="2" charset="-122"/>
                <a:ea typeface="华文仿宋" panose="02010600040101010101" pitchFamily="2" charset="-122"/>
              </a:rPr>
              <a:t>Morlet</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 choice of basis functions</a:t>
            </a:r>
          </a:p>
          <a:p>
            <a:pPr marL="914400" marR="0" lvl="1" indent="-284400" algn="l" defTabSz="914400" rtl="0" eaLnBrk="0" fontAlgn="base" latinLnBrk="0" hangingPunct="0">
              <a:lnSpc>
                <a:spcPct val="100000"/>
              </a:lnSpc>
              <a:spcBef>
                <a:spcPts val="0"/>
              </a:spcBef>
              <a:spcAft>
                <a:spcPct val="0"/>
              </a:spcAft>
              <a:buClr>
                <a:srgbClr val="000066"/>
              </a:buClr>
              <a:buSzTx/>
              <a:buFontTx/>
              <a:buChar char="•"/>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1985, with </a:t>
            </a:r>
            <a:r>
              <a:rPr kumimoji="0" lang="en-US" altLang="zh-CN" sz="2400" b="1" i="0" u="none" strike="noStrike" kern="0" cap="none" spc="0" normalizeH="0" baseline="0" noProof="0" dirty="0" err="1">
                <a:ln>
                  <a:noFill/>
                </a:ln>
                <a:solidFill>
                  <a:srgbClr val="000000"/>
                </a:solidFill>
                <a:effectLst/>
                <a:uLnTx/>
                <a:uFillTx/>
                <a:latin typeface="华文仿宋" panose="02010600040101010101" pitchFamily="2" charset="-122"/>
                <a:ea typeface="华文仿宋" panose="02010600040101010101" pitchFamily="2" charset="-122"/>
              </a:rPr>
              <a:t>Lemarie</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 → Orthogonal wavelet basis functions with better time and frequency localization</a:t>
            </a:r>
          </a:p>
          <a:p>
            <a:pPr marL="449263" marR="0" lvl="0" indent="-449263" algn="l" defTabSz="914400" rtl="0" eaLnBrk="0" fontAlgn="base" latinLnBrk="0" hangingPunct="0">
              <a:lnSpc>
                <a:spcPct val="100000"/>
              </a:lnSpc>
              <a:spcBef>
                <a:spcPts val="0"/>
              </a:spcBef>
              <a:spcAft>
                <a:spcPct val="0"/>
              </a:spcAft>
              <a:buClrTx/>
              <a:buSzPct val="120000"/>
              <a:buFontTx/>
              <a:buBlip>
                <a:blip r:embed="rId2"/>
              </a:buBlip>
              <a:tabLst/>
              <a:defRPr/>
            </a:pPr>
            <a:endParaRPr kumimoji="0" lang="zh-CN" altLang="en-US" sz="2400" b="1" i="0" u="none" strike="noStrike" kern="0" cap="none" spc="0" normalizeH="0" baseline="0" noProof="0" dirty="0">
              <a:ln>
                <a:noFill/>
              </a:ln>
              <a:solidFill>
                <a:srgbClr val="000066"/>
              </a:solidFill>
              <a:effectLst/>
              <a:uLnTx/>
              <a:uFillTx/>
              <a:latin typeface="华文仿宋" panose="02010600040101010101" pitchFamily="2" charset="-122"/>
              <a:ea typeface="华文仿宋" panose="02010600040101010101" pitchFamily="2" charset="-122"/>
              <a:cs typeface="+mn-cs"/>
            </a:endParaRPr>
          </a:p>
        </p:txBody>
      </p:sp>
      <p:pic>
        <p:nvPicPr>
          <p:cNvPr id="12" name="Picture 5" descr="Meyer">
            <a:extLst>
              <a:ext uri="{FF2B5EF4-FFF2-40B4-BE49-F238E27FC236}">
                <a16:creationId xmlns:a16="http://schemas.microsoft.com/office/drawing/2014/main" id="{D53E4765-86FE-45A5-98A3-3BDAC3C5E9B8}"/>
              </a:ext>
            </a:extLst>
          </p:cNvPr>
          <p:cNvPicPr>
            <a:picLocks noChangeAspect="1" noChangeArrowheads="1"/>
          </p:cNvPicPr>
          <p:nvPr/>
        </p:nvPicPr>
        <p:blipFill>
          <a:blip r:embed="rId4" cstate="print"/>
          <a:srcRect/>
          <a:stretch>
            <a:fillRect/>
          </a:stretch>
        </p:blipFill>
        <p:spPr bwMode="auto">
          <a:xfrm>
            <a:off x="397168" y="3975952"/>
            <a:ext cx="1835696" cy="2339656"/>
          </a:xfrm>
          <a:prstGeom prst="rect">
            <a:avLst/>
          </a:prstGeom>
          <a:noFill/>
        </p:spPr>
      </p:pic>
      <p:sp>
        <p:nvSpPr>
          <p:cNvPr id="3" name="矩形 2">
            <a:extLst>
              <a:ext uri="{FF2B5EF4-FFF2-40B4-BE49-F238E27FC236}">
                <a16:creationId xmlns:a16="http://schemas.microsoft.com/office/drawing/2014/main" id="{DEDD4025-8A17-4432-AFC2-DAE6E87E2F80}"/>
              </a:ext>
            </a:extLst>
          </p:cNvPr>
          <p:cNvSpPr/>
          <p:nvPr/>
        </p:nvSpPr>
        <p:spPr>
          <a:xfrm>
            <a:off x="14432" y="6190074"/>
            <a:ext cx="2863420" cy="1015663"/>
          </a:xfrm>
          <a:prstGeom prst="rect">
            <a:avLst/>
          </a:prstGeom>
        </p:spPr>
        <p:txBody>
          <a:bodyPr wrap="square">
            <a:spAutoFit/>
          </a:bodyPr>
          <a:lstStyle/>
          <a:p>
            <a:r>
              <a:rPr lang="en-US" altLang="zh-CN" dirty="0"/>
              <a:t>https://en.wikipedia.org/wiki/Yves_Meyer</a:t>
            </a:r>
          </a:p>
          <a:p>
            <a:endParaRPr lang="zh-CN" altLang="en-US" dirty="0"/>
          </a:p>
        </p:txBody>
      </p:sp>
    </p:spTree>
    <p:extLst>
      <p:ext uri="{BB962C8B-B14F-4D97-AF65-F5344CB8AC3E}">
        <p14:creationId xmlns:p14="http://schemas.microsoft.com/office/powerpoint/2010/main" val="133792128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0260A-C911-4FC4-A8E0-C18D8B1529F2}"/>
              </a:ext>
            </a:extLst>
          </p:cNvPr>
          <p:cNvSpPr>
            <a:spLocks noGrp="1"/>
          </p:cNvSpPr>
          <p:nvPr>
            <p:ph type="title"/>
          </p:nvPr>
        </p:nvSpPr>
        <p:spPr/>
        <p:txBody>
          <a:bodyPr/>
          <a:lstStyle/>
          <a:p>
            <a:r>
              <a:rPr lang="zh-CN" altLang="en-US" dirty="0"/>
              <a:t>小波变换简史</a:t>
            </a:r>
          </a:p>
        </p:txBody>
      </p:sp>
      <p:sp>
        <p:nvSpPr>
          <p:cNvPr id="4" name="灯片编号占位符 3">
            <a:extLst>
              <a:ext uri="{FF2B5EF4-FFF2-40B4-BE49-F238E27FC236}">
                <a16:creationId xmlns:a16="http://schemas.microsoft.com/office/drawing/2014/main" id="{F81FED4B-950B-48EA-87FE-C2254173BDFA}"/>
              </a:ext>
            </a:extLst>
          </p:cNvPr>
          <p:cNvSpPr>
            <a:spLocks noGrp="1"/>
          </p:cNvSpPr>
          <p:nvPr>
            <p:ph type="sldNum" sz="quarter" idx="12"/>
          </p:nvPr>
        </p:nvSpPr>
        <p:spPr/>
        <p:txBody>
          <a:bodyPr/>
          <a:lstStyle/>
          <a:p>
            <a:fld id="{9314B7EF-832E-4F78-9635-D945DBF2E3E0}" type="slidenum">
              <a:rPr lang="en-US" altLang="zh-CN" smtClean="0"/>
              <a:pPr/>
              <a:t>19</a:t>
            </a:fld>
            <a:endParaRPr lang="en-US" altLang="zh-CN"/>
          </a:p>
        </p:txBody>
      </p:sp>
      <p:sp>
        <p:nvSpPr>
          <p:cNvPr id="5" name="Rectangle 3">
            <a:extLst>
              <a:ext uri="{FF2B5EF4-FFF2-40B4-BE49-F238E27FC236}">
                <a16:creationId xmlns:a16="http://schemas.microsoft.com/office/drawing/2014/main" id="{BEA25B3D-9000-4A0A-8DED-FF2019BD3B16}"/>
              </a:ext>
            </a:extLst>
          </p:cNvPr>
          <p:cNvSpPr txBox="1">
            <a:spLocks noChangeArrowheads="1"/>
          </p:cNvSpPr>
          <p:nvPr/>
        </p:nvSpPr>
        <p:spPr bwMode="auto">
          <a:xfrm>
            <a:off x="2915816" y="1340768"/>
            <a:ext cx="6120680" cy="4536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a:solidFill>
                  <a:srgbClr val="000066"/>
                </a:solidFill>
                <a:latin typeface="黑体" pitchFamily="49" charset="-122"/>
                <a:ea typeface="黑体" pitchFamily="49" charset="-122"/>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000066"/>
                </a:solidFill>
                <a:latin typeface="黑体" pitchFamily="49" charset="-122"/>
                <a:ea typeface="黑体" pitchFamily="49" charset="-122"/>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63" marR="0" lvl="0" indent="-449263" algn="l" defTabSz="914400" rtl="0" eaLnBrk="0" fontAlgn="base" latinLnBrk="0" hangingPunct="0">
              <a:lnSpc>
                <a:spcPct val="90000"/>
              </a:lnSpc>
              <a:spcBef>
                <a:spcPct val="20000"/>
              </a:spcBef>
              <a:spcAft>
                <a:spcPct val="0"/>
              </a:spcAft>
              <a:buClrTx/>
              <a:buSzPct val="120000"/>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cs typeface="+mn-cs"/>
              </a:rPr>
              <a:t>Stephane Mallat:</a:t>
            </a:r>
          </a:p>
          <a:p>
            <a:pPr marL="914400" marR="0" lvl="1" indent="-285750" algn="l" defTabSz="914400" rtl="0" eaLnBrk="0" fontAlgn="base" latinLnBrk="0" hangingPunct="0">
              <a:lnSpc>
                <a:spcPct val="9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rPr>
              <a:t> Multiresolution analysis / Meyer, 1986</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rPr>
              <a:t>		    Ph.D. dissertation, 1988</a:t>
            </a:r>
          </a:p>
          <a:p>
            <a:pPr marL="914400" marR="0" lvl="1" indent="-285750" algn="l" defTabSz="914400" rtl="0" eaLnBrk="0" fontAlgn="base" latinLnBrk="0" hangingPunct="0">
              <a:lnSpc>
                <a:spcPct val="9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rPr>
              <a:t>Discrete wavelet transform</a:t>
            </a:r>
          </a:p>
          <a:p>
            <a:pPr marL="914400" marR="0" lvl="1" indent="-285750" algn="l" defTabSz="914400" rtl="0" eaLnBrk="0" fontAlgn="base" latinLnBrk="0" hangingPunct="0">
              <a:lnSpc>
                <a:spcPct val="9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rPr>
              <a:t>Cascade algorithm for computing DWT</a:t>
            </a:r>
          </a:p>
          <a:p>
            <a:pPr marL="914400" marR="0" lvl="1" indent="-285750" algn="l" defTabSz="914400" rtl="0" eaLnBrk="0" fontAlgn="base" latinLnBrk="0" hangingPunct="0">
              <a:lnSpc>
                <a:spcPct val="9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rPr>
              <a:t>Decomposition of a discrete into dyadic frequencies (MRA) , known to EEs under the name of “Quadrature Mirror Filters”, Croisier, Esteban and Galand, 1976</a:t>
            </a:r>
          </a:p>
          <a:p>
            <a:pPr marL="914400" marR="0" lvl="1" indent="-285750" algn="l" defTabSz="914400" rtl="0" eaLnBrk="0" fontAlgn="base" latinLnBrk="0" hangingPunct="0">
              <a:lnSpc>
                <a:spcPct val="9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rPr>
              <a:t>Matching Pursuit: Using a library of basis functions for decomposition</a:t>
            </a:r>
            <a:endParaRPr kumimoji="0" lang="zh-CN"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pic>
        <p:nvPicPr>
          <p:cNvPr id="6" name="Picture 3" descr="E:\pengzk_sjtu\教学相关\2014\Lesson_4_wavelet\Mallat.JPG">
            <a:extLst>
              <a:ext uri="{FF2B5EF4-FFF2-40B4-BE49-F238E27FC236}">
                <a16:creationId xmlns:a16="http://schemas.microsoft.com/office/drawing/2014/main" id="{531F2DA8-DA38-43B0-92D6-B717B0992240}"/>
              </a:ext>
            </a:extLst>
          </p:cNvPr>
          <p:cNvPicPr>
            <a:picLocks noChangeAspect="1" noChangeArrowheads="1"/>
          </p:cNvPicPr>
          <p:nvPr/>
        </p:nvPicPr>
        <p:blipFill>
          <a:blip r:embed="rId3" cstate="print"/>
          <a:srcRect/>
          <a:stretch>
            <a:fillRect/>
          </a:stretch>
        </p:blipFill>
        <p:spPr bwMode="auto">
          <a:xfrm>
            <a:off x="251520" y="1412776"/>
            <a:ext cx="2592288" cy="2677908"/>
          </a:xfrm>
          <a:prstGeom prst="rect">
            <a:avLst/>
          </a:prstGeom>
          <a:noFill/>
        </p:spPr>
      </p:pic>
      <p:pic>
        <p:nvPicPr>
          <p:cNvPr id="3" name="图片 2">
            <a:extLst>
              <a:ext uri="{FF2B5EF4-FFF2-40B4-BE49-F238E27FC236}">
                <a16:creationId xmlns:a16="http://schemas.microsoft.com/office/drawing/2014/main" id="{E9E47431-51B5-418A-82F7-ADA7A0159CC1}"/>
              </a:ext>
            </a:extLst>
          </p:cNvPr>
          <p:cNvPicPr>
            <a:picLocks noChangeAspect="1"/>
          </p:cNvPicPr>
          <p:nvPr/>
        </p:nvPicPr>
        <p:blipFill>
          <a:blip r:embed="rId4"/>
          <a:stretch>
            <a:fillRect/>
          </a:stretch>
        </p:blipFill>
        <p:spPr>
          <a:xfrm>
            <a:off x="228928" y="5229200"/>
            <a:ext cx="3267075" cy="809625"/>
          </a:xfrm>
          <a:prstGeom prst="rect">
            <a:avLst/>
          </a:prstGeom>
        </p:spPr>
      </p:pic>
    </p:spTree>
    <p:extLst>
      <p:ext uri="{BB962C8B-B14F-4D97-AF65-F5344CB8AC3E}">
        <p14:creationId xmlns:p14="http://schemas.microsoft.com/office/powerpoint/2010/main" val="21462712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83" name="Rectangle 11"/>
          <p:cNvSpPr>
            <a:spLocks noGrp="1" noChangeArrowheads="1"/>
          </p:cNvSpPr>
          <p:nvPr>
            <p:ph type="title"/>
          </p:nvPr>
        </p:nvSpPr>
        <p:spPr/>
        <p:txBody>
          <a:bodyPr/>
          <a:lstStyle/>
          <a:p>
            <a:r>
              <a:rPr lang="zh-CN" altLang="en-US"/>
              <a:t>提纲</a:t>
            </a:r>
          </a:p>
        </p:txBody>
      </p:sp>
      <p:sp>
        <p:nvSpPr>
          <p:cNvPr id="131084" name="Rectangle 12"/>
          <p:cNvSpPr>
            <a:spLocks noGrp="1" noChangeArrowheads="1"/>
          </p:cNvSpPr>
          <p:nvPr>
            <p:ph type="body" idx="1"/>
          </p:nvPr>
        </p:nvSpPr>
        <p:spPr>
          <a:xfrm>
            <a:off x="611560" y="1196752"/>
            <a:ext cx="7920037" cy="5040560"/>
          </a:xfrm>
        </p:spPr>
        <p:txBody>
          <a:bodyPr/>
          <a:lstStyle/>
          <a:p>
            <a:pPr marL="533400" indent="-533400">
              <a:lnSpc>
                <a:spcPct val="120000"/>
              </a:lnSpc>
              <a:spcBef>
                <a:spcPts val="600"/>
              </a:spcBef>
            </a:pPr>
            <a:r>
              <a:rPr lang="zh-CN" altLang="en-US" dirty="0"/>
              <a:t>小波变换的定义</a:t>
            </a:r>
          </a:p>
          <a:p>
            <a:pPr marL="533400" indent="-533400">
              <a:lnSpc>
                <a:spcPct val="120000"/>
              </a:lnSpc>
              <a:spcBef>
                <a:spcPts val="600"/>
              </a:spcBef>
            </a:pPr>
            <a:r>
              <a:rPr lang="zh-CN" altLang="en-US" dirty="0"/>
              <a:t>小波变换的特点</a:t>
            </a:r>
          </a:p>
          <a:p>
            <a:pPr marL="533400" indent="-533400">
              <a:lnSpc>
                <a:spcPct val="120000"/>
              </a:lnSpc>
              <a:spcBef>
                <a:spcPts val="600"/>
              </a:spcBef>
            </a:pPr>
            <a:r>
              <a:rPr lang="zh-CN" altLang="en-US" dirty="0"/>
              <a:t>小波反变换及小波容许条件</a:t>
            </a:r>
          </a:p>
          <a:p>
            <a:pPr marL="533400" indent="-533400">
              <a:lnSpc>
                <a:spcPct val="120000"/>
              </a:lnSpc>
              <a:spcBef>
                <a:spcPts val="600"/>
              </a:spcBef>
            </a:pPr>
            <a:r>
              <a:rPr lang="zh-CN" altLang="en-US" dirty="0"/>
              <a:t>小波的分类</a:t>
            </a:r>
          </a:p>
          <a:p>
            <a:pPr marL="533400" indent="-533400">
              <a:lnSpc>
                <a:spcPct val="120000"/>
              </a:lnSpc>
              <a:spcBef>
                <a:spcPts val="600"/>
              </a:spcBef>
            </a:pPr>
            <a:r>
              <a:rPr lang="zh-CN" altLang="en-US" dirty="0"/>
              <a:t>连续小波变换的计算</a:t>
            </a:r>
            <a:endParaRPr lang="en-US" altLang="zh-CN" dirty="0"/>
          </a:p>
          <a:p>
            <a:pPr marL="533400" indent="-533400">
              <a:lnSpc>
                <a:spcPct val="120000"/>
              </a:lnSpc>
              <a:spcBef>
                <a:spcPts val="600"/>
              </a:spcBef>
            </a:pPr>
            <a:r>
              <a:rPr lang="zh-CN" altLang="en-US" dirty="0"/>
              <a:t>离散</a:t>
            </a:r>
            <a:r>
              <a:rPr lang="en-US" altLang="zh-CN" dirty="0"/>
              <a:t>(</a:t>
            </a:r>
            <a:r>
              <a:rPr lang="zh-CN" altLang="en-US" dirty="0"/>
              <a:t>栅格</a:t>
            </a:r>
            <a:r>
              <a:rPr lang="en-US" altLang="zh-CN" dirty="0"/>
              <a:t>)</a:t>
            </a:r>
            <a:r>
              <a:rPr lang="zh-CN" altLang="en-US" dirty="0"/>
              <a:t>小波变换</a:t>
            </a:r>
          </a:p>
          <a:p>
            <a:pPr marL="533400" indent="-533400">
              <a:lnSpc>
                <a:spcPct val="120000"/>
              </a:lnSpc>
              <a:spcBef>
                <a:spcPts val="600"/>
              </a:spcBef>
            </a:pPr>
            <a:r>
              <a:rPr lang="zh-CN" altLang="en-US" dirty="0"/>
              <a:t>多分辨率分析与正交小波变换</a:t>
            </a:r>
          </a:p>
          <a:p>
            <a:pPr marL="533400" indent="-533400">
              <a:lnSpc>
                <a:spcPct val="120000"/>
              </a:lnSpc>
              <a:spcBef>
                <a:spcPts val="600"/>
              </a:spcBef>
            </a:pPr>
            <a:r>
              <a:rPr lang="en-US" altLang="zh-CN" dirty="0" err="1"/>
              <a:t>Mallat</a:t>
            </a:r>
            <a:r>
              <a:rPr lang="zh-CN" altLang="en-US" dirty="0"/>
              <a:t>算法</a:t>
            </a:r>
          </a:p>
          <a:p>
            <a:pPr marL="533400" indent="-533400">
              <a:lnSpc>
                <a:spcPct val="120000"/>
              </a:lnSpc>
              <a:spcBef>
                <a:spcPct val="50000"/>
              </a:spcBef>
            </a:pPr>
            <a:endParaRPr lang="en-US" altLang="zh-CN" dirty="0"/>
          </a:p>
        </p:txBody>
      </p:sp>
    </p:spTree>
    <p:extLst>
      <p:ext uri="{BB962C8B-B14F-4D97-AF65-F5344CB8AC3E}">
        <p14:creationId xmlns:p14="http://schemas.microsoft.com/office/powerpoint/2010/main" val="2844017308"/>
      </p:ext>
    </p:extLst>
  </p:cSld>
  <p:clrMapOvr>
    <a:masterClrMapping/>
  </p:clrMapOvr>
  <p:transition>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0260A-C911-4FC4-A8E0-C18D8B1529F2}"/>
              </a:ext>
            </a:extLst>
          </p:cNvPr>
          <p:cNvSpPr>
            <a:spLocks noGrp="1"/>
          </p:cNvSpPr>
          <p:nvPr>
            <p:ph type="title"/>
          </p:nvPr>
        </p:nvSpPr>
        <p:spPr/>
        <p:txBody>
          <a:bodyPr/>
          <a:lstStyle/>
          <a:p>
            <a:r>
              <a:rPr lang="zh-CN" altLang="en-US" dirty="0"/>
              <a:t>小波变换简史</a:t>
            </a:r>
          </a:p>
        </p:txBody>
      </p:sp>
      <p:sp>
        <p:nvSpPr>
          <p:cNvPr id="4" name="灯片编号占位符 3">
            <a:extLst>
              <a:ext uri="{FF2B5EF4-FFF2-40B4-BE49-F238E27FC236}">
                <a16:creationId xmlns:a16="http://schemas.microsoft.com/office/drawing/2014/main" id="{F81FED4B-950B-48EA-87FE-C2254173BDFA}"/>
              </a:ext>
            </a:extLst>
          </p:cNvPr>
          <p:cNvSpPr>
            <a:spLocks noGrp="1"/>
          </p:cNvSpPr>
          <p:nvPr>
            <p:ph type="sldNum" sz="quarter" idx="12"/>
          </p:nvPr>
        </p:nvSpPr>
        <p:spPr/>
        <p:txBody>
          <a:bodyPr/>
          <a:lstStyle/>
          <a:p>
            <a:fld id="{9314B7EF-832E-4F78-9635-D945DBF2E3E0}" type="slidenum">
              <a:rPr lang="en-US" altLang="zh-CN" smtClean="0"/>
              <a:pPr/>
              <a:t>20</a:t>
            </a:fld>
            <a:endParaRPr lang="en-US" altLang="zh-CN"/>
          </a:p>
        </p:txBody>
      </p:sp>
      <p:sp>
        <p:nvSpPr>
          <p:cNvPr id="5" name="Rectangle 3">
            <a:extLst>
              <a:ext uri="{FF2B5EF4-FFF2-40B4-BE49-F238E27FC236}">
                <a16:creationId xmlns:a16="http://schemas.microsoft.com/office/drawing/2014/main" id="{CC610058-0FE3-4CA5-A8F2-929031307EB5}"/>
              </a:ext>
            </a:extLst>
          </p:cNvPr>
          <p:cNvSpPr txBox="1">
            <a:spLocks noChangeArrowheads="1"/>
          </p:cNvSpPr>
          <p:nvPr/>
        </p:nvSpPr>
        <p:spPr bwMode="auto">
          <a:xfrm>
            <a:off x="2627784" y="985566"/>
            <a:ext cx="6336704" cy="4221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a:solidFill>
                  <a:srgbClr val="000066"/>
                </a:solidFill>
                <a:latin typeface="黑体" pitchFamily="49" charset="-122"/>
                <a:ea typeface="黑体" pitchFamily="49" charset="-122"/>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000066"/>
                </a:solidFill>
                <a:latin typeface="黑体" pitchFamily="49" charset="-122"/>
                <a:ea typeface="黑体" pitchFamily="49" charset="-122"/>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63" marR="0" lvl="0" indent="-449263" algn="l" defTabSz="914400" rtl="0" eaLnBrk="0" fontAlgn="base" latinLnBrk="0" hangingPunct="0">
              <a:lnSpc>
                <a:spcPct val="90000"/>
              </a:lnSpc>
              <a:spcBef>
                <a:spcPct val="20000"/>
              </a:spcBef>
              <a:spcAft>
                <a:spcPct val="0"/>
              </a:spcAft>
              <a:buClrTx/>
              <a:buSzPct val="120000"/>
              <a:buFontTx/>
              <a:buBlip>
                <a:blip r:embed="rId2"/>
              </a:buBlip>
              <a:tabLst/>
              <a:defRPr/>
            </a:pPr>
            <a:endPar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黑体" pitchFamily="49" charset="-122"/>
              <a:cs typeface="+mn-cs"/>
            </a:endParaRPr>
          </a:p>
          <a:p>
            <a:pPr marL="449263" marR="0" lvl="0" indent="-449263" algn="l" defTabSz="914400" rtl="0" eaLnBrk="0" fontAlgn="base" latinLnBrk="0" hangingPunct="0">
              <a:lnSpc>
                <a:spcPct val="100000"/>
              </a:lnSpc>
              <a:spcBef>
                <a:spcPct val="20000"/>
              </a:spcBef>
              <a:spcAft>
                <a:spcPct val="0"/>
              </a:spcAft>
              <a:buClrTx/>
              <a:buSzPct val="120000"/>
              <a:buFontTx/>
              <a:buNone/>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Ingrid </a:t>
            </a:r>
            <a:r>
              <a:rPr kumimoji="0" lang="en-US" altLang="zh-CN" sz="2400" b="1" i="0" u="none" strike="noStrike" kern="0" cap="none" spc="0" normalizeH="0" baseline="0" noProof="0" dirty="0" err="1">
                <a:ln>
                  <a:noFill/>
                </a:ln>
                <a:solidFill>
                  <a:srgbClr val="000000"/>
                </a:solidFill>
                <a:effectLst/>
                <a:uLnTx/>
                <a:uFillTx/>
                <a:latin typeface="华文仿宋" panose="02010600040101010101" pitchFamily="2" charset="-122"/>
                <a:ea typeface="华文仿宋" panose="02010600040101010101" pitchFamily="2" charset="-122"/>
                <a:cs typeface="+mn-cs"/>
              </a:rPr>
              <a:t>Daubechies</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a:t>
            </a:r>
          </a:p>
          <a:p>
            <a:pPr marL="914400" marR="0" lvl="1" indent="-285750" algn="l" defTabSz="914400" rtl="0" eaLnBrk="0" fontAlgn="base" latinLnBrk="0" hangingPunct="0">
              <a:lnSpc>
                <a:spcPct val="10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Discretization of time and scale parameters of the wavelet transform</a:t>
            </a:r>
          </a:p>
          <a:p>
            <a:pPr marL="914400" marR="0" lvl="1" indent="-285750" algn="l" defTabSz="914400" rtl="0" eaLnBrk="0" fontAlgn="base" latinLnBrk="0" hangingPunct="0">
              <a:lnSpc>
                <a:spcPct val="10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Wavelet frames, 1986 / </a:t>
            </a:r>
            <a:r>
              <a:rPr kumimoji="0" lang="en-US" altLang="zh-CN" sz="2400" b="1" i="0" u="none" strike="noStrike" kern="0" cap="none" spc="0" normalizeH="0" baseline="0" noProof="0" dirty="0" err="1">
                <a:ln>
                  <a:noFill/>
                </a:ln>
                <a:solidFill>
                  <a:srgbClr val="000000"/>
                </a:solidFill>
                <a:effectLst/>
                <a:uLnTx/>
                <a:uFillTx/>
                <a:latin typeface="华文仿宋" panose="02010600040101010101" pitchFamily="2" charset="-122"/>
                <a:ea typeface="黑体" pitchFamily="49" charset="-122"/>
              </a:rPr>
              <a:t>Duffin</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黑体" pitchFamily="49" charset="-122"/>
              </a:rPr>
              <a:t> and Schaeffer  (1952)– Idea of frame</a:t>
            </a:r>
          </a:p>
          <a:p>
            <a:pPr marL="914400" marR="0" lvl="1" indent="-285750" algn="l" defTabSz="914400" rtl="0" eaLnBrk="0" fontAlgn="base" latinLnBrk="0" hangingPunct="0">
              <a:lnSpc>
                <a:spcPct val="10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Orthonormal bases of compactly supported wavelets (</a:t>
            </a:r>
            <a:r>
              <a:rPr kumimoji="0" lang="en-US" altLang="zh-CN" sz="2400" b="1" i="0" u="none" strike="noStrike" kern="0" cap="none" spc="0" normalizeH="0" baseline="0" noProof="0" dirty="0" err="1">
                <a:ln>
                  <a:noFill/>
                </a:ln>
                <a:solidFill>
                  <a:srgbClr val="000000"/>
                </a:solidFill>
                <a:effectLst/>
                <a:uLnTx/>
                <a:uFillTx/>
                <a:latin typeface="华文仿宋" panose="02010600040101010101" pitchFamily="2" charset="-122"/>
                <a:ea typeface="华文仿宋" panose="02010600040101010101" pitchFamily="2" charset="-122"/>
              </a:rPr>
              <a:t>Daubechies</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 wavelets), 1988</a:t>
            </a:r>
          </a:p>
          <a:p>
            <a:pPr marL="914400" marR="0" lvl="1" indent="-285750" algn="l" defTabSz="914400" rtl="0" eaLnBrk="0" fontAlgn="base" latinLnBrk="0" hangingPunct="0">
              <a:lnSpc>
                <a:spcPct val="100000"/>
              </a:lnSpc>
              <a:spcBef>
                <a:spcPct val="20000"/>
              </a:spcBef>
              <a:spcAft>
                <a:spcPct val="0"/>
              </a:spcAft>
              <a:buClr>
                <a:srgbClr val="000066"/>
              </a:buClr>
              <a:buSzTx/>
              <a:buFontTx/>
              <a:buChar char="•"/>
              <a:tabLst/>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rPr>
              <a:t>Liberty in the choice of basis functions at the expense of redundancy</a:t>
            </a:r>
          </a:p>
        </p:txBody>
      </p:sp>
      <p:pic>
        <p:nvPicPr>
          <p:cNvPr id="6" name="Picture 1" descr="E:\pengzk_sjtu\教学相关\2014\Lesson_4_wavelet\Daubechies.jpg">
            <a:extLst>
              <a:ext uri="{FF2B5EF4-FFF2-40B4-BE49-F238E27FC236}">
                <a16:creationId xmlns:a16="http://schemas.microsoft.com/office/drawing/2014/main" id="{9E388AA0-E2D4-4181-AE34-D44D5BB83C70}"/>
              </a:ext>
            </a:extLst>
          </p:cNvPr>
          <p:cNvPicPr>
            <a:picLocks noChangeAspect="1" noChangeArrowheads="1"/>
          </p:cNvPicPr>
          <p:nvPr/>
        </p:nvPicPr>
        <p:blipFill>
          <a:blip r:embed="rId3" cstate="print"/>
          <a:srcRect/>
          <a:stretch>
            <a:fillRect/>
          </a:stretch>
        </p:blipFill>
        <p:spPr bwMode="auto">
          <a:xfrm>
            <a:off x="683568" y="1351039"/>
            <a:ext cx="1682796" cy="2537987"/>
          </a:xfrm>
          <a:prstGeom prst="rect">
            <a:avLst/>
          </a:prstGeom>
          <a:noFill/>
        </p:spPr>
      </p:pic>
      <p:pic>
        <p:nvPicPr>
          <p:cNvPr id="3" name="图片 2">
            <a:extLst>
              <a:ext uri="{FF2B5EF4-FFF2-40B4-BE49-F238E27FC236}">
                <a16:creationId xmlns:a16="http://schemas.microsoft.com/office/drawing/2014/main" id="{606DAE42-97CD-4C4C-B040-A3E47889FE4D}"/>
              </a:ext>
            </a:extLst>
          </p:cNvPr>
          <p:cNvPicPr>
            <a:picLocks noChangeAspect="1"/>
          </p:cNvPicPr>
          <p:nvPr/>
        </p:nvPicPr>
        <p:blipFill>
          <a:blip r:embed="rId4"/>
          <a:stretch>
            <a:fillRect/>
          </a:stretch>
        </p:blipFill>
        <p:spPr>
          <a:xfrm>
            <a:off x="683568" y="4234831"/>
            <a:ext cx="1728788" cy="2414588"/>
          </a:xfrm>
          <a:prstGeom prst="rect">
            <a:avLst/>
          </a:prstGeom>
        </p:spPr>
      </p:pic>
    </p:spTree>
    <p:extLst>
      <p:ext uri="{BB962C8B-B14F-4D97-AF65-F5344CB8AC3E}">
        <p14:creationId xmlns:p14="http://schemas.microsoft.com/office/powerpoint/2010/main" val="28441307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0260A-C911-4FC4-A8E0-C18D8B1529F2}"/>
              </a:ext>
            </a:extLst>
          </p:cNvPr>
          <p:cNvSpPr>
            <a:spLocks noGrp="1"/>
          </p:cNvSpPr>
          <p:nvPr>
            <p:ph type="title"/>
          </p:nvPr>
        </p:nvSpPr>
        <p:spPr/>
        <p:txBody>
          <a:bodyPr/>
          <a:lstStyle/>
          <a:p>
            <a:r>
              <a:rPr lang="zh-CN" altLang="en-US" dirty="0"/>
              <a:t>小波变换简史</a:t>
            </a:r>
          </a:p>
        </p:txBody>
      </p:sp>
      <p:sp>
        <p:nvSpPr>
          <p:cNvPr id="4" name="灯片编号占位符 3">
            <a:extLst>
              <a:ext uri="{FF2B5EF4-FFF2-40B4-BE49-F238E27FC236}">
                <a16:creationId xmlns:a16="http://schemas.microsoft.com/office/drawing/2014/main" id="{F81FED4B-950B-48EA-87FE-C2254173BDFA}"/>
              </a:ext>
            </a:extLst>
          </p:cNvPr>
          <p:cNvSpPr>
            <a:spLocks noGrp="1"/>
          </p:cNvSpPr>
          <p:nvPr>
            <p:ph type="sldNum" sz="quarter" idx="12"/>
          </p:nvPr>
        </p:nvSpPr>
        <p:spPr/>
        <p:txBody>
          <a:bodyPr/>
          <a:lstStyle/>
          <a:p>
            <a:fld id="{9314B7EF-832E-4F78-9635-D945DBF2E3E0}" type="slidenum">
              <a:rPr lang="en-US" altLang="zh-CN" smtClean="0"/>
              <a:pPr/>
              <a:t>21</a:t>
            </a:fld>
            <a:endParaRPr lang="en-US" altLang="zh-CN"/>
          </a:p>
        </p:txBody>
      </p:sp>
      <p:sp>
        <p:nvSpPr>
          <p:cNvPr id="5" name="Rectangle 3">
            <a:extLst>
              <a:ext uri="{FF2B5EF4-FFF2-40B4-BE49-F238E27FC236}">
                <a16:creationId xmlns:a16="http://schemas.microsoft.com/office/drawing/2014/main" id="{A267AC83-F0F0-4098-99F7-43F64082CE11}"/>
              </a:ext>
            </a:extLst>
          </p:cNvPr>
          <p:cNvSpPr txBox="1">
            <a:spLocks noChangeArrowheads="1"/>
          </p:cNvSpPr>
          <p:nvPr/>
        </p:nvSpPr>
        <p:spPr bwMode="auto">
          <a:xfrm>
            <a:off x="2555776" y="1268760"/>
            <a:ext cx="5400600"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a:solidFill>
                  <a:srgbClr val="000066"/>
                </a:solidFill>
                <a:latin typeface="黑体" pitchFamily="49" charset="-122"/>
                <a:ea typeface="黑体" pitchFamily="49" charset="-122"/>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000066"/>
                </a:solidFill>
                <a:latin typeface="黑体" pitchFamily="49" charset="-122"/>
                <a:ea typeface="黑体" pitchFamily="49" charset="-122"/>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63" marR="0" lvl="0" indent="-449263" algn="l" defTabSz="914400" rtl="0" eaLnBrk="0" fontAlgn="base" latinLnBrk="0" hangingPunct="0">
              <a:lnSpc>
                <a:spcPct val="90000"/>
              </a:lnSpc>
              <a:spcBef>
                <a:spcPct val="20000"/>
              </a:spcBef>
              <a:spcAft>
                <a:spcPct val="0"/>
              </a:spcAft>
              <a:buClrTx/>
              <a:buSzPct val="120000"/>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cs typeface="+mn-cs"/>
              </a:rPr>
              <a:t>A. Cohen (1992):</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rPr>
              <a:t>Equivalence of QMF </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rPr>
              <a:t>and MRA</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rPr>
              <a:t>Bi-orthogonal wavelet</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endPar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华文仿宋" panose="02010600040101010101" pitchFamily="2" charset="-122"/>
            </a:endParaRPr>
          </a:p>
          <a:p>
            <a:pPr marL="449263" marR="0" lvl="0" indent="-449263" algn="l" defTabSz="914400" rtl="0" eaLnBrk="0" fontAlgn="base" latinLnBrk="0" hangingPunct="0">
              <a:lnSpc>
                <a:spcPct val="90000"/>
              </a:lnSpc>
              <a:spcBef>
                <a:spcPct val="20000"/>
              </a:spcBef>
              <a:spcAft>
                <a:spcPct val="0"/>
              </a:spcAft>
              <a:buClrTx/>
              <a:buSzPct val="120000"/>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cs typeface="+mn-cs"/>
              </a:rPr>
              <a:t>C.K. Chui and Wang (1991, 1992):</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rPr>
              <a:t>Compactly supported spline wavelets </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rPr>
              <a:t>semi-orthogonal wavelet</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endPar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endParaRP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endPar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endParaRPr>
          </a:p>
          <a:p>
            <a:pPr marL="449263" marR="0" lvl="0" indent="-449263" algn="l" defTabSz="914400" rtl="0" eaLnBrk="0" fontAlgn="base" latinLnBrk="0" hangingPunct="0">
              <a:lnSpc>
                <a:spcPct val="90000"/>
              </a:lnSpc>
              <a:spcBef>
                <a:spcPct val="20000"/>
              </a:spcBef>
              <a:spcAft>
                <a:spcPct val="0"/>
              </a:spcAft>
              <a:buClrTx/>
              <a:buSzPct val="120000"/>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cs typeface="+mn-cs"/>
              </a:rPr>
              <a:t>Coifman, Meyer and Wickerhauser  (1996):</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r>
              <a:rPr kumimoji="0" lang="en-US" altLang="zh-CN" sz="2400" b="1" i="0" u="none" strike="noStrike" kern="0" cap="none" spc="0" normalizeH="0" baseline="0" noProof="0">
                <a:ln>
                  <a:noFill/>
                </a:ln>
                <a:solidFill>
                  <a:srgbClr val="000000"/>
                </a:solidFill>
                <a:effectLst/>
                <a:uLnTx/>
                <a:uFillTx/>
                <a:latin typeface="华文仿宋" panose="02010600040101010101" pitchFamily="2" charset="-122"/>
                <a:ea typeface="黑体" pitchFamily="49" charset="-122"/>
              </a:rPr>
              <a:t>Wavelet packet transform</a:t>
            </a:r>
          </a:p>
          <a:p>
            <a:pPr marL="914400" marR="0" lvl="1" indent="-285750" algn="l" defTabSz="914400" rtl="0" eaLnBrk="0" fontAlgn="base" latinLnBrk="0" hangingPunct="0">
              <a:lnSpc>
                <a:spcPct val="90000"/>
              </a:lnSpc>
              <a:spcBef>
                <a:spcPct val="20000"/>
              </a:spcBef>
              <a:spcAft>
                <a:spcPct val="0"/>
              </a:spcAft>
              <a:buClr>
                <a:srgbClr val="000066"/>
              </a:buClr>
              <a:buSzTx/>
              <a:buFontTx/>
              <a:buNone/>
              <a:tabLst/>
              <a:defRPr/>
            </a:pPr>
            <a:endPar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endParaRPr>
          </a:p>
        </p:txBody>
      </p:sp>
      <p:pic>
        <p:nvPicPr>
          <p:cNvPr id="6" name="Picture 2">
            <a:extLst>
              <a:ext uri="{FF2B5EF4-FFF2-40B4-BE49-F238E27FC236}">
                <a16:creationId xmlns:a16="http://schemas.microsoft.com/office/drawing/2014/main" id="{0B230060-C901-44C4-B6F7-E43EEC25AA68}"/>
              </a:ext>
            </a:extLst>
          </p:cNvPr>
          <p:cNvPicPr>
            <a:picLocks noChangeAspect="1" noChangeArrowheads="1"/>
          </p:cNvPicPr>
          <p:nvPr/>
        </p:nvPicPr>
        <p:blipFill>
          <a:blip r:embed="rId3" cstate="print"/>
          <a:srcRect/>
          <a:stretch>
            <a:fillRect/>
          </a:stretch>
        </p:blipFill>
        <p:spPr bwMode="auto">
          <a:xfrm>
            <a:off x="251521" y="1124744"/>
            <a:ext cx="1944216" cy="2504413"/>
          </a:xfrm>
          <a:prstGeom prst="rect">
            <a:avLst/>
          </a:prstGeom>
          <a:noFill/>
          <a:ln w="9525">
            <a:noFill/>
            <a:miter lim="800000"/>
            <a:headEnd/>
            <a:tailEnd/>
          </a:ln>
        </p:spPr>
      </p:pic>
      <p:pic>
        <p:nvPicPr>
          <p:cNvPr id="7" name="Picture 3">
            <a:extLst>
              <a:ext uri="{FF2B5EF4-FFF2-40B4-BE49-F238E27FC236}">
                <a16:creationId xmlns:a16="http://schemas.microsoft.com/office/drawing/2014/main" id="{76E3E4BF-B006-4BFF-A2D7-4E757EBEF26B}"/>
              </a:ext>
            </a:extLst>
          </p:cNvPr>
          <p:cNvPicPr>
            <a:picLocks noChangeAspect="1" noChangeArrowheads="1"/>
          </p:cNvPicPr>
          <p:nvPr/>
        </p:nvPicPr>
        <p:blipFill>
          <a:blip r:embed="rId4" cstate="print"/>
          <a:srcRect/>
          <a:stretch>
            <a:fillRect/>
          </a:stretch>
        </p:blipFill>
        <p:spPr bwMode="auto">
          <a:xfrm>
            <a:off x="6660232" y="1124744"/>
            <a:ext cx="2326132" cy="2088232"/>
          </a:xfrm>
          <a:prstGeom prst="rect">
            <a:avLst/>
          </a:prstGeom>
          <a:noFill/>
          <a:ln w="9525">
            <a:noFill/>
            <a:miter lim="800000"/>
            <a:headEnd/>
            <a:tailEnd/>
          </a:ln>
        </p:spPr>
      </p:pic>
      <p:pic>
        <p:nvPicPr>
          <p:cNvPr id="8" name="Picture 5" descr="http://www.ammcs2013.wlu.ca/AMMCS-images/plenary/coifman.gif">
            <a:extLst>
              <a:ext uri="{FF2B5EF4-FFF2-40B4-BE49-F238E27FC236}">
                <a16:creationId xmlns:a16="http://schemas.microsoft.com/office/drawing/2014/main" id="{9840C564-0529-40C0-8D34-8BC3D6118830}"/>
              </a:ext>
            </a:extLst>
          </p:cNvPr>
          <p:cNvPicPr>
            <a:picLocks noChangeAspect="1" noChangeArrowheads="1"/>
          </p:cNvPicPr>
          <p:nvPr/>
        </p:nvPicPr>
        <p:blipFill>
          <a:blip r:embed="rId5" cstate="print"/>
          <a:srcRect/>
          <a:stretch>
            <a:fillRect/>
          </a:stretch>
        </p:blipFill>
        <p:spPr bwMode="auto">
          <a:xfrm>
            <a:off x="251520" y="3811860"/>
            <a:ext cx="1944216" cy="2916324"/>
          </a:xfrm>
          <a:prstGeom prst="rect">
            <a:avLst/>
          </a:prstGeom>
          <a:noFill/>
        </p:spPr>
      </p:pic>
    </p:spTree>
    <p:extLst>
      <p:ext uri="{BB962C8B-B14F-4D97-AF65-F5344CB8AC3E}">
        <p14:creationId xmlns:p14="http://schemas.microsoft.com/office/powerpoint/2010/main" val="60402289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187624" y="2348880"/>
            <a:ext cx="4392488" cy="576064"/>
          </a:xfrm>
          <a:prstGeom prst="rect">
            <a:avLst/>
          </a:prstGeom>
          <a:solidFill>
            <a:srgbClr val="FFFF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31083" name="Rectangle 11"/>
          <p:cNvSpPr>
            <a:spLocks noGrp="1" noChangeArrowheads="1"/>
          </p:cNvSpPr>
          <p:nvPr>
            <p:ph type="title"/>
          </p:nvPr>
        </p:nvSpPr>
        <p:spPr/>
        <p:txBody>
          <a:bodyPr/>
          <a:lstStyle/>
          <a:p>
            <a:r>
              <a:rPr lang="zh-CN" altLang="en-US"/>
              <a:t>提纲</a:t>
            </a:r>
          </a:p>
        </p:txBody>
      </p:sp>
      <p:sp>
        <p:nvSpPr>
          <p:cNvPr id="131084" name="Rectangle 12"/>
          <p:cNvSpPr>
            <a:spLocks noGrp="1" noChangeArrowheads="1"/>
          </p:cNvSpPr>
          <p:nvPr>
            <p:ph type="body" idx="1"/>
          </p:nvPr>
        </p:nvSpPr>
        <p:spPr>
          <a:xfrm>
            <a:off x="611560" y="1196752"/>
            <a:ext cx="7920037" cy="5040560"/>
          </a:xfrm>
        </p:spPr>
        <p:txBody>
          <a:bodyPr/>
          <a:lstStyle/>
          <a:p>
            <a:pPr marL="533400" indent="-533400">
              <a:lnSpc>
                <a:spcPct val="120000"/>
              </a:lnSpc>
              <a:spcBef>
                <a:spcPts val="600"/>
              </a:spcBef>
            </a:pPr>
            <a:r>
              <a:rPr lang="zh-CN" altLang="en-US" dirty="0"/>
              <a:t>小波变换的定义</a:t>
            </a:r>
          </a:p>
          <a:p>
            <a:pPr marL="533400" indent="-533400">
              <a:lnSpc>
                <a:spcPct val="120000"/>
              </a:lnSpc>
              <a:spcBef>
                <a:spcPts val="600"/>
              </a:spcBef>
            </a:pPr>
            <a:r>
              <a:rPr lang="zh-CN" altLang="en-US" dirty="0"/>
              <a:t>小波变换的特点</a:t>
            </a:r>
          </a:p>
          <a:p>
            <a:pPr marL="533400" indent="-533400">
              <a:lnSpc>
                <a:spcPct val="120000"/>
              </a:lnSpc>
              <a:spcBef>
                <a:spcPts val="600"/>
              </a:spcBef>
            </a:pPr>
            <a:r>
              <a:rPr lang="zh-CN" altLang="en-US" dirty="0"/>
              <a:t>小波反变换及小波容许条件</a:t>
            </a:r>
          </a:p>
          <a:p>
            <a:pPr marL="533400" indent="-533400">
              <a:lnSpc>
                <a:spcPct val="120000"/>
              </a:lnSpc>
              <a:spcBef>
                <a:spcPts val="600"/>
              </a:spcBef>
            </a:pPr>
            <a:r>
              <a:rPr lang="zh-CN" altLang="en-US" dirty="0"/>
              <a:t>小波的分类</a:t>
            </a:r>
          </a:p>
          <a:p>
            <a:pPr marL="533400" indent="-533400">
              <a:lnSpc>
                <a:spcPct val="120000"/>
              </a:lnSpc>
              <a:spcBef>
                <a:spcPts val="600"/>
              </a:spcBef>
            </a:pPr>
            <a:r>
              <a:rPr lang="zh-CN" altLang="en-US" dirty="0"/>
              <a:t>连续小波变换的计算</a:t>
            </a:r>
            <a:endParaRPr lang="en-US" altLang="zh-CN" dirty="0"/>
          </a:p>
          <a:p>
            <a:pPr marL="533400" indent="-533400">
              <a:lnSpc>
                <a:spcPct val="120000"/>
              </a:lnSpc>
              <a:spcBef>
                <a:spcPts val="600"/>
              </a:spcBef>
            </a:pPr>
            <a:r>
              <a:rPr lang="zh-CN" altLang="en-US" dirty="0"/>
              <a:t>离散</a:t>
            </a:r>
            <a:r>
              <a:rPr lang="en-US" altLang="zh-CN" dirty="0"/>
              <a:t>(</a:t>
            </a:r>
            <a:r>
              <a:rPr lang="zh-CN" altLang="en-US" dirty="0"/>
              <a:t>栅格</a:t>
            </a:r>
            <a:r>
              <a:rPr lang="en-US" altLang="zh-CN" dirty="0"/>
              <a:t>)</a:t>
            </a:r>
            <a:r>
              <a:rPr lang="zh-CN" altLang="en-US" dirty="0"/>
              <a:t>小波变换</a:t>
            </a:r>
          </a:p>
          <a:p>
            <a:pPr marL="533400" indent="-533400">
              <a:lnSpc>
                <a:spcPct val="120000"/>
              </a:lnSpc>
              <a:spcBef>
                <a:spcPts val="600"/>
              </a:spcBef>
            </a:pPr>
            <a:r>
              <a:rPr lang="zh-CN" altLang="en-US" dirty="0"/>
              <a:t>多分辨率分析与正交小波变换</a:t>
            </a:r>
          </a:p>
          <a:p>
            <a:pPr marL="533400" indent="-533400">
              <a:lnSpc>
                <a:spcPct val="120000"/>
              </a:lnSpc>
              <a:spcBef>
                <a:spcPts val="600"/>
              </a:spcBef>
            </a:pPr>
            <a:r>
              <a:rPr lang="en-US" altLang="zh-CN" dirty="0" err="1"/>
              <a:t>Mallat</a:t>
            </a:r>
            <a:r>
              <a:rPr lang="zh-CN" altLang="en-US" dirty="0"/>
              <a:t>算法</a:t>
            </a:r>
          </a:p>
          <a:p>
            <a:pPr marL="533400" indent="-533400">
              <a:lnSpc>
                <a:spcPct val="120000"/>
              </a:lnSpc>
              <a:spcBef>
                <a:spcPct val="50000"/>
              </a:spcBef>
            </a:pPr>
            <a:endParaRPr lang="en-US" altLang="zh-CN" dirty="0"/>
          </a:p>
        </p:txBody>
      </p:sp>
    </p:spTree>
    <p:extLst>
      <p:ext uri="{BB962C8B-B14F-4D97-AF65-F5344CB8AC3E}">
        <p14:creationId xmlns:p14="http://schemas.microsoft.com/office/powerpoint/2010/main" val="4178056315"/>
      </p:ext>
    </p:extLst>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小波反变换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小波变换的</a:t>
                </a:r>
                <a:r>
                  <a:rPr lang="en-US" altLang="zh-CN" dirty="0" err="1"/>
                  <a:t>Parseval</a:t>
                </a:r>
                <a:r>
                  <a:rPr lang="zh-CN" altLang="en-US" dirty="0"/>
                  <a:t>定理</a:t>
                </a:r>
                <a:endParaRPr lang="en-US" altLang="zh-CN" dirty="0"/>
              </a:p>
              <a:p>
                <a:pPr lvl="1"/>
                <a:r>
                  <a:rPr lang="zh-CN" altLang="zh-CN" dirty="0"/>
                  <a:t>设</a:t>
                </a:r>
                <a14:m>
                  <m:oMath xmlns:m="http://schemas.openxmlformats.org/officeDocument/2006/math">
                    <m:d>
                      <m:dPr>
                        <m:beg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和</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 </m:t>
                    </m:r>
                  </m:oMath>
                </a14:m>
                <a:r>
                  <a:rPr lang="zh-CN" altLang="zh-CN" dirty="0"/>
                  <a:t>，</a:t>
                </a:r>
                <a14:m>
                  <m:oMath xmlns:m="http://schemas.openxmlformats.org/officeDocument/2006/math">
                    <m:d>
                      <m:dPr>
                        <m:beg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的小波变换分别是</a:t>
                </a:r>
                <a14:m>
                  <m:oMath xmlns:m="http://schemas.openxmlformats.org/officeDocument/2006/math">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1</m:t>
                            </m:r>
                          </m:sub>
                        </m:sSub>
                      </m:sub>
                    </m:sSub>
                    <m:r>
                      <a:rPr lang="en-US" altLang="zh-CN">
                        <a:latin typeface="Cambria Math" panose="02040503050406030204" pitchFamily="18" charset="0"/>
                      </a:rPr>
                      <m:t>(</m:t>
                    </m:r>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zh-CN" altLang="zh-CN" dirty="0"/>
                  <a:t>和</a:t>
                </a:r>
                <a14:m>
                  <m:oMath xmlns:m="http://schemas.openxmlformats.org/officeDocument/2006/math">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sub>
                    </m:sSub>
                    <m:r>
                      <a:rPr lang="en-US" altLang="zh-CN">
                        <a:latin typeface="Cambria Math" panose="02040503050406030204" pitchFamily="18" charset="0"/>
                      </a:rPr>
                      <m:t>(</m:t>
                    </m:r>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zh-CN" altLang="zh-CN" dirty="0"/>
                  <a:t>，则</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证明用到频域定义的小波变换</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23</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828315" y="3068960"/>
                <a:ext cx="7668344" cy="9110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smtClean="0">
                              <a:latin typeface="Cambria Math" panose="02040503050406030204" pitchFamily="18" charset="0"/>
                            </a:rPr>
                          </m:ctrlPr>
                        </m:dPr>
                        <m:e>
                          <m:nary>
                            <m:naryPr>
                              <m:limLoc m:val="subSup"/>
                              <m:ctrlPr>
                                <a:rPr lang="zh-CN" altLang="en-US" sz="2400" i="1">
                                  <a:latin typeface="Cambria Math" panose="02040503050406030204" pitchFamily="18" charset="0"/>
                                </a:rPr>
                              </m:ctrlPr>
                            </m:naryPr>
                            <m:sub>
                              <m:r>
                                <a:rPr lang="zh-CN" altLang="en-US" sz="2400">
                                  <a:latin typeface="Cambria Math" panose="02040503050406030204" pitchFamily="18" charset="0"/>
                                </a:rPr>
                                <m:t>0</m:t>
                              </m:r>
                            </m:sub>
                            <m:sup>
                              <m:r>
                                <a:rPr lang="zh-CN" altLang="en-US" sz="2400">
                                  <a:latin typeface="Cambria Math" panose="02040503050406030204" pitchFamily="18" charset="0"/>
                                </a:rPr>
                                <m:t>∞</m:t>
                              </m:r>
                            </m:sup>
                            <m:e>
                              <m:nary>
                                <m:naryPr>
                                  <m:limLoc m:val="subSup"/>
                                  <m:grow m:val="on"/>
                                  <m:ctrlPr>
                                    <a:rPr lang="zh-CN" altLang="en-US" sz="2400" i="1">
                                      <a:latin typeface="Cambria Math" panose="02040503050406030204" pitchFamily="18" charset="0"/>
                                    </a:rPr>
                                  </m:ctrlPr>
                                </m:naryPr>
                                <m:sub>
                                  <m:r>
                                    <a:rPr lang="zh-CN" altLang="en-US" sz="2400">
                                      <a:latin typeface="Cambria Math" panose="02040503050406030204" pitchFamily="18" charset="0"/>
                                    </a:rPr>
                                    <m:t>−∞</m:t>
                                  </m:r>
                                </m:sub>
                                <m:sup>
                                  <m:r>
                                    <a:rPr lang="zh-CN" altLang="en-US" sz="2400">
                                      <a:latin typeface="Cambria Math" panose="02040503050406030204" pitchFamily="18" charset="0"/>
                                    </a:rPr>
                                    <m:t>+∞</m:t>
                                  </m:r>
                                </m:sup>
                                <m:e>
                                  <m:r>
                                    <a:rPr lang="zh-CN" altLang="en-US" sz="2400" i="1">
                                      <a:latin typeface="Cambria Math" panose="02040503050406030204" pitchFamily="18" charset="0"/>
                                    </a:rPr>
                                    <m:t>𝑊</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a:latin typeface="Cambria Math" panose="02040503050406030204" pitchFamily="18" charset="0"/>
                                            </a:rPr>
                                            <m:t>1</m:t>
                                          </m:r>
                                        </m:sub>
                                      </m:sSub>
                                    </m:sub>
                                  </m:sSub>
                                </m:e>
                              </m:nary>
                              <m:r>
                                <a:rPr lang="zh-CN" altLang="en-US" sz="2400">
                                  <a:latin typeface="Cambria Math" panose="02040503050406030204" pitchFamily="18" charset="0"/>
                                </a:rPr>
                                <m:t>(</m:t>
                              </m:r>
                              <m:r>
                                <a:rPr lang="zh-CN" altLang="en-US" sz="2400" i="1">
                                  <a:latin typeface="Cambria Math" panose="02040503050406030204" pitchFamily="18" charset="0"/>
                                </a:rPr>
                                <m:t>𝑎</m:t>
                              </m:r>
                              <m:r>
                                <a:rPr lang="zh-CN" altLang="en-US" sz="2400">
                                  <a:latin typeface="Cambria Math" panose="02040503050406030204" pitchFamily="18" charset="0"/>
                                </a:rPr>
                                <m:t>,</m:t>
                              </m:r>
                              <m:r>
                                <a:rPr lang="zh-CN" altLang="en-US" sz="2400" i="1">
                                  <a:latin typeface="Cambria Math" panose="02040503050406030204" pitchFamily="18" charset="0"/>
                                </a:rPr>
                                <m:t>𝑏</m:t>
                              </m:r>
                              <m:r>
                                <a:rPr lang="zh-CN" altLang="en-US" sz="2400">
                                  <a:latin typeface="Cambria Math" panose="02040503050406030204" pitchFamily="18" charset="0"/>
                                </a:rPr>
                                <m:t>)</m:t>
                              </m:r>
                              <m:r>
                                <a:rPr lang="zh-CN" altLang="en-US" sz="2400" i="1">
                                  <a:latin typeface="Cambria Math" panose="02040503050406030204" pitchFamily="18" charset="0"/>
                                </a:rPr>
                                <m:t>𝑊</m:t>
                              </m:r>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𝑇</m:t>
                                  </m:r>
                                </m:e>
                                <m: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a:latin typeface="Cambria Math" panose="02040503050406030204" pitchFamily="18" charset="0"/>
                                        </a:rPr>
                                        <m:t>2</m:t>
                                      </m:r>
                                    </m:sub>
                                  </m:sSub>
                                </m:sub>
                                <m:sup>
                                  <m:r>
                                    <a:rPr lang="zh-CN" altLang="en-US" sz="2400">
                                      <a:latin typeface="Cambria Math" panose="02040503050406030204" pitchFamily="18" charset="0"/>
                                    </a:rPr>
                                    <m:t>∗</m:t>
                                  </m:r>
                                </m:sup>
                              </m:sSubSup>
                              <m:r>
                                <a:rPr lang="zh-CN" altLang="en-US" sz="2400">
                                  <a:latin typeface="Cambria Math" panose="02040503050406030204" pitchFamily="18" charset="0"/>
                                </a:rPr>
                                <m:t>(</m:t>
                              </m:r>
                              <m:r>
                                <a:rPr lang="zh-CN" altLang="en-US" sz="2400" i="1">
                                  <a:latin typeface="Cambria Math" panose="02040503050406030204" pitchFamily="18" charset="0"/>
                                </a:rPr>
                                <m:t>𝑎</m:t>
                              </m:r>
                              <m:r>
                                <a:rPr lang="zh-CN" altLang="en-US" sz="2400">
                                  <a:latin typeface="Cambria Math" panose="02040503050406030204" pitchFamily="18" charset="0"/>
                                </a:rPr>
                                <m:t>,</m:t>
                              </m:r>
                              <m:r>
                                <a:rPr lang="zh-CN" altLang="en-US" sz="2400" i="1">
                                  <a:latin typeface="Cambria Math" panose="02040503050406030204" pitchFamily="18" charset="0"/>
                                </a:rPr>
                                <m:t>𝑏</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𝑑𝑎</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𝑎</m:t>
                                      </m:r>
                                    </m:e>
                                    <m:sup>
                                      <m:r>
                                        <a:rPr lang="zh-CN" altLang="en-US" sz="2400">
                                          <a:latin typeface="Cambria Math" panose="02040503050406030204" pitchFamily="18" charset="0"/>
                                        </a:rPr>
                                        <m:t>2</m:t>
                                      </m:r>
                                    </m:sup>
                                  </m:sSup>
                                </m:den>
                              </m:f>
                              <m:r>
                                <a:rPr lang="zh-CN" altLang="en-US" sz="2400" i="1">
                                  <a:latin typeface="Cambria Math" panose="02040503050406030204" pitchFamily="18" charset="0"/>
                                </a:rPr>
                                <m:t>𝑑𝑏</m:t>
                              </m:r>
                            </m:e>
                          </m:nary>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𝐶</m:t>
                              </m:r>
                            </m:e>
                            <m:sub>
                              <m:r>
                                <a:rPr lang="zh-CN" altLang="en-US" sz="2400" i="1">
                                  <a:latin typeface="Cambria Math" panose="02040503050406030204" pitchFamily="18" charset="0"/>
                                </a:rPr>
                                <m:t>𝜓</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a:latin typeface="Cambria Math" panose="02040503050406030204" pitchFamily="18" charset="0"/>
                                </a:rPr>
                                <m:t>1</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a:latin typeface="Cambria Math" panose="02040503050406030204" pitchFamily="18" charset="0"/>
                                </a:rPr>
                                <m:t>2</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en-US" altLang="zh-CN" sz="2400" i="1">
                              <a:latin typeface="Cambria Math" panose="02040503050406030204" pitchFamily="18" charset="0"/>
                            </a:rPr>
                            <m:t>)</m:t>
                          </m:r>
                        </m:e>
                      </m:d>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828315" y="3068960"/>
                <a:ext cx="7668344" cy="91101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936727" y="4219694"/>
                <a:ext cx="2559932" cy="7808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𝜓</m:t>
                          </m:r>
                        </m:sub>
                      </m:sSub>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0">
                              <a:latin typeface="Cambria Math" panose="02040503050406030204" pitchFamily="18" charset="0"/>
                            </a:rPr>
                            <m:t>∞</m:t>
                          </m:r>
                        </m:sup>
                        <m:e>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𝛹</m:t>
                                      </m:r>
                                      <m:r>
                                        <a:rPr lang="zh-CN" altLang="en-US" i="0">
                                          <a:latin typeface="Cambria Math" panose="02040503050406030204" pitchFamily="18" charset="0"/>
                                        </a:rPr>
                                        <m:t>(</m:t>
                                      </m:r>
                                      <m:r>
                                        <a:rPr lang="zh-CN" altLang="en-US" i="1">
                                          <a:latin typeface="Cambria Math" panose="02040503050406030204" pitchFamily="18" charset="0"/>
                                        </a:rPr>
                                        <m:t>𝛺</m:t>
                                      </m:r>
                                    </m:e>
                                  </m:d>
                                  <m:r>
                                    <a:rPr lang="zh-CN" altLang="en-US" i="0">
                                      <a:latin typeface="Cambria Math" panose="02040503050406030204" pitchFamily="18" charset="0"/>
                                    </a:rPr>
                                    <m:t>|</m:t>
                                  </m:r>
                                </m:e>
                                <m:sup>
                                  <m:r>
                                    <a:rPr lang="zh-CN" altLang="en-US" i="0">
                                      <a:latin typeface="Cambria Math" panose="02040503050406030204" pitchFamily="18" charset="0"/>
                                    </a:rPr>
                                    <m:t>2</m:t>
                                  </m:r>
                                </m:sup>
                              </m:sSup>
                            </m:num>
                            <m:den>
                              <m:r>
                                <a:rPr lang="zh-CN" altLang="en-US" i="1">
                                  <a:latin typeface="Cambria Math" panose="02040503050406030204" pitchFamily="18" charset="0"/>
                                </a:rPr>
                                <m:t>𝛺</m:t>
                              </m:r>
                            </m:den>
                          </m:f>
                          <m:r>
                            <a:rPr lang="zh-CN" altLang="en-US" i="1">
                              <a:latin typeface="Cambria Math" panose="02040503050406030204" pitchFamily="18" charset="0"/>
                            </a:rPr>
                            <m:t>𝑑</m:t>
                          </m:r>
                          <m:r>
                            <a:rPr lang="zh-CN" altLang="en-US" i="1">
                              <a:latin typeface="Cambria Math" panose="02040503050406030204" pitchFamily="18" charset="0"/>
                            </a:rPr>
                            <m:t>𝛺</m:t>
                          </m:r>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936727" y="4219694"/>
                <a:ext cx="2559932" cy="780855"/>
              </a:xfrm>
              <a:prstGeom prst="rect">
                <a:avLst/>
              </a:prstGeom>
              <a:blipFill>
                <a:blip r:embed="rId4"/>
                <a:stretch>
                  <a:fillRect/>
                </a:stretch>
              </a:blipFill>
            </p:spPr>
            <p:txBody>
              <a:bodyPr/>
              <a:lstStyle/>
              <a:p>
                <a:r>
                  <a:rPr lang="zh-CN" altLang="en-US">
                    <a:noFill/>
                  </a:rPr>
                  <a:t> </a:t>
                </a:r>
              </a:p>
            </p:txBody>
          </p:sp>
        </mc:Fallback>
      </mc:AlternateContent>
      <p:sp>
        <p:nvSpPr>
          <p:cNvPr id="7" name="下箭头 6"/>
          <p:cNvSpPr/>
          <p:nvPr/>
        </p:nvSpPr>
        <p:spPr bwMode="auto">
          <a:xfrm rot="10800000">
            <a:off x="6300191" y="4007610"/>
            <a:ext cx="286805" cy="381094"/>
          </a:xfrm>
          <a:prstGeom prst="downArrow">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259632" y="5446981"/>
                <a:ext cx="6398554" cy="1129027"/>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sz="2400" i="1" kern="100" smtClean="0">
                          <a:latin typeface="Cambria Math" panose="02040503050406030204" pitchFamily="18" charset="0"/>
                          <a:ea typeface="宋体" panose="02010600030101010101" pitchFamily="2" charset="-122"/>
                        </a:rPr>
                        <m:t>𝑊</m:t>
                      </m:r>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rPr>
                            <m:t>𝑇</m:t>
                          </m:r>
                        </m:e>
                        <m:sub>
                          <m:r>
                            <a:rPr lang="en-US" altLang="zh-CN" sz="2400" i="1" kern="100">
                              <a:latin typeface="Cambria Math" panose="02040503050406030204" pitchFamily="18" charset="0"/>
                              <a:ea typeface="宋体" panose="02010600030101010101" pitchFamily="2" charset="-122"/>
                            </a:rPr>
                            <m:t>𝑥</m:t>
                          </m:r>
                        </m:sub>
                      </m:sSub>
                      <m:d>
                        <m:dPr>
                          <m:ctrlPr>
                            <a:rPr lang="en-US" altLang="zh-CN" sz="2400" i="1" kern="100">
                              <a:latin typeface="Cambria Math" panose="02040503050406030204" pitchFamily="18" charset="0"/>
                              <a:ea typeface="宋体" panose="02010600030101010101" pitchFamily="2" charset="-122"/>
                            </a:rPr>
                          </m:ctrlPr>
                        </m:dPr>
                        <m:e>
                          <m:r>
                            <a:rPr lang="en-US" altLang="zh-CN" sz="2400" i="1" kern="100">
                              <a:latin typeface="Cambria Math" panose="02040503050406030204" pitchFamily="18" charset="0"/>
                              <a:ea typeface="宋体" panose="02010600030101010101" pitchFamily="2" charset="-122"/>
                            </a:rPr>
                            <m:t>𝑎</m:t>
                          </m:r>
                          <m:r>
                            <a:rPr lang="en-US" altLang="zh-CN" sz="2400" kern="100">
                              <a:latin typeface="Cambria Math" panose="02040503050406030204" pitchFamily="18" charset="0"/>
                              <a:ea typeface="宋体" panose="02010600030101010101" pitchFamily="2" charset="-122"/>
                            </a:rPr>
                            <m:t>,</m:t>
                          </m:r>
                          <m:r>
                            <a:rPr lang="en-US" altLang="zh-CN" sz="2400" i="1" kern="100">
                              <a:latin typeface="Cambria Math" panose="02040503050406030204" pitchFamily="18" charset="0"/>
                              <a:ea typeface="宋体" panose="02010600030101010101" pitchFamily="2" charset="-122"/>
                            </a:rPr>
                            <m:t>𝑏</m:t>
                          </m:r>
                        </m:e>
                      </m:d>
                      <m:r>
                        <a:rPr lang="en-US" altLang="zh-CN" sz="2400" b="0" i="1" kern="100" smtClean="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ad>
                            <m:radPr>
                              <m:degHide m:val="on"/>
                              <m:ctrlPr>
                                <a:rPr lang="zh-CN" altLang="zh-CN" sz="2400" i="1">
                                  <a:latin typeface="Cambria Math" panose="02040503050406030204" pitchFamily="18" charset="0"/>
                                  <a:ea typeface="Cambria Math" panose="02040503050406030204" pitchFamily="18" charset="0"/>
                                </a:rPr>
                              </m:ctrlPr>
                            </m:radPr>
                            <m:deg/>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e>
                          </m:rad>
                        </m:num>
                        <m:den>
                          <m:r>
                            <a:rPr lang="en-US" altLang="zh-CN" sz="2400" kern="100">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𝜋</m:t>
                          </m:r>
                        </m:den>
                      </m:f>
                      <m:nary>
                        <m:naryPr>
                          <m:limLoc m:val="subSup"/>
                          <m:grow m:val="on"/>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ub>
                        <m:sup>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𝛹</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𝑑</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e>
                      </m:nary>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259632" y="5446981"/>
                <a:ext cx="6398554" cy="112902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845826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小波反变换</a:t>
            </a:r>
          </a:p>
        </p:txBody>
      </p:sp>
      <p:sp>
        <p:nvSpPr>
          <p:cNvPr id="3" name="内容占位符 2"/>
          <p:cNvSpPr>
            <a:spLocks noGrp="1"/>
          </p:cNvSpPr>
          <p:nvPr>
            <p:ph idx="1"/>
          </p:nvPr>
        </p:nvSpPr>
        <p:spPr/>
        <p:txBody>
          <a:bodyPr/>
          <a:lstStyle/>
          <a:p>
            <a:r>
              <a:rPr lang="zh-CN" altLang="en-US" dirty="0"/>
              <a:t>推导过程</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24</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306003" y="1714871"/>
                <a:ext cx="8712968" cy="4978029"/>
              </a:xfrm>
              <a:prstGeom prst="rect">
                <a:avLst/>
              </a:prstGeom>
            </p:spPr>
            <p:txBody>
              <a:bodyPr wrap="square">
                <a:spAutoFit/>
              </a:bodyPr>
              <a:lstStyle/>
              <a:p>
                <a:pPr indent="304800">
                  <a:lnSpc>
                    <a:spcPct val="125000"/>
                  </a:lnSpc>
                  <a:spcBef>
                    <a:spcPts val="600"/>
                  </a:spcBef>
                  <a:spcAft>
                    <a:spcPts val="600"/>
                  </a:spcAft>
                </a:pPr>
                <a14:m>
                  <m:oMathPara xmlns:m="http://schemas.openxmlformats.org/officeDocument/2006/math">
                    <m:oMathParaPr>
                      <m:jc m:val="centerGroup"/>
                    </m:oMathParaPr>
                    <m:oMath xmlns:m="http://schemas.openxmlformats.org/officeDocument/2006/math">
                      <m:nary>
                        <m:naryPr>
                          <m:limLoc m:val="subSup"/>
                          <m:ctrlPr>
                            <a:rPr lang="zh-CN" altLang="zh-CN" i="1" kern="100">
                              <a:latin typeface="Cambria Math" panose="02040503050406030204" pitchFamily="18" charset="0"/>
                              <a:ea typeface="Cambria Math" panose="02040503050406030204" pitchFamily="18" charset="0"/>
                            </a:rPr>
                          </m:ctrlPr>
                        </m:naryPr>
                        <m:sub>
                          <m:r>
                            <a:rPr lang="en-US" altLang="zh-CN" kern="100">
                              <a:latin typeface="Cambria Math" panose="02040503050406030204" pitchFamily="18" charset="0"/>
                              <a:ea typeface="宋体" panose="02010600030101010101" pitchFamily="2" charset="-122"/>
                            </a:rPr>
                            <m:t>0</m:t>
                          </m:r>
                        </m:sub>
                        <m:sup>
                          <m:r>
                            <a:rPr lang="en-US" altLang="zh-CN" kern="100">
                              <a:latin typeface="Cambria Math" panose="02040503050406030204" pitchFamily="18" charset="0"/>
                              <a:ea typeface="宋体" panose="02010600030101010101" pitchFamily="2" charset="-122"/>
                            </a:rPr>
                            <m:t>∞</m:t>
                          </m:r>
                        </m:sup>
                        <m:e>
                          <m:r>
                            <a:rPr lang="en-US" altLang="zh-CN" i="1" kern="100">
                              <a:latin typeface="Cambria Math" panose="02040503050406030204" pitchFamily="18" charset="0"/>
                              <a:ea typeface="宋体" panose="02010600030101010101" pitchFamily="2" charset="-122"/>
                            </a:rPr>
                            <m:t> </m:t>
                          </m:r>
                        </m:e>
                      </m:nary>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m:t>
                          </m:r>
                          <m:r>
                            <a:rPr lang="en-US" altLang="zh-CN" kern="100">
                              <a:latin typeface="Cambria Math" panose="02040503050406030204" pitchFamily="18" charset="0"/>
                              <a:ea typeface="宋体" panose="02010600030101010101" pitchFamily="2" charset="-122"/>
                            </a:rPr>
                            <m:t>∞</m:t>
                          </m:r>
                        </m:sub>
                        <m:sup>
                          <m:r>
                            <a:rPr lang="en-US" altLang="zh-CN" kern="100">
                              <a:latin typeface="Cambria Math" panose="02040503050406030204" pitchFamily="18" charset="0"/>
                              <a:ea typeface="宋体" panose="02010600030101010101" pitchFamily="2" charset="-122"/>
                            </a:rPr>
                            <m:t>∞</m:t>
                          </m:r>
                        </m:sup>
                        <m:e>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𝑎</m:t>
                              </m:r>
                            </m:num>
                            <m:den>
                              <m:r>
                                <a:rPr lang="en-US" altLang="zh-CN" kern="100">
                                  <a:latin typeface="Cambria Math" panose="02040503050406030204" pitchFamily="18" charset="0"/>
                                  <a:ea typeface="宋体" panose="02010600030101010101" pitchFamily="2" charset="-122"/>
                                </a:rPr>
                                <m:t>4</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𝜋</m:t>
                                  </m:r>
                                </m:e>
                                <m:sup>
                                  <m:r>
                                    <a:rPr lang="en-US" altLang="zh-CN" kern="100">
                                      <a:latin typeface="Cambria Math" panose="02040503050406030204" pitchFamily="18" charset="0"/>
                                      <a:ea typeface="宋体" panose="02010600030101010101" pitchFamily="2" charset="-122"/>
                                    </a:rPr>
                                    <m:t>2</m:t>
                                  </m:r>
                                </m:sup>
                              </m:sSup>
                            </m:den>
                          </m:f>
                        </m:e>
                      </m:nary>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m:t>
                          </m:r>
                          <m:r>
                            <a:rPr lang="en-US" altLang="zh-CN" kern="100">
                              <a:latin typeface="Cambria Math" panose="02040503050406030204" pitchFamily="18" charset="0"/>
                              <a:ea typeface="宋体" panose="02010600030101010101" pitchFamily="2" charset="-122"/>
                            </a:rPr>
                            <m:t>∞</m:t>
                          </m:r>
                        </m:sub>
                        <m:sup>
                          <m:r>
                            <a:rPr lang="en-US" altLang="zh-CN" kern="100">
                              <a:latin typeface="Cambria Math" panose="02040503050406030204" pitchFamily="18" charset="0"/>
                              <a:ea typeface="宋体" panose="02010600030101010101" pitchFamily="2" charset="-122"/>
                            </a:rPr>
                            <m:t>∞</m:t>
                          </m:r>
                        </m:sup>
                        <m:e>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1</m:t>
                              </m:r>
                            </m:sub>
                          </m:sSub>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𝛹</m:t>
                              </m:r>
                            </m:e>
                            <m:sup>
                              <m:r>
                                <a:rPr lang="en-US" altLang="zh-CN" i="1" kern="100">
                                  <a:latin typeface="Cambria Math" panose="02040503050406030204" pitchFamily="18" charset="0"/>
                                  <a:ea typeface="宋体" panose="02010600030101010101" pitchFamily="2" charset="-122"/>
                                </a:rPr>
                                <m:t>∗</m:t>
                              </m:r>
                            </m:sup>
                          </m:sSup>
                        </m:e>
                      </m:nary>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𝑒</m:t>
                          </m:r>
                        </m:e>
                        <m:sup>
                          <m:r>
                            <a:rPr lang="en-US" altLang="zh-CN" i="1" kern="100">
                              <a:latin typeface="Cambria Math" panose="02040503050406030204" pitchFamily="18" charset="0"/>
                              <a:ea typeface="宋体" panose="02010600030101010101" pitchFamily="2" charset="-122"/>
                            </a:rPr>
                            <m:t>𝑗</m:t>
                          </m:r>
                          <m:r>
                            <a:rPr lang="en-US" altLang="zh-CN" i="1" kern="100">
                              <a:latin typeface="Cambria Math" panose="02040503050406030204" pitchFamily="18" charset="0"/>
                              <a:ea typeface="宋体" panose="02010600030101010101" pitchFamily="2" charset="-122"/>
                            </a:rPr>
                            <m:t>𝛺</m:t>
                          </m:r>
                          <m:r>
                            <a:rPr lang="en-US" altLang="zh-CN" i="1" kern="100">
                              <a:latin typeface="Cambria Math" panose="02040503050406030204" pitchFamily="18" charset="0"/>
                              <a:ea typeface="宋体" panose="02010600030101010101" pitchFamily="2" charset="-122"/>
                            </a:rPr>
                            <m:t>𝑏</m:t>
                          </m:r>
                        </m:sup>
                      </m:sSup>
                      <m:r>
                        <a:rPr lang="en-US" altLang="zh-CN" i="1" kern="100">
                          <a:latin typeface="Cambria Math" panose="02040503050406030204" pitchFamily="18" charset="0"/>
                          <a:ea typeface="宋体" panose="02010600030101010101" pitchFamily="2" charset="-122"/>
                        </a:rPr>
                        <m:t>𝑑</m:t>
                      </m:r>
                      <m:r>
                        <a:rPr lang="en-US" altLang="zh-CN" i="1" kern="100">
                          <a:latin typeface="Cambria Math" panose="02040503050406030204" pitchFamily="18" charset="0"/>
                          <a:ea typeface="宋体" panose="02010600030101010101" pitchFamily="2" charset="-122"/>
                        </a:rPr>
                        <m:t>𝛺</m:t>
                      </m:r>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m:t>
                          </m:r>
                          <m:r>
                            <a:rPr lang="en-US" altLang="zh-CN" kern="100">
                              <a:latin typeface="Cambria Math" panose="02040503050406030204" pitchFamily="18" charset="0"/>
                              <a:ea typeface="宋体" panose="02010600030101010101" pitchFamily="2" charset="-122"/>
                            </a:rPr>
                            <m:t>∞</m:t>
                          </m:r>
                        </m:sub>
                        <m:sup>
                          <m:r>
                            <a:rPr lang="en-US" altLang="zh-CN" kern="100">
                              <a:latin typeface="Cambria Math" panose="02040503050406030204" pitchFamily="18" charset="0"/>
                              <a:ea typeface="宋体" panose="02010600030101010101" pitchFamily="2" charset="-122"/>
                            </a:rPr>
                            <m:t>∞</m:t>
                          </m:r>
                        </m:sup>
                        <m:e>
                          <m:sSubSup>
                            <m:sSubSupPr>
                              <m:ctrlPr>
                                <a:rPr lang="zh-CN" altLang="zh-CN" i="1" kern="100">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2</m:t>
                              </m:r>
                            </m:sub>
                            <m:sup>
                              <m:r>
                                <a:rPr lang="en-US" altLang="zh-CN" i="1" kern="100">
                                  <a:latin typeface="Cambria Math" panose="02040503050406030204" pitchFamily="18" charset="0"/>
                                  <a:ea typeface="宋体" panose="02010600030101010101" pitchFamily="2" charset="-122"/>
                                </a:rPr>
                                <m:t>∗</m:t>
                              </m:r>
                            </m:sup>
                          </m:sSubSup>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𝛹</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𝑒</m:t>
                              </m:r>
                            </m:e>
                            <m: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𝑗</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r>
                                <a:rPr lang="en-US" altLang="zh-CN" i="1" kern="100">
                                  <a:latin typeface="Cambria Math" panose="02040503050406030204" pitchFamily="18" charset="0"/>
                                  <a:ea typeface="宋体" panose="02010600030101010101" pitchFamily="2" charset="-122"/>
                                </a:rPr>
                                <m:t>𝑏</m:t>
                              </m:r>
                            </m:sup>
                          </m:sSup>
                        </m:e>
                      </m:nary>
                      <m:r>
                        <a:rPr lang="en-US" altLang="zh-CN" i="1" kern="100">
                          <a:latin typeface="Cambria Math" panose="02040503050406030204" pitchFamily="18" charset="0"/>
                          <a:ea typeface="宋体" panose="02010600030101010101" pitchFamily="2" charset="-122"/>
                        </a:rPr>
                        <m:t>𝑑</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𝑑𝑎</m:t>
                          </m:r>
                        </m:num>
                        <m:den>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𝑎</m:t>
                              </m:r>
                            </m:e>
                            <m:sup>
                              <m:r>
                                <a:rPr lang="en-US" altLang="zh-CN" kern="100">
                                  <a:latin typeface="Cambria Math" panose="02040503050406030204" pitchFamily="18" charset="0"/>
                                  <a:ea typeface="宋体" panose="02010600030101010101" pitchFamily="2" charset="-122"/>
                                </a:rPr>
                                <m:t>2</m:t>
                              </m:r>
                            </m:sup>
                          </m:sSup>
                        </m:den>
                      </m:f>
                      <m:r>
                        <a:rPr lang="en-US" altLang="zh-CN" i="1" kern="100">
                          <a:latin typeface="Cambria Math" panose="02040503050406030204" pitchFamily="18" charset="0"/>
                          <a:ea typeface="宋体" panose="02010600030101010101" pitchFamily="2" charset="-122"/>
                        </a:rPr>
                        <m:t>𝑑𝑏</m:t>
                      </m:r>
                    </m:oMath>
                  </m:oMathPara>
                </a14:m>
                <a:endParaRPr lang="zh-CN" altLang="zh-CN" kern="100" dirty="0">
                  <a:ea typeface="宋体" panose="02010600030101010101" pitchFamily="2" charset="-122"/>
                </a:endParaRPr>
              </a:p>
              <a:p>
                <a:pPr marL="796925" indent="269875">
                  <a:lnSpc>
                    <a:spcPct val="1250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kern="100">
                          <a:latin typeface="Cambria Math" panose="02040503050406030204" pitchFamily="18" charset="0"/>
                          <a:ea typeface="宋体" panose="02010600030101010101" pitchFamily="2" charset="-122"/>
                        </a:rPr>
                        <m:t>=</m:t>
                      </m:r>
                      <m:nary>
                        <m:naryPr>
                          <m:limLoc m:val="subSup"/>
                          <m:ctrlPr>
                            <a:rPr lang="zh-CN" altLang="zh-CN" i="1" kern="100">
                              <a:latin typeface="Cambria Math" panose="02040503050406030204" pitchFamily="18" charset="0"/>
                              <a:ea typeface="Cambria Math" panose="02040503050406030204" pitchFamily="18" charset="0"/>
                            </a:rPr>
                          </m:ctrlPr>
                        </m:naryPr>
                        <m:sub>
                          <m:r>
                            <a:rPr lang="en-US" altLang="zh-CN" kern="100">
                              <a:latin typeface="Cambria Math" panose="02040503050406030204" pitchFamily="18" charset="0"/>
                              <a:ea typeface="宋体" panose="02010600030101010101" pitchFamily="2" charset="-122"/>
                            </a:rPr>
                            <m:t>0</m:t>
                          </m:r>
                        </m:sub>
                        <m:sup>
                          <m:r>
                            <a:rPr lang="en-US" altLang="zh-CN" kern="100">
                              <a:latin typeface="Cambria Math" panose="02040503050406030204" pitchFamily="18" charset="0"/>
                              <a:ea typeface="宋体" panose="02010600030101010101" pitchFamily="2" charset="-122"/>
                            </a:rPr>
                            <m:t>∞</m:t>
                          </m:r>
                        </m:sup>
                        <m:e>
                          <m:r>
                            <a:rPr lang="en-US" altLang="zh-CN" i="1" kern="100">
                              <a:latin typeface="Cambria Math" panose="02040503050406030204" pitchFamily="18" charset="0"/>
                              <a:ea typeface="宋体" panose="02010600030101010101" pitchFamily="2" charset="-122"/>
                            </a:rPr>
                            <m:t> </m:t>
                          </m:r>
                        </m:e>
                      </m:nary>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m:t>
                          </m:r>
                          <m:r>
                            <a:rPr lang="en-US" altLang="zh-CN" kern="100">
                              <a:latin typeface="Cambria Math" panose="02040503050406030204" pitchFamily="18" charset="0"/>
                              <a:ea typeface="宋体" panose="02010600030101010101" pitchFamily="2" charset="-122"/>
                            </a:rPr>
                            <m:t>∞</m:t>
                          </m:r>
                        </m:sub>
                        <m:sup>
                          <m:r>
                            <a:rPr lang="en-US" altLang="zh-CN" kern="100">
                              <a:latin typeface="Cambria Math" panose="02040503050406030204" pitchFamily="18" charset="0"/>
                              <a:ea typeface="宋体" panose="02010600030101010101" pitchFamily="2" charset="-122"/>
                            </a:rPr>
                            <m:t>∞</m:t>
                          </m:r>
                        </m:sup>
                        <m:e>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𝑑𝑎</m:t>
                              </m:r>
                            </m:num>
                            <m:den>
                              <m:r>
                                <a:rPr lang="en-US" altLang="zh-CN" kern="100">
                                  <a:latin typeface="Cambria Math" panose="02040503050406030204" pitchFamily="18" charset="0"/>
                                  <a:ea typeface="宋体" panose="02010600030101010101" pitchFamily="2" charset="-122"/>
                                </a:rPr>
                                <m:t>4</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𝜋</m:t>
                                  </m:r>
                                </m:e>
                                <m:sup>
                                  <m:r>
                                    <a:rPr lang="en-US" altLang="zh-CN" kern="100">
                                      <a:latin typeface="Cambria Math" panose="02040503050406030204" pitchFamily="18" charset="0"/>
                                      <a:ea typeface="宋体" panose="02010600030101010101" pitchFamily="2" charset="-122"/>
                                    </a:rPr>
                                    <m:t>2</m:t>
                                  </m:r>
                                </m:sup>
                              </m:sSup>
                              <m:r>
                                <a:rPr lang="en-US" altLang="zh-CN" i="1" kern="100">
                                  <a:latin typeface="Cambria Math" panose="02040503050406030204" pitchFamily="18" charset="0"/>
                                  <a:ea typeface="宋体" panose="02010600030101010101" pitchFamily="2" charset="-122"/>
                                </a:rPr>
                                <m:t>𝑎</m:t>
                              </m:r>
                            </m:den>
                          </m:f>
                        </m:e>
                      </m:nary>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m:t>
                          </m:r>
                          <m:r>
                            <a:rPr lang="en-US" altLang="zh-CN" kern="100">
                              <a:latin typeface="Cambria Math" panose="02040503050406030204" pitchFamily="18" charset="0"/>
                              <a:ea typeface="宋体" panose="02010600030101010101" pitchFamily="2" charset="-122"/>
                            </a:rPr>
                            <m:t>∞</m:t>
                          </m:r>
                        </m:sub>
                        <m:sup>
                          <m:r>
                            <a:rPr lang="en-US" altLang="zh-CN" kern="100">
                              <a:latin typeface="Cambria Math" panose="02040503050406030204" pitchFamily="18" charset="0"/>
                              <a:ea typeface="宋体" panose="02010600030101010101" pitchFamily="2" charset="-122"/>
                            </a:rPr>
                            <m:t>∞</m:t>
                          </m:r>
                        </m:sup>
                        <m:e>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1</m:t>
                              </m:r>
                            </m:sub>
                          </m:sSub>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sSubSup>
                            <m:sSubSupPr>
                              <m:ctrlPr>
                                <a:rPr lang="zh-CN" altLang="zh-CN" i="1" kern="100">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2</m:t>
                              </m:r>
                            </m:sub>
                            <m:sup>
                              <m:r>
                                <a:rPr lang="en-US" altLang="zh-CN" i="1" kern="100">
                                  <a:latin typeface="Cambria Math" panose="02040503050406030204" pitchFamily="18" charset="0"/>
                                  <a:ea typeface="宋体" panose="02010600030101010101" pitchFamily="2" charset="-122"/>
                                </a:rPr>
                                <m:t>∗</m:t>
                              </m:r>
                            </m:sup>
                          </m:sSubSup>
                        </m:e>
                      </m:nary>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𝛹</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𝛹</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𝑑</m:t>
                      </m:r>
                      <m:r>
                        <a:rPr lang="en-US" altLang="zh-CN" i="1" kern="100">
                          <a:latin typeface="Cambria Math" panose="02040503050406030204" pitchFamily="18" charset="0"/>
                          <a:ea typeface="宋体" panose="02010600030101010101" pitchFamily="2" charset="-122"/>
                        </a:rPr>
                        <m:t>𝛺</m:t>
                      </m:r>
                      <m:r>
                        <a:rPr lang="en-US" altLang="zh-CN" i="1" kern="100">
                          <a:latin typeface="Cambria Math" panose="02040503050406030204" pitchFamily="18" charset="0"/>
                          <a:ea typeface="宋体" panose="02010600030101010101" pitchFamily="2" charset="-122"/>
                        </a:rPr>
                        <m:t>𝑑</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nary>
                        <m:naryPr>
                          <m:grow m:val="on"/>
                          <m:subHide m:val="on"/>
                          <m:supHide m:val="on"/>
                          <m:ctrlPr>
                            <a:rPr lang="zh-CN" altLang="zh-CN" i="1" kern="100">
                              <a:latin typeface="Cambria Math" panose="02040503050406030204" pitchFamily="18" charset="0"/>
                              <a:ea typeface="Cambria Math" panose="02040503050406030204" pitchFamily="18" charset="0"/>
                            </a:rPr>
                          </m:ctrlPr>
                        </m:naryPr>
                        <m:sub/>
                        <m:sup/>
                        <m:e>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𝑒</m:t>
                              </m:r>
                            </m:e>
                            <m:sup>
                              <m:r>
                                <a:rPr lang="en-US" altLang="zh-CN" i="1" kern="100">
                                  <a:latin typeface="Cambria Math" panose="02040503050406030204" pitchFamily="18" charset="0"/>
                                  <a:ea typeface="宋体" panose="02010600030101010101" pitchFamily="2" charset="-122"/>
                                </a:rPr>
                                <m:t>𝑗</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𝛺</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𝑏</m:t>
                              </m:r>
                            </m:sup>
                          </m:sSup>
                        </m:e>
                      </m:nary>
                      <m:r>
                        <a:rPr lang="en-US" altLang="zh-CN" i="1" kern="100">
                          <a:latin typeface="Cambria Math" panose="02040503050406030204" pitchFamily="18" charset="0"/>
                          <a:ea typeface="宋体" panose="02010600030101010101" pitchFamily="2" charset="-122"/>
                        </a:rPr>
                        <m:t>𝑑𝑏</m:t>
                      </m:r>
                    </m:oMath>
                  </m:oMathPara>
                </a14:m>
                <a:endParaRPr lang="zh-CN" altLang="zh-CN" kern="100" dirty="0">
                  <a:ea typeface="宋体" panose="02010600030101010101" pitchFamily="2" charset="-122"/>
                </a:endParaRPr>
              </a:p>
              <a:p>
                <a:pPr marL="762000" indent="304800">
                  <a:lnSpc>
                    <a:spcPct val="1250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kern="100">
                          <a:latin typeface="Cambria Math" panose="02040503050406030204" pitchFamily="18" charset="0"/>
                          <a:ea typeface="宋体" panose="02010600030101010101" pitchFamily="2" charset="-122"/>
                        </a:rPr>
                        <m:t>=</m:t>
                      </m:r>
                      <m:nary>
                        <m:naryPr>
                          <m:limLoc m:val="subSup"/>
                          <m:ctrlPr>
                            <a:rPr lang="zh-CN" altLang="zh-CN" i="1" kern="100">
                              <a:latin typeface="Cambria Math" panose="02040503050406030204" pitchFamily="18" charset="0"/>
                              <a:ea typeface="Cambria Math" panose="02040503050406030204" pitchFamily="18" charset="0"/>
                            </a:rPr>
                          </m:ctrlPr>
                        </m:naryPr>
                        <m:sub>
                          <m:r>
                            <a:rPr lang="en-US" altLang="zh-CN" kern="100">
                              <a:latin typeface="Cambria Math" panose="02040503050406030204" pitchFamily="18" charset="0"/>
                              <a:ea typeface="宋体" panose="02010600030101010101" pitchFamily="2" charset="-122"/>
                            </a:rPr>
                            <m:t>0</m:t>
                          </m:r>
                        </m:sub>
                        <m:sup>
                          <m:r>
                            <a:rPr lang="en-US" altLang="zh-CN" kern="100">
                              <a:latin typeface="Cambria Math" panose="02040503050406030204" pitchFamily="18" charset="0"/>
                              <a:ea typeface="宋体" panose="02010600030101010101" pitchFamily="2" charset="-122"/>
                            </a:rPr>
                            <m:t>∞</m:t>
                          </m:r>
                        </m:sup>
                        <m:e>
                          <m:r>
                            <a:rPr lang="en-US" altLang="zh-CN" i="1" kern="100">
                              <a:latin typeface="Cambria Math" panose="02040503050406030204" pitchFamily="18" charset="0"/>
                              <a:ea typeface="宋体" panose="02010600030101010101" pitchFamily="2" charset="-122"/>
                            </a:rPr>
                            <m:t> </m:t>
                          </m:r>
                        </m:e>
                      </m:nary>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m:t>
                          </m:r>
                          <m:r>
                            <a:rPr lang="en-US" altLang="zh-CN" kern="100">
                              <a:latin typeface="Cambria Math" panose="02040503050406030204" pitchFamily="18" charset="0"/>
                              <a:ea typeface="宋体" panose="02010600030101010101" pitchFamily="2" charset="-122"/>
                            </a:rPr>
                            <m:t>∞</m:t>
                          </m:r>
                        </m:sub>
                        <m:sup>
                          <m:r>
                            <a:rPr lang="en-US" altLang="zh-CN" kern="100">
                              <a:latin typeface="Cambria Math" panose="02040503050406030204" pitchFamily="18" charset="0"/>
                              <a:ea typeface="宋体" panose="02010600030101010101" pitchFamily="2" charset="-122"/>
                            </a:rPr>
                            <m:t>∞</m:t>
                          </m:r>
                        </m:sup>
                        <m:e>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𝑑𝑎</m:t>
                              </m:r>
                            </m:num>
                            <m:den>
                              <m:r>
                                <a:rPr lang="en-US" altLang="zh-CN" kern="100">
                                  <a:latin typeface="Cambria Math" panose="02040503050406030204" pitchFamily="18" charset="0"/>
                                  <a:ea typeface="宋体" panose="02010600030101010101" pitchFamily="2" charset="-122"/>
                                </a:rPr>
                                <m:t>2</m:t>
                              </m:r>
                              <m:r>
                                <a:rPr lang="en-US" altLang="zh-CN" i="1" kern="100">
                                  <a:latin typeface="Cambria Math" panose="02040503050406030204" pitchFamily="18" charset="0"/>
                                  <a:ea typeface="宋体" panose="02010600030101010101" pitchFamily="2" charset="-122"/>
                                </a:rPr>
                                <m:t>𝜋</m:t>
                              </m:r>
                              <m:r>
                                <a:rPr lang="en-US" altLang="zh-CN" i="1" kern="100">
                                  <a:latin typeface="Cambria Math" panose="02040503050406030204" pitchFamily="18" charset="0"/>
                                  <a:ea typeface="宋体" panose="02010600030101010101" pitchFamily="2" charset="-122"/>
                                </a:rPr>
                                <m:t>𝑎</m:t>
                              </m:r>
                            </m:den>
                          </m:f>
                        </m:e>
                      </m:nary>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m:t>
                          </m:r>
                          <m:r>
                            <a:rPr lang="en-US" altLang="zh-CN" kern="100">
                              <a:latin typeface="Cambria Math" panose="02040503050406030204" pitchFamily="18" charset="0"/>
                              <a:ea typeface="宋体" panose="02010600030101010101" pitchFamily="2" charset="-122"/>
                            </a:rPr>
                            <m:t>∞</m:t>
                          </m:r>
                        </m:sub>
                        <m:sup>
                          <m:r>
                            <a:rPr lang="en-US" altLang="zh-CN" kern="100">
                              <a:latin typeface="Cambria Math" panose="02040503050406030204" pitchFamily="18" charset="0"/>
                              <a:ea typeface="宋体" panose="02010600030101010101" pitchFamily="2" charset="-122"/>
                            </a:rPr>
                            <m:t>∞</m:t>
                          </m:r>
                        </m:sup>
                        <m:e>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1</m:t>
                              </m:r>
                            </m:sub>
                          </m:sSub>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sSubSup>
                            <m:sSubSupPr>
                              <m:ctrlPr>
                                <a:rPr lang="zh-CN" altLang="zh-CN" i="1" kern="100">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2</m:t>
                              </m:r>
                            </m:sub>
                            <m:sup>
                              <m:r>
                                <a:rPr lang="en-US" altLang="zh-CN" i="1" kern="100">
                                  <a:latin typeface="Cambria Math" panose="02040503050406030204" pitchFamily="18" charset="0"/>
                                  <a:ea typeface="宋体" panose="02010600030101010101" pitchFamily="2" charset="-122"/>
                                </a:rPr>
                                <m:t>∗</m:t>
                              </m:r>
                            </m:sup>
                          </m:sSubSup>
                        </m:e>
                      </m:nary>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𝛹</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𝛹</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𝛿</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𝛺</m:t>
                      </m:r>
                      <m:r>
                        <a:rPr lang="en-US" altLang="zh-CN" i="1"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𝑑</m:t>
                      </m:r>
                      <m:r>
                        <a:rPr lang="en-US" altLang="zh-CN" i="1" kern="100">
                          <a:latin typeface="Cambria Math" panose="02040503050406030204" pitchFamily="18" charset="0"/>
                          <a:ea typeface="宋体" panose="02010600030101010101" pitchFamily="2" charset="-122"/>
                        </a:rPr>
                        <m:t>𝛺</m:t>
                      </m:r>
                      <m:r>
                        <a:rPr lang="en-US" altLang="zh-CN" i="1" kern="100">
                          <a:latin typeface="Cambria Math" panose="02040503050406030204" pitchFamily="18" charset="0"/>
                          <a:ea typeface="宋体" panose="02010600030101010101" pitchFamily="2" charset="-122"/>
                        </a:rPr>
                        <m:t>𝑑</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𝛺</m:t>
                          </m:r>
                        </m:e>
                        <m:sup>
                          <m:r>
                            <a:rPr lang="en-US" altLang="zh-CN" i="1" kern="100">
                              <a:latin typeface="Cambria Math" panose="02040503050406030204" pitchFamily="18" charset="0"/>
                              <a:ea typeface="宋体" panose="02010600030101010101" pitchFamily="2" charset="-122"/>
                            </a:rPr>
                            <m:t>′</m:t>
                          </m:r>
                        </m:sup>
                      </m:sSup>
                    </m:oMath>
                  </m:oMathPara>
                </a14:m>
                <a:endParaRPr lang="zh-CN" altLang="zh-CN" kern="100" dirty="0">
                  <a:ea typeface="宋体" panose="02010600030101010101" pitchFamily="2" charset="-122"/>
                </a:endParaRPr>
              </a:p>
              <a:p>
                <a:pPr marL="762000" indent="304800">
                  <a:lnSpc>
                    <a:spcPct val="1250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kern="100">
                          <a:latin typeface="Cambria Math" panose="02040503050406030204" pitchFamily="18" charset="0"/>
                          <a:ea typeface="宋体" panose="02010600030101010101" pitchFamily="2" charset="-122"/>
                        </a:rPr>
                        <m:t>=</m:t>
                      </m:r>
                      <m:nary>
                        <m:naryPr>
                          <m:limLoc m:val="subSup"/>
                          <m:ctrlPr>
                            <a:rPr lang="zh-CN" altLang="zh-CN" i="1" kern="100">
                              <a:latin typeface="Cambria Math" panose="02040503050406030204" pitchFamily="18" charset="0"/>
                              <a:ea typeface="Cambria Math" panose="02040503050406030204" pitchFamily="18" charset="0"/>
                            </a:rPr>
                          </m:ctrlPr>
                        </m:naryPr>
                        <m:sub>
                          <m:r>
                            <a:rPr lang="en-US" altLang="zh-CN" kern="100">
                              <a:latin typeface="Cambria Math" panose="02040503050406030204" pitchFamily="18" charset="0"/>
                              <a:ea typeface="宋体" panose="02010600030101010101" pitchFamily="2" charset="-122"/>
                            </a:rPr>
                            <m:t>0</m:t>
                          </m:r>
                        </m:sub>
                        <m:sup>
                          <m:r>
                            <a:rPr lang="en-US" altLang="zh-CN" kern="100">
                              <a:latin typeface="Cambria Math" panose="02040503050406030204" pitchFamily="18" charset="0"/>
                              <a:ea typeface="宋体" panose="02010600030101010101" pitchFamily="2" charset="-122"/>
                            </a:rPr>
                            <m:t>∞</m:t>
                          </m:r>
                        </m:sup>
                        <m:e>
                          <m:r>
                            <a:rPr lang="en-US" altLang="zh-CN" i="1" kern="100">
                              <a:latin typeface="Cambria Math" panose="02040503050406030204" pitchFamily="18" charset="0"/>
                              <a:ea typeface="宋体" panose="02010600030101010101" pitchFamily="2" charset="-122"/>
                            </a:rPr>
                            <m:t> </m:t>
                          </m:r>
                        </m:e>
                      </m:nary>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𝑑𝑎</m:t>
                          </m:r>
                        </m:num>
                        <m:den>
                          <m:r>
                            <a:rPr lang="en-US" altLang="zh-CN" kern="100">
                              <a:latin typeface="Cambria Math" panose="02040503050406030204" pitchFamily="18" charset="0"/>
                              <a:ea typeface="宋体" panose="02010600030101010101" pitchFamily="2" charset="-122"/>
                            </a:rPr>
                            <m:t>2</m:t>
                          </m:r>
                          <m:r>
                            <a:rPr lang="en-US" altLang="zh-CN" i="1" kern="100">
                              <a:latin typeface="Cambria Math" panose="02040503050406030204" pitchFamily="18" charset="0"/>
                              <a:ea typeface="宋体" panose="02010600030101010101" pitchFamily="2" charset="-122"/>
                            </a:rPr>
                            <m:t>𝜋</m:t>
                          </m:r>
                          <m:r>
                            <a:rPr lang="en-US" altLang="zh-CN" i="1" kern="100">
                              <a:latin typeface="Cambria Math" panose="02040503050406030204" pitchFamily="18" charset="0"/>
                              <a:ea typeface="宋体" panose="02010600030101010101" pitchFamily="2" charset="-122"/>
                            </a:rPr>
                            <m:t>𝑎</m:t>
                          </m:r>
                        </m:den>
                      </m:f>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m:t>
                          </m:r>
                          <m:r>
                            <a:rPr lang="en-US" altLang="zh-CN" kern="100">
                              <a:latin typeface="Cambria Math" panose="02040503050406030204" pitchFamily="18" charset="0"/>
                              <a:ea typeface="宋体" panose="02010600030101010101" pitchFamily="2" charset="-122"/>
                            </a:rPr>
                            <m:t>∞</m:t>
                          </m:r>
                        </m:sub>
                        <m:sup>
                          <m:r>
                            <a:rPr lang="en-US" altLang="zh-CN" kern="100">
                              <a:latin typeface="Cambria Math" panose="02040503050406030204" pitchFamily="18" charset="0"/>
                              <a:ea typeface="宋体" panose="02010600030101010101" pitchFamily="2" charset="-122"/>
                            </a:rPr>
                            <m:t>∞</m:t>
                          </m:r>
                        </m:sup>
                        <m:e>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1</m:t>
                              </m:r>
                            </m:sub>
                          </m:sSub>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sSubSup>
                            <m:sSubSupPr>
                              <m:ctrlPr>
                                <a:rPr lang="zh-CN" altLang="zh-CN" i="1" kern="100">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2</m:t>
                              </m:r>
                            </m:sub>
                            <m:sup>
                              <m:r>
                                <a:rPr lang="en-US" altLang="zh-CN" i="1" kern="100">
                                  <a:latin typeface="Cambria Math" panose="02040503050406030204" pitchFamily="18" charset="0"/>
                                  <a:ea typeface="宋体" panose="02010600030101010101" pitchFamily="2" charset="-122"/>
                                </a:rPr>
                                <m:t>∗</m:t>
                              </m:r>
                            </m:sup>
                          </m:sSubSup>
                        </m:e>
                      </m:nary>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kern="100">
                              <a:latin typeface="Cambria Math" panose="02040503050406030204" pitchFamily="18" charset="0"/>
                              <a:ea typeface="宋体" panose="02010600030101010101" pitchFamily="2" charset="-122"/>
                            </a:rPr>
                            <m:t>|</m:t>
                          </m:r>
                          <m:d>
                            <m:dPr>
                              <m:begChr m:val=""/>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𝛹</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r>
                                <a:rPr lang="en-US" altLang="zh-CN" i="1" kern="100">
                                  <a:latin typeface="Cambria Math" panose="02040503050406030204" pitchFamily="18" charset="0"/>
                                  <a:ea typeface="宋体" panose="02010600030101010101" pitchFamily="2" charset="-122"/>
                                </a:rPr>
                                <m:t>𝛺</m:t>
                              </m:r>
                            </m:e>
                          </m:d>
                          <m:r>
                            <a:rPr lang="en-US" altLang="zh-CN" kern="100">
                              <a:latin typeface="Cambria Math" panose="02040503050406030204" pitchFamily="18" charset="0"/>
                              <a:ea typeface="宋体" panose="02010600030101010101" pitchFamily="2" charset="-122"/>
                            </a:rPr>
                            <m:t>|</m:t>
                          </m:r>
                        </m:e>
                        <m:sup>
                          <m:r>
                            <a:rPr lang="en-US" altLang="zh-CN" kern="100">
                              <a:latin typeface="Cambria Math" panose="02040503050406030204" pitchFamily="18" charset="0"/>
                              <a:ea typeface="宋体" panose="02010600030101010101" pitchFamily="2" charset="-122"/>
                            </a:rPr>
                            <m:t>2</m:t>
                          </m:r>
                        </m:sup>
                      </m:sSup>
                      <m:r>
                        <a:rPr lang="en-US" altLang="zh-CN" i="1" kern="100">
                          <a:latin typeface="Cambria Math" panose="02040503050406030204" pitchFamily="18" charset="0"/>
                          <a:ea typeface="宋体" panose="02010600030101010101" pitchFamily="2" charset="-122"/>
                        </a:rPr>
                        <m:t>𝑑</m:t>
                      </m:r>
                      <m:r>
                        <a:rPr lang="en-US" altLang="zh-CN" i="1" kern="100">
                          <a:latin typeface="Cambria Math" panose="02040503050406030204" pitchFamily="18" charset="0"/>
                          <a:ea typeface="宋体" panose="02010600030101010101" pitchFamily="2" charset="-122"/>
                        </a:rPr>
                        <m:t>𝛺</m:t>
                      </m:r>
                    </m:oMath>
                  </m:oMathPara>
                </a14:m>
                <a:endParaRPr lang="zh-CN" altLang="zh-CN" kern="100" dirty="0">
                  <a:ea typeface="宋体" panose="02010600030101010101" pitchFamily="2" charset="-122"/>
                </a:endParaRPr>
              </a:p>
              <a:p>
                <a:pPr marL="762000" indent="304800">
                  <a:lnSpc>
                    <a:spcPct val="1250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kern="100">
                          <a:latin typeface="Cambria Math" panose="02040503050406030204" pitchFamily="18" charset="0"/>
                          <a:ea typeface="宋体" panose="02010600030101010101" pitchFamily="2" charset="-122"/>
                        </a:rPr>
                        <m:t>=</m:t>
                      </m:r>
                      <m:nary>
                        <m:naryPr>
                          <m:limLoc m:val="subSup"/>
                          <m:ctrlPr>
                            <a:rPr lang="zh-CN" altLang="zh-CN" i="1" kern="100">
                              <a:latin typeface="Cambria Math" panose="02040503050406030204" pitchFamily="18" charset="0"/>
                              <a:ea typeface="Cambria Math" panose="02040503050406030204" pitchFamily="18" charset="0"/>
                            </a:rPr>
                          </m:ctrlPr>
                        </m:naryPr>
                        <m:sub>
                          <m:r>
                            <a:rPr lang="en-US" altLang="zh-CN" kern="100">
                              <a:latin typeface="Cambria Math" panose="02040503050406030204" pitchFamily="18" charset="0"/>
                              <a:ea typeface="宋体" panose="02010600030101010101" pitchFamily="2" charset="-122"/>
                            </a:rPr>
                            <m:t>0</m:t>
                          </m:r>
                        </m:sub>
                        <m:sup>
                          <m:r>
                            <a:rPr lang="en-US" altLang="zh-CN" kern="100">
                              <a:latin typeface="Cambria Math" panose="02040503050406030204" pitchFamily="18" charset="0"/>
                              <a:ea typeface="宋体" panose="02010600030101010101" pitchFamily="2" charset="-122"/>
                            </a:rPr>
                            <m:t>∞</m:t>
                          </m:r>
                        </m:sup>
                        <m:e>
                          <m:r>
                            <a:rPr lang="en-US" altLang="zh-CN" i="1" kern="100">
                              <a:latin typeface="Cambria Math" panose="02040503050406030204" pitchFamily="18" charset="0"/>
                              <a:ea typeface="宋体" panose="02010600030101010101" pitchFamily="2" charset="-122"/>
                            </a:rPr>
                            <m:t> </m:t>
                          </m:r>
                        </m:e>
                      </m:nary>
                      <m:f>
                        <m:fPr>
                          <m:ctrlPr>
                            <a:rPr lang="zh-CN" altLang="zh-CN" i="1" kern="100">
                              <a:latin typeface="Cambria Math" panose="02040503050406030204" pitchFamily="18" charset="0"/>
                              <a:ea typeface="Cambria Math" panose="02040503050406030204" pitchFamily="18" charset="0"/>
                            </a:rPr>
                          </m:ctrlPr>
                        </m:fPr>
                        <m:num>
                          <m:r>
                            <a:rPr lang="en-US" altLang="zh-CN" kern="100">
                              <a:latin typeface="Cambria Math" panose="02040503050406030204" pitchFamily="18" charset="0"/>
                              <a:ea typeface="宋体" panose="02010600030101010101" pitchFamily="2" charset="-122"/>
                            </a:rPr>
                            <m:t>1</m:t>
                          </m:r>
                        </m:num>
                        <m:den>
                          <m:r>
                            <a:rPr lang="en-US" altLang="zh-CN" kern="100">
                              <a:latin typeface="Cambria Math" panose="02040503050406030204" pitchFamily="18" charset="0"/>
                              <a:ea typeface="宋体" panose="02010600030101010101" pitchFamily="2" charset="-122"/>
                            </a:rPr>
                            <m:t>2</m:t>
                          </m:r>
                          <m:r>
                            <a:rPr lang="en-US" altLang="zh-CN" i="1" kern="100">
                              <a:latin typeface="Cambria Math" panose="02040503050406030204" pitchFamily="18" charset="0"/>
                              <a:ea typeface="宋体" panose="02010600030101010101" pitchFamily="2" charset="-122"/>
                            </a:rPr>
                            <m:t>𝜋</m:t>
                          </m:r>
                        </m:den>
                      </m:f>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m:t>
                          </m:r>
                          <m:r>
                            <a:rPr lang="en-US" altLang="zh-CN" kern="100">
                              <a:latin typeface="Cambria Math" panose="02040503050406030204" pitchFamily="18" charset="0"/>
                              <a:ea typeface="宋体" panose="02010600030101010101" pitchFamily="2" charset="-122"/>
                            </a:rPr>
                            <m:t>∞</m:t>
                          </m:r>
                        </m:sub>
                        <m:sup>
                          <m:r>
                            <a:rPr lang="en-US" altLang="zh-CN" kern="100">
                              <a:latin typeface="Cambria Math" panose="02040503050406030204" pitchFamily="18" charset="0"/>
                              <a:ea typeface="宋体" panose="02010600030101010101" pitchFamily="2" charset="-122"/>
                            </a:rPr>
                            <m:t>∞</m:t>
                          </m:r>
                        </m:sup>
                        <m:e>
                          <m:f>
                            <m:fPr>
                              <m:ctrlPr>
                                <a:rPr lang="zh-CN" altLang="zh-CN" i="1" kern="100">
                                  <a:latin typeface="Cambria Math" panose="02040503050406030204" pitchFamily="18" charset="0"/>
                                  <a:ea typeface="Cambria Math" panose="02040503050406030204" pitchFamily="18" charset="0"/>
                                </a:rPr>
                              </m:ctrlPr>
                            </m:fPr>
                            <m:num>
                              <m:sSup>
                                <m:sSupPr>
                                  <m:ctrlPr>
                                    <a:rPr lang="zh-CN" altLang="zh-CN" i="1" kern="100">
                                      <a:latin typeface="Cambria Math" panose="02040503050406030204" pitchFamily="18" charset="0"/>
                                      <a:ea typeface="Cambria Math" panose="02040503050406030204" pitchFamily="18" charset="0"/>
                                    </a:rPr>
                                  </m:ctrlPr>
                                </m:sSupPr>
                                <m:e>
                                  <m:d>
                                    <m:dPr>
                                      <m:begChr m:val="|"/>
                                      <m:endChr m:val="|"/>
                                      <m:ctrlPr>
                                        <a:rPr lang="zh-CN" altLang="zh-CN" i="1" kern="100">
                                          <a:latin typeface="Cambria Math" panose="02040503050406030204" pitchFamily="18" charset="0"/>
                                          <a:ea typeface="Cambria Math" panose="02040503050406030204" pitchFamily="18" charset="0"/>
                                        </a:rPr>
                                      </m:ctrlPr>
                                    </m:dPr>
                                    <m:e>
                                      <m:d>
                                        <m:dPr>
                                          <m:begChr m:val=""/>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𝛹</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r>
                                            <a:rPr lang="en-US" altLang="zh-CN" i="1" kern="100">
                                              <a:latin typeface="Cambria Math" panose="02040503050406030204" pitchFamily="18" charset="0"/>
                                              <a:ea typeface="宋体" panose="02010600030101010101" pitchFamily="2" charset="-122"/>
                                            </a:rPr>
                                            <m:t>𝛺</m:t>
                                          </m:r>
                                        </m:e>
                                      </m:d>
                                    </m:e>
                                  </m:d>
                                </m:e>
                                <m:sup>
                                  <m:r>
                                    <a:rPr lang="en-US" altLang="zh-CN" kern="100">
                                      <a:latin typeface="Cambria Math" panose="02040503050406030204" pitchFamily="18" charset="0"/>
                                      <a:ea typeface="宋体" panose="02010600030101010101" pitchFamily="2" charset="-122"/>
                                    </a:rPr>
                                    <m:t>2</m:t>
                                  </m:r>
                                </m:sup>
                              </m:sSup>
                            </m:num>
                            <m:den>
                              <m:r>
                                <a:rPr lang="en-US" altLang="zh-CN" i="1" kern="100">
                                  <a:latin typeface="Cambria Math" panose="02040503050406030204" pitchFamily="18" charset="0"/>
                                  <a:ea typeface="宋体" panose="02010600030101010101" pitchFamily="2" charset="-122"/>
                                </a:rPr>
                                <m:t>𝑎</m:t>
                              </m:r>
                              <m:r>
                                <a:rPr lang="en-US" altLang="zh-CN" i="1" kern="100">
                                  <a:latin typeface="Cambria Math" panose="02040503050406030204" pitchFamily="18" charset="0"/>
                                  <a:ea typeface="宋体" panose="02010600030101010101" pitchFamily="2" charset="-122"/>
                                </a:rPr>
                                <m:t>𝛺</m:t>
                              </m:r>
                            </m:den>
                          </m:f>
                          <m:r>
                            <a:rPr lang="en-US" altLang="zh-CN" i="1" kern="100">
                              <a:latin typeface="Cambria Math" panose="02040503050406030204" pitchFamily="18" charset="0"/>
                              <a:ea typeface="宋体" panose="02010600030101010101" pitchFamily="2" charset="-122"/>
                            </a:rPr>
                            <m:t>𝑑</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r>
                            <a:rPr lang="en-US" altLang="zh-CN" i="1" kern="100">
                              <a:latin typeface="Cambria Math" panose="02040503050406030204" pitchFamily="18" charset="0"/>
                              <a:ea typeface="宋体" panose="02010600030101010101" pitchFamily="2" charset="-122"/>
                            </a:rPr>
                            <m:t>𝛺</m:t>
                          </m:r>
                          <m:r>
                            <a:rPr lang="en-US" altLang="zh-CN" i="1" kern="100">
                              <a:latin typeface="Cambria Math" panose="02040503050406030204" pitchFamily="18" charset="0"/>
                              <a:ea typeface="宋体" panose="02010600030101010101" pitchFamily="2" charset="-122"/>
                            </a:rPr>
                            <m:t>)</m:t>
                          </m:r>
                        </m:e>
                      </m:nary>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1</m:t>
                          </m:r>
                        </m:sub>
                      </m:sSub>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sSubSup>
                        <m:sSubSupPr>
                          <m:ctrlPr>
                            <a:rPr lang="zh-CN" altLang="zh-CN" i="1" kern="100">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ea typeface="宋体" panose="02010600030101010101" pitchFamily="2" charset="-122"/>
                            </a:rPr>
                            <m:t>𝑋</m:t>
                          </m:r>
                        </m:e>
                        <m:sub>
                          <m:r>
                            <a:rPr lang="en-US" altLang="zh-CN" kern="100">
                              <a:latin typeface="Cambria Math" panose="02040503050406030204" pitchFamily="18" charset="0"/>
                              <a:ea typeface="宋体" panose="02010600030101010101" pitchFamily="2" charset="-122"/>
                            </a:rPr>
                            <m:t>2</m:t>
                          </m:r>
                        </m:sub>
                        <m:sup>
                          <m:r>
                            <a:rPr lang="en-US" altLang="zh-CN" i="1" kern="100">
                              <a:latin typeface="Cambria Math" panose="02040503050406030204" pitchFamily="18" charset="0"/>
                              <a:ea typeface="宋体" panose="02010600030101010101" pitchFamily="2" charset="-122"/>
                            </a:rPr>
                            <m:t>∗</m:t>
                          </m:r>
                        </m:sup>
                      </m:sSubSup>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𝛺</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𝑑</m:t>
                      </m:r>
                      <m:r>
                        <a:rPr lang="en-US" altLang="zh-CN" i="1" kern="100">
                          <a:latin typeface="Cambria Math" panose="02040503050406030204" pitchFamily="18" charset="0"/>
                          <a:ea typeface="宋体" panose="02010600030101010101" pitchFamily="2" charset="-122"/>
                        </a:rPr>
                        <m:t>𝛺</m:t>
                      </m:r>
                    </m:oMath>
                  </m:oMathPara>
                </a14:m>
                <a:endParaRPr lang="zh-CN" altLang="zh-CN" kern="100" dirty="0">
                  <a:ea typeface="宋体" panose="02010600030101010101" pitchFamily="2"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306003" y="1714871"/>
                <a:ext cx="8712968" cy="4978029"/>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13839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小波反变换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小波变换的</a:t>
                </a:r>
                <a:r>
                  <a:rPr lang="en-US" altLang="zh-CN" dirty="0" err="1"/>
                  <a:t>Parseval</a:t>
                </a:r>
                <a:r>
                  <a:rPr lang="zh-CN" altLang="en-US" dirty="0"/>
                  <a:t>定理</a:t>
                </a:r>
                <a:endParaRPr lang="en-US" altLang="zh-CN" dirty="0"/>
              </a:p>
              <a:p>
                <a:pPr lvl="1"/>
                <a14:m>
                  <m:oMath xmlns:m="http://schemas.openxmlformats.org/officeDocument/2006/math">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1</m:t>
                                </m:r>
                              </m:sub>
                            </m:sSub>
                          </m:sub>
                        </m:sSub>
                        <m:r>
                          <a:rPr lang="en-US" altLang="zh-CN">
                            <a:latin typeface="Cambria Math" panose="02040503050406030204" pitchFamily="18" charset="0"/>
                          </a:rPr>
                          <m:t>(</m:t>
                        </m:r>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r>
                          <a:rPr lang="en-US" altLang="zh-CN">
                            <a:latin typeface="Cambria Math" panose="02040503050406030204" pitchFamily="18" charset="0"/>
                          </a:rPr>
                          <m:t>),</m:t>
                        </m:r>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2</m:t>
                                </m:r>
                              </m:sub>
                            </m:sSub>
                          </m:sub>
                        </m:sSub>
                        <m:r>
                          <a:rPr lang="en-US" altLang="zh-CN">
                            <a:latin typeface="Cambria Math" panose="02040503050406030204" pitchFamily="18" charset="0"/>
                          </a:rPr>
                          <m:t>(</m:t>
                        </m:r>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𝜓</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e>
                    </m:d>
                  </m:oMath>
                </a14:m>
                <a:endParaRPr lang="en-US" altLang="zh-CN" dirty="0"/>
              </a:p>
              <a:p>
                <a:pPr lvl="1"/>
                <a:r>
                  <a:rPr lang="zh-CN" altLang="zh-CN" dirty="0"/>
                  <a:t>如果令</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lvl="1"/>
                <a:endParaRPr lang="en-US" altLang="zh-CN" dirty="0"/>
              </a:p>
              <a:p>
                <a:pPr lvl="1">
                  <a:lnSpc>
                    <a:spcPct val="150000"/>
                  </a:lnSpc>
                </a:pPr>
                <a:endParaRPr lang="en-US" altLang="zh-CN" dirty="0"/>
              </a:p>
              <a:p>
                <a:pPr lvl="1"/>
                <a:r>
                  <a:rPr lang="zh-CN" altLang="zh-CN" dirty="0"/>
                  <a:t>小波变换的</a:t>
                </a:r>
                <a:r>
                  <a:rPr lang="zh-CN" altLang="en-US" dirty="0"/>
                  <a:t>幅值</a:t>
                </a:r>
                <a:r>
                  <a:rPr lang="zh-CN" altLang="zh-CN" dirty="0"/>
                  <a:t>平方在尺度－位移平面上的加权积分等于信号在时域的总能量</a:t>
                </a:r>
                <a:endParaRPr lang="en-US" altLang="zh-CN" dirty="0"/>
              </a:p>
              <a:p>
                <a:pPr lvl="1"/>
                <a:r>
                  <a:rPr lang="zh-CN" altLang="zh-CN" dirty="0"/>
                  <a:t>傅里叶变换中的</a:t>
                </a:r>
                <a:r>
                  <a:rPr lang="en-US" altLang="zh-CN" dirty="0" err="1"/>
                  <a:t>Parseval</a:t>
                </a:r>
                <a:r>
                  <a:rPr lang="zh-CN" altLang="zh-CN" dirty="0"/>
                  <a:t>定理，即时域中的能量等于频域中的能量。但小波变换的</a:t>
                </a:r>
                <a:r>
                  <a:rPr lang="en-US" altLang="zh-CN" dirty="0" err="1"/>
                  <a:t>Parseval</a:t>
                </a:r>
                <a:r>
                  <a:rPr lang="zh-CN" altLang="zh-CN" dirty="0"/>
                  <a:t>定理稍为复杂，它不但要有常数加权，而且以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𝜓</m:t>
                        </m:r>
                      </m:sub>
                    </m:sSub>
                  </m:oMath>
                </a14:m>
                <a:r>
                  <a:rPr lang="zh-CN" altLang="zh-CN" dirty="0"/>
                  <a:t>的存在为条件</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93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25</a:t>
            </a:fld>
            <a:endParaRPr lang="en-US" altLang="zh-CN"/>
          </a:p>
        </p:txBody>
      </p:sp>
      <p:sp>
        <p:nvSpPr>
          <p:cNvPr id="5" name="右箭头 4"/>
          <p:cNvSpPr/>
          <p:nvPr/>
        </p:nvSpPr>
        <p:spPr bwMode="auto">
          <a:xfrm>
            <a:off x="5076056" y="2492896"/>
            <a:ext cx="432048" cy="144016"/>
          </a:xfrm>
          <a:prstGeom prst="rightArrow">
            <a:avLst/>
          </a:prstGeom>
          <a:solidFill>
            <a:srgbClr val="FF00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115616" y="2797927"/>
                <a:ext cx="7502041" cy="913648"/>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nary>
                        <m:naryPr>
                          <m:limLoc m:val="subSup"/>
                          <m:grow m:val="on"/>
                          <m:ctrlPr>
                            <a:rPr lang="zh-CN" altLang="zh-CN" sz="2400" i="1" smtClean="0">
                              <a:solidFill>
                                <a:srgbClr val="3333CC"/>
                              </a:solidFill>
                              <a:latin typeface="Cambria Math" panose="02040503050406030204" pitchFamily="18" charset="0"/>
                            </a:rPr>
                          </m:ctrlPr>
                        </m:naryPr>
                        <m:sub>
                          <m:r>
                            <a:rPr lang="en-US" altLang="zh-CN" sz="2400" i="1">
                              <a:solidFill>
                                <a:srgbClr val="3333CC"/>
                              </a:solidFill>
                              <a:latin typeface="Cambria Math" panose="02040503050406030204" pitchFamily="18" charset="0"/>
                            </a:rPr>
                            <m:t>−</m:t>
                          </m:r>
                          <m:r>
                            <a:rPr lang="en-US" altLang="zh-CN" sz="2400">
                              <a:solidFill>
                                <a:srgbClr val="3333CC"/>
                              </a:solidFill>
                              <a:latin typeface="Cambria Math" panose="02040503050406030204" pitchFamily="18" charset="0"/>
                            </a:rPr>
                            <m:t>∞</m:t>
                          </m:r>
                        </m:sub>
                        <m:sup>
                          <m:r>
                            <a:rPr lang="en-US" altLang="zh-CN" sz="2400">
                              <a:solidFill>
                                <a:srgbClr val="3333CC"/>
                              </a:solidFill>
                              <a:latin typeface="Cambria Math" panose="02040503050406030204" pitchFamily="18" charset="0"/>
                            </a:rPr>
                            <m:t>∞</m:t>
                          </m:r>
                        </m:sup>
                        <m:e>
                          <m:sSup>
                            <m:sSupPr>
                              <m:ctrlPr>
                                <a:rPr lang="zh-CN" altLang="zh-CN" sz="2400" i="1">
                                  <a:solidFill>
                                    <a:srgbClr val="3333CC"/>
                                  </a:solidFill>
                                  <a:latin typeface="Cambria Math" panose="02040503050406030204" pitchFamily="18" charset="0"/>
                                </a:rPr>
                              </m:ctrlPr>
                            </m:sSupPr>
                            <m:e>
                              <m:r>
                                <a:rPr lang="en-US" altLang="zh-CN" sz="2400">
                                  <a:solidFill>
                                    <a:srgbClr val="3333CC"/>
                                  </a:solidFill>
                                  <a:latin typeface="Cambria Math" panose="02040503050406030204" pitchFamily="18" charset="0"/>
                                </a:rPr>
                                <m:t>|</m:t>
                              </m:r>
                              <m:d>
                                <m:dPr>
                                  <m:begChr m:val=""/>
                                  <m:ctrlPr>
                                    <a:rPr lang="zh-CN" altLang="zh-CN" sz="2400" i="1">
                                      <a:solidFill>
                                        <a:srgbClr val="3333CC"/>
                                      </a:solidFill>
                                      <a:latin typeface="Cambria Math" panose="02040503050406030204" pitchFamily="18" charset="0"/>
                                    </a:rPr>
                                  </m:ctrlPr>
                                </m:dPr>
                                <m:e>
                                  <m:r>
                                    <a:rPr lang="en-US" altLang="zh-CN" sz="2400" i="1">
                                      <a:solidFill>
                                        <a:srgbClr val="3333CC"/>
                                      </a:solidFill>
                                      <a:latin typeface="Cambria Math" panose="02040503050406030204" pitchFamily="18" charset="0"/>
                                    </a:rPr>
                                    <m:t>𝑥</m:t>
                                  </m:r>
                                  <m:r>
                                    <a:rPr lang="en-US" altLang="zh-CN" sz="2400">
                                      <a:solidFill>
                                        <a:srgbClr val="3333CC"/>
                                      </a:solidFill>
                                      <a:latin typeface="Cambria Math" panose="02040503050406030204" pitchFamily="18" charset="0"/>
                                    </a:rPr>
                                    <m:t>(</m:t>
                                  </m:r>
                                  <m:r>
                                    <a:rPr lang="en-US" altLang="zh-CN" sz="2400" i="1">
                                      <a:solidFill>
                                        <a:srgbClr val="3333CC"/>
                                      </a:solidFill>
                                      <a:latin typeface="Cambria Math" panose="02040503050406030204" pitchFamily="18" charset="0"/>
                                    </a:rPr>
                                    <m:t>𝑡</m:t>
                                  </m:r>
                                </m:e>
                              </m:d>
                              <m:r>
                                <a:rPr lang="en-US" altLang="zh-CN" sz="2400">
                                  <a:solidFill>
                                    <a:srgbClr val="3333CC"/>
                                  </a:solidFill>
                                  <a:latin typeface="Cambria Math" panose="02040503050406030204" pitchFamily="18" charset="0"/>
                                </a:rPr>
                                <m:t>|</m:t>
                              </m:r>
                            </m:e>
                            <m:sup>
                              <m:r>
                                <a:rPr lang="en-US" altLang="zh-CN" sz="2400">
                                  <a:solidFill>
                                    <a:srgbClr val="3333CC"/>
                                  </a:solidFill>
                                  <a:latin typeface="Cambria Math" panose="02040503050406030204" pitchFamily="18" charset="0"/>
                                </a:rPr>
                                <m:t>2</m:t>
                              </m:r>
                            </m:sup>
                          </m:sSup>
                        </m:e>
                      </m:nary>
                      <m:r>
                        <a:rPr lang="en-US" altLang="zh-CN" sz="2400" i="1">
                          <a:solidFill>
                            <a:srgbClr val="3333CC"/>
                          </a:solidFill>
                          <a:latin typeface="Cambria Math" panose="02040503050406030204" pitchFamily="18" charset="0"/>
                        </a:rPr>
                        <m:t>𝑑𝑡</m:t>
                      </m:r>
                      <m:r>
                        <a:rPr lang="en-US" altLang="zh-CN" sz="2400">
                          <a:solidFill>
                            <a:srgbClr val="3333CC"/>
                          </a:solidFill>
                          <a:latin typeface="Cambria Math" panose="02040503050406030204" pitchFamily="18" charset="0"/>
                        </a:rPr>
                        <m:t>=</m:t>
                      </m:r>
                      <m:f>
                        <m:fPr>
                          <m:ctrlPr>
                            <a:rPr lang="zh-CN" altLang="zh-CN" sz="2400" i="1">
                              <a:solidFill>
                                <a:srgbClr val="3333CC"/>
                              </a:solidFill>
                              <a:latin typeface="Cambria Math" panose="02040503050406030204" pitchFamily="18" charset="0"/>
                            </a:rPr>
                          </m:ctrlPr>
                        </m:fPr>
                        <m:num>
                          <m:r>
                            <a:rPr lang="en-US" altLang="zh-CN" sz="2400">
                              <a:solidFill>
                                <a:srgbClr val="3333CC"/>
                              </a:solidFill>
                              <a:latin typeface="Cambria Math" panose="02040503050406030204" pitchFamily="18" charset="0"/>
                            </a:rPr>
                            <m:t>1</m:t>
                          </m:r>
                        </m:num>
                        <m:den>
                          <m:sSub>
                            <m:sSubPr>
                              <m:ctrlPr>
                                <a:rPr lang="zh-CN" altLang="zh-CN" sz="2400" i="1">
                                  <a:solidFill>
                                    <a:srgbClr val="3333CC"/>
                                  </a:solidFill>
                                  <a:latin typeface="Cambria Math" panose="02040503050406030204" pitchFamily="18" charset="0"/>
                                </a:rPr>
                              </m:ctrlPr>
                            </m:sSubPr>
                            <m:e>
                              <m:r>
                                <a:rPr lang="en-US" altLang="zh-CN" sz="2400" i="1">
                                  <a:solidFill>
                                    <a:srgbClr val="3333CC"/>
                                  </a:solidFill>
                                  <a:latin typeface="Cambria Math" panose="02040503050406030204" pitchFamily="18" charset="0"/>
                                </a:rPr>
                                <m:t>𝑐</m:t>
                              </m:r>
                            </m:e>
                            <m:sub>
                              <m:r>
                                <a:rPr lang="en-US" altLang="zh-CN" sz="2400" i="1">
                                  <a:solidFill>
                                    <a:srgbClr val="3333CC"/>
                                  </a:solidFill>
                                  <a:latin typeface="Cambria Math" panose="02040503050406030204" pitchFamily="18" charset="0"/>
                                </a:rPr>
                                <m:t>𝜓</m:t>
                              </m:r>
                            </m:sub>
                          </m:sSub>
                        </m:den>
                      </m:f>
                      <m:nary>
                        <m:naryPr>
                          <m:limLoc m:val="subSup"/>
                          <m:ctrlPr>
                            <a:rPr lang="zh-CN" altLang="zh-CN" sz="2400" i="1">
                              <a:solidFill>
                                <a:srgbClr val="3333CC"/>
                              </a:solidFill>
                              <a:latin typeface="Cambria Math" panose="02040503050406030204" pitchFamily="18" charset="0"/>
                            </a:rPr>
                          </m:ctrlPr>
                        </m:naryPr>
                        <m:sub>
                          <m:r>
                            <a:rPr lang="en-US" altLang="zh-CN" sz="2400">
                              <a:solidFill>
                                <a:srgbClr val="3333CC"/>
                              </a:solidFill>
                              <a:latin typeface="Cambria Math" panose="02040503050406030204" pitchFamily="18" charset="0"/>
                            </a:rPr>
                            <m:t>0</m:t>
                          </m:r>
                        </m:sub>
                        <m:sup>
                          <m:r>
                            <a:rPr lang="en-US" altLang="zh-CN" sz="2400">
                              <a:solidFill>
                                <a:srgbClr val="3333CC"/>
                              </a:solidFill>
                              <a:latin typeface="Cambria Math" panose="02040503050406030204" pitchFamily="18" charset="0"/>
                            </a:rPr>
                            <m:t>∞</m:t>
                          </m:r>
                        </m:sup>
                        <m:e>
                          <m:r>
                            <a:rPr lang="en-US" altLang="zh-CN" sz="2400" i="1">
                              <a:solidFill>
                                <a:srgbClr val="3333CC"/>
                              </a:solidFill>
                              <a:latin typeface="Cambria Math" panose="02040503050406030204" pitchFamily="18" charset="0"/>
                            </a:rPr>
                            <m:t> </m:t>
                          </m:r>
                        </m:e>
                      </m:nary>
                      <m:nary>
                        <m:naryPr>
                          <m:limLoc m:val="subSup"/>
                          <m:grow m:val="on"/>
                          <m:ctrlPr>
                            <a:rPr lang="zh-CN" altLang="zh-CN" sz="2400" i="1">
                              <a:solidFill>
                                <a:srgbClr val="3333CC"/>
                              </a:solidFill>
                              <a:latin typeface="Cambria Math" panose="02040503050406030204" pitchFamily="18" charset="0"/>
                            </a:rPr>
                          </m:ctrlPr>
                        </m:naryPr>
                        <m:sub>
                          <m:r>
                            <a:rPr lang="en-US" altLang="zh-CN" sz="2400" i="1">
                              <a:solidFill>
                                <a:srgbClr val="3333CC"/>
                              </a:solidFill>
                              <a:latin typeface="Cambria Math" panose="02040503050406030204" pitchFamily="18" charset="0"/>
                            </a:rPr>
                            <m:t>−</m:t>
                          </m:r>
                          <m:r>
                            <a:rPr lang="en-US" altLang="zh-CN" sz="2400">
                              <a:solidFill>
                                <a:srgbClr val="3333CC"/>
                              </a:solidFill>
                              <a:latin typeface="Cambria Math" panose="02040503050406030204" pitchFamily="18" charset="0"/>
                            </a:rPr>
                            <m:t>∞</m:t>
                          </m:r>
                        </m:sub>
                        <m:sup>
                          <m:r>
                            <a:rPr lang="en-US" altLang="zh-CN" sz="2400">
                              <a:solidFill>
                                <a:srgbClr val="3333CC"/>
                              </a:solidFill>
                              <a:latin typeface="Cambria Math" panose="02040503050406030204" pitchFamily="18" charset="0"/>
                            </a:rPr>
                            <m:t>∞</m:t>
                          </m:r>
                        </m:sup>
                        <m:e>
                          <m:sSup>
                            <m:sSupPr>
                              <m:ctrlPr>
                                <a:rPr lang="zh-CN" altLang="zh-CN" sz="2400" i="1">
                                  <a:solidFill>
                                    <a:srgbClr val="3333CC"/>
                                  </a:solidFill>
                                  <a:latin typeface="Cambria Math" panose="02040503050406030204" pitchFamily="18" charset="0"/>
                                </a:rPr>
                              </m:ctrlPr>
                            </m:sSupPr>
                            <m:e>
                              <m:r>
                                <a:rPr lang="en-US" altLang="zh-CN" sz="2400" i="1">
                                  <a:solidFill>
                                    <a:srgbClr val="3333CC"/>
                                  </a:solidFill>
                                  <a:latin typeface="Cambria Math" panose="02040503050406030204" pitchFamily="18" charset="0"/>
                                </a:rPr>
                                <m:t>𝑎</m:t>
                              </m:r>
                            </m:e>
                            <m:sup>
                              <m:r>
                                <a:rPr lang="en-US" altLang="zh-CN" sz="2400" i="1">
                                  <a:solidFill>
                                    <a:srgbClr val="3333CC"/>
                                  </a:solidFill>
                                  <a:latin typeface="Cambria Math" panose="02040503050406030204" pitchFamily="18" charset="0"/>
                                </a:rPr>
                                <m:t>−</m:t>
                              </m:r>
                              <m:r>
                                <a:rPr lang="en-US" altLang="zh-CN" sz="2400">
                                  <a:solidFill>
                                    <a:srgbClr val="3333CC"/>
                                  </a:solidFill>
                                  <a:latin typeface="Cambria Math" panose="02040503050406030204" pitchFamily="18" charset="0"/>
                                </a:rPr>
                                <m:t>2</m:t>
                              </m:r>
                            </m:sup>
                          </m:sSup>
                        </m:e>
                      </m:nary>
                      <m:sSup>
                        <m:sSupPr>
                          <m:ctrlPr>
                            <a:rPr lang="zh-CN" altLang="zh-CN" sz="2400" i="1">
                              <a:solidFill>
                                <a:srgbClr val="3333CC"/>
                              </a:solidFill>
                              <a:latin typeface="Cambria Math" panose="02040503050406030204" pitchFamily="18" charset="0"/>
                            </a:rPr>
                          </m:ctrlPr>
                        </m:sSupPr>
                        <m:e>
                          <m:r>
                            <a:rPr lang="en-US" altLang="zh-CN" sz="2400">
                              <a:solidFill>
                                <a:srgbClr val="3333CC"/>
                              </a:solidFill>
                              <a:latin typeface="Cambria Math" panose="02040503050406030204" pitchFamily="18" charset="0"/>
                            </a:rPr>
                            <m:t>|</m:t>
                          </m:r>
                          <m:d>
                            <m:dPr>
                              <m:begChr m:val=""/>
                              <m:ctrlPr>
                                <a:rPr lang="zh-CN" altLang="zh-CN" sz="2400" i="1">
                                  <a:solidFill>
                                    <a:srgbClr val="3333CC"/>
                                  </a:solidFill>
                                  <a:latin typeface="Cambria Math" panose="02040503050406030204" pitchFamily="18" charset="0"/>
                                </a:rPr>
                              </m:ctrlPr>
                            </m:dPr>
                            <m:e>
                              <m:r>
                                <a:rPr lang="en-US" altLang="zh-CN" sz="2400" i="1">
                                  <a:solidFill>
                                    <a:srgbClr val="3333CC"/>
                                  </a:solidFill>
                                  <a:latin typeface="Cambria Math" panose="02040503050406030204" pitchFamily="18" charset="0"/>
                                </a:rPr>
                                <m:t>𝑊</m:t>
                              </m:r>
                              <m:sSub>
                                <m:sSubPr>
                                  <m:ctrlPr>
                                    <a:rPr lang="zh-CN" altLang="zh-CN" sz="2400" i="1">
                                      <a:solidFill>
                                        <a:srgbClr val="3333CC"/>
                                      </a:solidFill>
                                      <a:latin typeface="Cambria Math" panose="02040503050406030204" pitchFamily="18" charset="0"/>
                                    </a:rPr>
                                  </m:ctrlPr>
                                </m:sSubPr>
                                <m:e>
                                  <m:r>
                                    <a:rPr lang="en-US" altLang="zh-CN" sz="2400" i="1">
                                      <a:solidFill>
                                        <a:srgbClr val="3333CC"/>
                                      </a:solidFill>
                                      <a:latin typeface="Cambria Math" panose="02040503050406030204" pitchFamily="18" charset="0"/>
                                    </a:rPr>
                                    <m:t>𝑇</m:t>
                                  </m:r>
                                </m:e>
                                <m:sub>
                                  <m:r>
                                    <a:rPr lang="en-US" altLang="zh-CN" sz="2400" i="1">
                                      <a:solidFill>
                                        <a:srgbClr val="3333CC"/>
                                      </a:solidFill>
                                      <a:latin typeface="Cambria Math" panose="02040503050406030204" pitchFamily="18" charset="0"/>
                                    </a:rPr>
                                    <m:t>𝑥</m:t>
                                  </m:r>
                                </m:sub>
                              </m:sSub>
                              <m:r>
                                <a:rPr lang="en-US" altLang="zh-CN" sz="2400">
                                  <a:solidFill>
                                    <a:srgbClr val="3333CC"/>
                                  </a:solidFill>
                                  <a:latin typeface="Cambria Math" panose="02040503050406030204" pitchFamily="18" charset="0"/>
                                </a:rPr>
                                <m:t>(</m:t>
                              </m:r>
                              <m:r>
                                <a:rPr lang="en-US" altLang="zh-CN" sz="2400" i="1">
                                  <a:solidFill>
                                    <a:srgbClr val="3333CC"/>
                                  </a:solidFill>
                                  <a:latin typeface="Cambria Math" panose="02040503050406030204" pitchFamily="18" charset="0"/>
                                </a:rPr>
                                <m:t>𝑎</m:t>
                              </m:r>
                              <m:r>
                                <a:rPr lang="en-US" altLang="zh-CN" sz="2400">
                                  <a:solidFill>
                                    <a:srgbClr val="3333CC"/>
                                  </a:solidFill>
                                  <a:latin typeface="Cambria Math" panose="02040503050406030204" pitchFamily="18" charset="0"/>
                                </a:rPr>
                                <m:t>,</m:t>
                              </m:r>
                              <m:r>
                                <a:rPr lang="en-US" altLang="zh-CN" sz="2400" i="1">
                                  <a:solidFill>
                                    <a:srgbClr val="3333CC"/>
                                  </a:solidFill>
                                  <a:latin typeface="Cambria Math" panose="02040503050406030204" pitchFamily="18" charset="0"/>
                                </a:rPr>
                                <m:t>𝑏</m:t>
                              </m:r>
                            </m:e>
                          </m:d>
                          <m:r>
                            <a:rPr lang="en-US" altLang="zh-CN" sz="2400">
                              <a:solidFill>
                                <a:srgbClr val="3333CC"/>
                              </a:solidFill>
                              <a:latin typeface="Cambria Math" panose="02040503050406030204" pitchFamily="18" charset="0"/>
                            </a:rPr>
                            <m:t>|</m:t>
                          </m:r>
                        </m:e>
                        <m:sup>
                          <m:r>
                            <a:rPr lang="en-US" altLang="zh-CN" sz="2400">
                              <a:solidFill>
                                <a:srgbClr val="3333CC"/>
                              </a:solidFill>
                              <a:latin typeface="Cambria Math" panose="02040503050406030204" pitchFamily="18" charset="0"/>
                            </a:rPr>
                            <m:t>2</m:t>
                          </m:r>
                        </m:sup>
                      </m:sSup>
                      <m:r>
                        <a:rPr lang="en-US" altLang="zh-CN" sz="2400" i="1">
                          <a:solidFill>
                            <a:srgbClr val="3333CC"/>
                          </a:solidFill>
                          <a:latin typeface="Cambria Math" panose="02040503050406030204" pitchFamily="18" charset="0"/>
                        </a:rPr>
                        <m:t>𝑑𝑎𝑑𝑏</m:t>
                      </m:r>
                    </m:oMath>
                  </m:oMathPara>
                </a14:m>
                <a:endParaRPr lang="en-US" altLang="zh-CN" sz="2400" dirty="0">
                  <a:solidFill>
                    <a:srgbClr val="3333CC"/>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115616" y="2797927"/>
                <a:ext cx="7502041" cy="91364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064688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小波反变换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设</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 </m:t>
                    </m:r>
                  </m:oMath>
                </a14:m>
                <a:r>
                  <a:rPr lang="zh-CN" altLang="zh-CN" dirty="0"/>
                  <a:t>，记</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𝛹</m:t>
                        </m:r>
                        <m:r>
                          <a:rPr lang="en-US" altLang="zh-CN">
                            <a:latin typeface="Cambria Math" panose="02040503050406030204" pitchFamily="18" charset="0"/>
                          </a:rPr>
                          <m:t>(</m:t>
                        </m:r>
                        <m:r>
                          <a:rPr lang="en-US" altLang="zh-CN" i="1">
                            <a:latin typeface="Cambria Math" panose="02040503050406030204" pitchFamily="18" charset="0"/>
                          </a:rPr>
                          <m:t>𝛺</m:t>
                        </m:r>
                      </m:e>
                    </m:d>
                  </m:oMath>
                </a14:m>
                <a:r>
                  <a:rPr lang="zh-CN" altLang="zh-CN" dirty="0"/>
                  <a:t>为</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的傅里叶变换，若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𝜓</m:t>
                        </m:r>
                      </m:sub>
                    </m:sSub>
                    <m:limUpp>
                      <m:limUppPr>
                        <m:ctrlPr>
                          <a:rPr lang="zh-CN" altLang="zh-CN" i="1">
                            <a:latin typeface="Cambria Math" panose="02040503050406030204" pitchFamily="18" charset="0"/>
                          </a:rPr>
                        </m:ctrlPr>
                      </m:limUppPr>
                      <m:e>
                        <m:r>
                          <a:rPr lang="en-US" altLang="zh-CN">
                            <a:latin typeface="Cambria Math" panose="02040503050406030204" pitchFamily="18" charset="0"/>
                          </a:rPr>
                          <m:t>=</m:t>
                        </m:r>
                      </m:e>
                      <m:lim>
                        <m:r>
                          <a:rPr lang="en-US" altLang="zh-CN" i="1">
                            <a:latin typeface="Cambria Math" panose="02040503050406030204" pitchFamily="18" charset="0"/>
                          </a:rPr>
                          <m:t>𝛥</m:t>
                        </m:r>
                      </m:lim>
                    </m:limUpp>
                    <m:nary>
                      <m:naryPr>
                        <m:limLoc m:val="subSup"/>
                        <m:ctrlPr>
                          <a:rPr lang="zh-CN" altLang="zh-CN" i="1">
                            <a:latin typeface="Cambria Math" panose="02040503050406030204" pitchFamily="18" charset="0"/>
                          </a:rPr>
                        </m:ctrlPr>
                      </m:naryPr>
                      <m:sub>
                        <m:r>
                          <a:rPr lang="en-US" altLang="zh-CN">
                            <a:latin typeface="Cambria Math" panose="02040503050406030204" pitchFamily="18" charset="0"/>
                          </a:rPr>
                          <m:t>0</m:t>
                        </m:r>
                      </m:sub>
                      <m:sup>
                        <m:r>
                          <a:rPr lang="en-US" altLang="zh-CN">
                            <a:latin typeface="Cambria Math" panose="02040503050406030204" pitchFamily="18" charset="0"/>
                          </a:rPr>
                          <m:t>∞</m:t>
                        </m:r>
                      </m:sup>
                      <m:e>
                        <m:r>
                          <a:rPr lang="en-US" altLang="zh-CN" i="1">
                            <a:latin typeface="Cambria Math" panose="02040503050406030204" pitchFamily="18" charset="0"/>
                          </a:rPr>
                          <m:t> </m:t>
                        </m:r>
                      </m:e>
                    </m:nary>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a:latin typeface="Cambria Math" panose="02040503050406030204" pitchFamily="18" charset="0"/>
                              </a:rPr>
                              <m:t>|</m:t>
                            </m:r>
                            <m:d>
                              <m:dPr>
                                <m:begChr m:val=""/>
                                <m:ctrlPr>
                                  <a:rPr lang="zh-CN" altLang="zh-CN" i="1">
                                    <a:latin typeface="Cambria Math" panose="02040503050406030204" pitchFamily="18" charset="0"/>
                                  </a:rPr>
                                </m:ctrlPr>
                              </m:dPr>
                              <m:e>
                                <m:r>
                                  <a:rPr lang="en-US" altLang="zh-CN" i="1">
                                    <a:latin typeface="Cambria Math" panose="02040503050406030204" pitchFamily="18" charset="0"/>
                                  </a:rPr>
                                  <m:t>𝛹</m:t>
                                </m:r>
                                <m:r>
                                  <a:rPr lang="en-US" altLang="zh-CN">
                                    <a:latin typeface="Cambria Math" panose="02040503050406030204" pitchFamily="18" charset="0"/>
                                  </a:rPr>
                                  <m:t>(</m:t>
                                </m:r>
                                <m:r>
                                  <a:rPr lang="en-US" altLang="zh-CN" i="1">
                                    <a:latin typeface="Cambria Math" panose="02040503050406030204" pitchFamily="18" charset="0"/>
                                  </a:rPr>
                                  <m:t>𝛺</m:t>
                                </m:r>
                              </m:e>
                            </m:d>
                            <m:r>
                              <a:rPr lang="en-US" altLang="zh-CN">
                                <a:latin typeface="Cambria Math" panose="02040503050406030204" pitchFamily="18" charset="0"/>
                              </a:rPr>
                              <m:t>|</m:t>
                            </m:r>
                          </m:e>
                          <m:sup>
                            <m:r>
                              <a:rPr lang="en-US" altLang="zh-CN">
                                <a:latin typeface="Cambria Math" panose="02040503050406030204" pitchFamily="18" charset="0"/>
                              </a:rPr>
                              <m:t>2</m:t>
                            </m:r>
                          </m:sup>
                        </m:sSup>
                      </m:num>
                      <m:den>
                        <m:r>
                          <a:rPr lang="en-US" altLang="zh-CN" i="1">
                            <a:latin typeface="Cambria Math" panose="02040503050406030204" pitchFamily="18" charset="0"/>
                          </a:rPr>
                          <m:t>𝛺</m:t>
                        </m:r>
                      </m:den>
                    </m:f>
                    <m:r>
                      <a:rPr lang="zh-CN" altLang="en-US" i="1">
                        <a:latin typeface="Cambria Math" panose="02040503050406030204" pitchFamily="18" charset="0"/>
                      </a:rPr>
                      <m:t>𝑑</m:t>
                    </m:r>
                    <m:r>
                      <a:rPr lang="zh-CN" altLang="en-US" i="1">
                        <a:latin typeface="Cambria Math" panose="02040503050406030204" pitchFamily="18" charset="0"/>
                      </a:rPr>
                      <m:t>𝛺</m:t>
                    </m:r>
                    <m:r>
                      <a:rPr lang="en-US" altLang="zh-CN">
                        <a:latin typeface="Cambria Math" panose="02040503050406030204" pitchFamily="18" charset="0"/>
                      </a:rPr>
                      <m:t>&lt;∞</m:t>
                    </m:r>
                    <m:r>
                      <a:rPr lang="zh-CN" altLang="en-US" i="1">
                        <a:latin typeface="Cambria Math" panose="02040503050406030204" pitchFamily="18" charset="0"/>
                      </a:rPr>
                      <m:t>，</m:t>
                    </m:r>
                  </m:oMath>
                </a14:m>
                <a:r>
                  <a:rPr lang="zh-CN" altLang="zh-CN" dirty="0"/>
                  <a:t>则</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可由其小波变换</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𝑥</m:t>
                            </m:r>
                          </m:sub>
                        </m:sSub>
                        <m:r>
                          <a:rPr lang="en-US" altLang="zh-CN">
                            <a:latin typeface="Cambria Math" panose="02040503050406030204" pitchFamily="18" charset="0"/>
                          </a:rPr>
                          <m:t>(</m:t>
                        </m:r>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e>
                    </m:d>
                  </m:oMath>
                </a14:m>
                <a:r>
                  <a:rPr lang="zh-CN" altLang="zh-CN" dirty="0"/>
                  <a:t>来恢复</a:t>
                </a:r>
                <a:r>
                  <a:rPr lang="zh-CN" altLang="en-US" dirty="0"/>
                  <a:t>，即：</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12326" r="-569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26</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449387" y="3254751"/>
                <a:ext cx="6426200" cy="9136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1">
                                  <a:latin typeface="Cambria Math" panose="02040503050406030204" pitchFamily="18" charset="0"/>
                                </a:rPr>
                                <m:t>𝜓</m:t>
                              </m:r>
                            </m:sub>
                          </m:sSub>
                        </m:den>
                      </m:f>
                      <m:nary>
                        <m:naryPr>
                          <m:limLoc m:val="subSup"/>
                          <m:grow m:val="on"/>
                          <m:ctrlPr>
                            <a:rPr lang="zh-CN" altLang="en-US" sz="2400" i="1">
                              <a:latin typeface="Cambria Math" panose="02040503050406030204" pitchFamily="18" charset="0"/>
                            </a:rPr>
                          </m:ctrlPr>
                        </m:naryPr>
                        <m:sub>
                          <m:r>
                            <a:rPr lang="zh-CN" altLang="en-US" sz="2400" i="0">
                              <a:latin typeface="Cambria Math" panose="02040503050406030204" pitchFamily="18" charset="0"/>
                            </a:rPr>
                            <m:t>0</m:t>
                          </m:r>
                        </m:sub>
                        <m:sup>
                          <m:r>
                            <a:rPr lang="zh-CN" altLang="en-US" sz="2400" i="0">
                              <a:latin typeface="Cambria Math" panose="02040503050406030204" pitchFamily="18" charset="0"/>
                            </a:rPr>
                            <m:t>∞</m:t>
                          </m:r>
                        </m:sup>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𝑎</m:t>
                              </m:r>
                            </m:e>
                            <m:sup>
                              <m:r>
                                <a:rPr lang="zh-CN" altLang="en-US" sz="2400" i="0">
                                  <a:latin typeface="Cambria Math" panose="02040503050406030204" pitchFamily="18" charset="0"/>
                                </a:rPr>
                                <m:t>−2</m:t>
                              </m:r>
                            </m:sup>
                          </m:sSup>
                        </m:e>
                      </m:nary>
                      <m:nary>
                        <m:naryPr>
                          <m:limLoc m:val="subSup"/>
                          <m:grow m:val="on"/>
                          <m:ctrlPr>
                            <a:rPr lang="zh-CN" altLang="en-US" sz="2400" i="1">
                              <a:latin typeface="Cambria Math" panose="02040503050406030204" pitchFamily="18" charset="0"/>
                            </a:rPr>
                          </m:ctrlPr>
                        </m:naryPr>
                        <m:sub>
                          <m:r>
                            <a:rPr lang="zh-CN" altLang="en-US" sz="2400" i="0">
                              <a:latin typeface="Cambria Math" panose="02040503050406030204" pitchFamily="18" charset="0"/>
                            </a:rPr>
                            <m:t>−∞</m:t>
                          </m:r>
                        </m:sub>
                        <m:sup>
                          <m:r>
                            <a:rPr lang="zh-CN" altLang="en-US" sz="2400" i="0">
                              <a:latin typeface="Cambria Math" panose="02040503050406030204" pitchFamily="18" charset="0"/>
                            </a:rPr>
                            <m:t>∞</m:t>
                          </m:r>
                        </m:sup>
                        <m:e>
                          <m:r>
                            <a:rPr lang="zh-CN" altLang="en-US" sz="2400" i="1">
                              <a:latin typeface="Cambria Math" panose="02040503050406030204" pitchFamily="18" charset="0"/>
                            </a:rPr>
                            <m:t>𝑊</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𝑥</m:t>
                              </m:r>
                            </m:sub>
                          </m:sSub>
                        </m:e>
                      </m:nary>
                      <m:r>
                        <a:rPr lang="zh-CN" altLang="en-US" sz="2400" i="0">
                          <a:latin typeface="Cambria Math" panose="02040503050406030204" pitchFamily="18" charset="0"/>
                        </a:rPr>
                        <m:t>(</m:t>
                      </m:r>
                      <m:r>
                        <a:rPr lang="zh-CN" altLang="en-US" sz="2400" i="1">
                          <a:latin typeface="Cambria Math" panose="02040503050406030204" pitchFamily="18" charset="0"/>
                        </a:rPr>
                        <m:t>𝑎</m:t>
                      </m:r>
                      <m:r>
                        <a:rPr lang="zh-CN" altLang="en-US" sz="2400" i="0">
                          <a:latin typeface="Cambria Math" panose="02040503050406030204" pitchFamily="18" charset="0"/>
                        </a:rPr>
                        <m:t>,</m:t>
                      </m:r>
                      <m:r>
                        <a:rPr lang="zh-CN" altLang="en-US" sz="2400" i="1">
                          <a:latin typeface="Cambria Math" panose="02040503050406030204" pitchFamily="18" charset="0"/>
                        </a:rPr>
                        <m:t>𝑏</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𝜓</m:t>
                          </m:r>
                        </m:e>
                        <m:sub>
                          <m:r>
                            <a:rPr lang="zh-CN" altLang="en-US" sz="2400" i="1">
                              <a:latin typeface="Cambria Math" panose="02040503050406030204" pitchFamily="18" charset="0"/>
                            </a:rPr>
                            <m:t>𝑎</m:t>
                          </m:r>
                          <m:r>
                            <a:rPr lang="zh-CN" altLang="en-US" sz="2400" i="0">
                              <a:latin typeface="Cambria Math" panose="02040503050406030204" pitchFamily="18" charset="0"/>
                            </a:rPr>
                            <m:t>,</m:t>
                          </m:r>
                          <m:r>
                            <a:rPr lang="zh-CN" altLang="en-US" sz="2400" i="1">
                              <a:latin typeface="Cambria Math" panose="02040503050406030204" pitchFamily="18" charset="0"/>
                            </a:rPr>
                            <m:t>𝑏</m:t>
                          </m:r>
                        </m:sub>
                      </m:sSub>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𝑑𝑎𝑑𝑏</m:t>
                      </m:r>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449387" y="3254751"/>
                <a:ext cx="6426200" cy="91364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88530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小波反变换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设</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 </m:t>
                    </m:r>
                  </m:oMath>
                </a14:m>
                <a:r>
                  <a:rPr lang="zh-CN" altLang="zh-CN" dirty="0"/>
                  <a:t>，记</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𝛹</m:t>
                        </m:r>
                        <m:r>
                          <a:rPr lang="en-US" altLang="zh-CN">
                            <a:latin typeface="Cambria Math" panose="02040503050406030204" pitchFamily="18" charset="0"/>
                          </a:rPr>
                          <m:t>(</m:t>
                        </m:r>
                        <m:r>
                          <a:rPr lang="en-US" altLang="zh-CN" i="1">
                            <a:latin typeface="Cambria Math" panose="02040503050406030204" pitchFamily="18" charset="0"/>
                          </a:rPr>
                          <m:t>𝛺</m:t>
                        </m:r>
                      </m:e>
                    </m:d>
                  </m:oMath>
                </a14:m>
                <a:r>
                  <a:rPr lang="zh-CN" altLang="zh-CN" dirty="0"/>
                  <a:t>为</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的傅里叶变换，若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𝜓</m:t>
                        </m:r>
                      </m:sub>
                    </m:sSub>
                    <m:limUpp>
                      <m:limUppPr>
                        <m:ctrlPr>
                          <a:rPr lang="zh-CN" altLang="zh-CN" i="1">
                            <a:latin typeface="Cambria Math" panose="02040503050406030204" pitchFamily="18" charset="0"/>
                          </a:rPr>
                        </m:ctrlPr>
                      </m:limUppPr>
                      <m:e>
                        <m:r>
                          <a:rPr lang="en-US" altLang="zh-CN">
                            <a:latin typeface="Cambria Math" panose="02040503050406030204" pitchFamily="18" charset="0"/>
                          </a:rPr>
                          <m:t>=</m:t>
                        </m:r>
                      </m:e>
                      <m:lim>
                        <m:r>
                          <a:rPr lang="en-US" altLang="zh-CN" i="1">
                            <a:latin typeface="Cambria Math" panose="02040503050406030204" pitchFamily="18" charset="0"/>
                          </a:rPr>
                          <m:t>𝛥</m:t>
                        </m:r>
                      </m:lim>
                    </m:limUpp>
                    <m:nary>
                      <m:naryPr>
                        <m:limLoc m:val="subSup"/>
                        <m:ctrlPr>
                          <a:rPr lang="zh-CN" altLang="zh-CN" i="1">
                            <a:latin typeface="Cambria Math" panose="02040503050406030204" pitchFamily="18" charset="0"/>
                          </a:rPr>
                        </m:ctrlPr>
                      </m:naryPr>
                      <m:sub>
                        <m:r>
                          <a:rPr lang="en-US" altLang="zh-CN">
                            <a:latin typeface="Cambria Math" panose="02040503050406030204" pitchFamily="18" charset="0"/>
                          </a:rPr>
                          <m:t>0</m:t>
                        </m:r>
                      </m:sub>
                      <m:sup>
                        <m:r>
                          <a:rPr lang="en-US" altLang="zh-CN">
                            <a:latin typeface="Cambria Math" panose="02040503050406030204" pitchFamily="18" charset="0"/>
                          </a:rPr>
                          <m:t>∞</m:t>
                        </m:r>
                      </m:sup>
                      <m:e>
                        <m:r>
                          <a:rPr lang="en-US" altLang="zh-CN" i="1">
                            <a:latin typeface="Cambria Math" panose="02040503050406030204" pitchFamily="18" charset="0"/>
                          </a:rPr>
                          <m:t> </m:t>
                        </m:r>
                      </m:e>
                    </m:nary>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a:latin typeface="Cambria Math" panose="02040503050406030204" pitchFamily="18" charset="0"/>
                              </a:rPr>
                              <m:t>|</m:t>
                            </m:r>
                            <m:d>
                              <m:dPr>
                                <m:begChr m:val=""/>
                                <m:ctrlPr>
                                  <a:rPr lang="zh-CN" altLang="zh-CN" i="1">
                                    <a:latin typeface="Cambria Math" panose="02040503050406030204" pitchFamily="18" charset="0"/>
                                  </a:rPr>
                                </m:ctrlPr>
                              </m:dPr>
                              <m:e>
                                <m:r>
                                  <a:rPr lang="en-US" altLang="zh-CN" i="1">
                                    <a:latin typeface="Cambria Math" panose="02040503050406030204" pitchFamily="18" charset="0"/>
                                  </a:rPr>
                                  <m:t>𝛹</m:t>
                                </m:r>
                                <m:r>
                                  <a:rPr lang="en-US" altLang="zh-CN">
                                    <a:latin typeface="Cambria Math" panose="02040503050406030204" pitchFamily="18" charset="0"/>
                                  </a:rPr>
                                  <m:t>(</m:t>
                                </m:r>
                                <m:r>
                                  <a:rPr lang="en-US" altLang="zh-CN" i="1">
                                    <a:latin typeface="Cambria Math" panose="02040503050406030204" pitchFamily="18" charset="0"/>
                                  </a:rPr>
                                  <m:t>𝛺</m:t>
                                </m:r>
                              </m:e>
                            </m:d>
                            <m:r>
                              <a:rPr lang="en-US" altLang="zh-CN">
                                <a:latin typeface="Cambria Math" panose="02040503050406030204" pitchFamily="18" charset="0"/>
                              </a:rPr>
                              <m:t>|</m:t>
                            </m:r>
                          </m:e>
                          <m:sup>
                            <m:r>
                              <a:rPr lang="en-US" altLang="zh-CN">
                                <a:latin typeface="Cambria Math" panose="02040503050406030204" pitchFamily="18" charset="0"/>
                              </a:rPr>
                              <m:t>2</m:t>
                            </m:r>
                          </m:sup>
                        </m:sSup>
                      </m:num>
                      <m:den>
                        <m:r>
                          <a:rPr lang="en-US" altLang="zh-CN" i="1">
                            <a:latin typeface="Cambria Math" panose="02040503050406030204" pitchFamily="18" charset="0"/>
                          </a:rPr>
                          <m:t>𝛺</m:t>
                        </m:r>
                      </m:den>
                    </m:f>
                    <m:r>
                      <a:rPr lang="en-US" altLang="zh-CN">
                        <a:latin typeface="Cambria Math" panose="02040503050406030204" pitchFamily="18" charset="0"/>
                      </a:rPr>
                      <m:t>&lt;∞</m:t>
                    </m:r>
                    <m:r>
                      <a:rPr lang="zh-CN" altLang="en-US" i="1">
                        <a:latin typeface="Cambria Math" panose="02040503050406030204" pitchFamily="18" charset="0"/>
                      </a:rPr>
                      <m:t>，</m:t>
                    </m:r>
                  </m:oMath>
                </a14:m>
                <a:r>
                  <a:rPr lang="zh-CN" altLang="zh-CN" dirty="0"/>
                  <a:t>则</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可由其小波变换</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𝑥</m:t>
                            </m:r>
                          </m:sub>
                        </m:sSub>
                        <m:r>
                          <a:rPr lang="en-US" altLang="zh-CN">
                            <a:latin typeface="Cambria Math" panose="02040503050406030204" pitchFamily="18" charset="0"/>
                          </a:rPr>
                          <m:t>(</m:t>
                        </m:r>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e>
                    </m:d>
                  </m:oMath>
                </a14:m>
                <a:r>
                  <a:rPr lang="zh-CN" altLang="zh-CN" dirty="0"/>
                  <a:t>来恢复</a:t>
                </a:r>
                <a:r>
                  <a:rPr lang="zh-CN" altLang="en-US" dirty="0"/>
                  <a:t>，即：</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12326" r="-569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27</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449387" y="3254751"/>
                <a:ext cx="6426200" cy="9136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1">
                                  <a:latin typeface="Cambria Math" panose="02040503050406030204" pitchFamily="18" charset="0"/>
                                </a:rPr>
                                <m:t>𝜓</m:t>
                              </m:r>
                            </m:sub>
                          </m:sSub>
                        </m:den>
                      </m:f>
                      <m:nary>
                        <m:naryPr>
                          <m:limLoc m:val="subSup"/>
                          <m:grow m:val="on"/>
                          <m:ctrlPr>
                            <a:rPr lang="zh-CN" altLang="en-US" sz="2400" i="1">
                              <a:latin typeface="Cambria Math" panose="02040503050406030204" pitchFamily="18" charset="0"/>
                            </a:rPr>
                          </m:ctrlPr>
                        </m:naryPr>
                        <m:sub>
                          <m:r>
                            <a:rPr lang="zh-CN" altLang="en-US" sz="2400" i="0">
                              <a:latin typeface="Cambria Math" panose="02040503050406030204" pitchFamily="18" charset="0"/>
                            </a:rPr>
                            <m:t>0</m:t>
                          </m:r>
                        </m:sub>
                        <m:sup>
                          <m:r>
                            <a:rPr lang="zh-CN" altLang="en-US" sz="2400" i="0">
                              <a:latin typeface="Cambria Math" panose="02040503050406030204" pitchFamily="18" charset="0"/>
                            </a:rPr>
                            <m:t>∞</m:t>
                          </m:r>
                        </m:sup>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𝑎</m:t>
                              </m:r>
                            </m:e>
                            <m:sup>
                              <m:r>
                                <a:rPr lang="zh-CN" altLang="en-US" sz="2400" i="0">
                                  <a:latin typeface="Cambria Math" panose="02040503050406030204" pitchFamily="18" charset="0"/>
                                </a:rPr>
                                <m:t>−2</m:t>
                              </m:r>
                            </m:sup>
                          </m:sSup>
                        </m:e>
                      </m:nary>
                      <m:nary>
                        <m:naryPr>
                          <m:limLoc m:val="subSup"/>
                          <m:grow m:val="on"/>
                          <m:ctrlPr>
                            <a:rPr lang="zh-CN" altLang="en-US" sz="2400" i="1">
                              <a:latin typeface="Cambria Math" panose="02040503050406030204" pitchFamily="18" charset="0"/>
                            </a:rPr>
                          </m:ctrlPr>
                        </m:naryPr>
                        <m:sub>
                          <m:r>
                            <a:rPr lang="zh-CN" altLang="en-US" sz="2400" i="0">
                              <a:latin typeface="Cambria Math" panose="02040503050406030204" pitchFamily="18" charset="0"/>
                            </a:rPr>
                            <m:t>−∞</m:t>
                          </m:r>
                        </m:sub>
                        <m:sup>
                          <m:r>
                            <a:rPr lang="zh-CN" altLang="en-US" sz="2400" i="0">
                              <a:latin typeface="Cambria Math" panose="02040503050406030204" pitchFamily="18" charset="0"/>
                            </a:rPr>
                            <m:t>∞</m:t>
                          </m:r>
                        </m:sup>
                        <m:e>
                          <m:r>
                            <a:rPr lang="zh-CN" altLang="en-US" sz="2400" i="1">
                              <a:latin typeface="Cambria Math" panose="02040503050406030204" pitchFamily="18" charset="0"/>
                            </a:rPr>
                            <m:t>𝑊</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𝑥</m:t>
                              </m:r>
                            </m:sub>
                          </m:sSub>
                        </m:e>
                      </m:nary>
                      <m:r>
                        <a:rPr lang="zh-CN" altLang="en-US" sz="2400" i="0">
                          <a:latin typeface="Cambria Math" panose="02040503050406030204" pitchFamily="18" charset="0"/>
                        </a:rPr>
                        <m:t>(</m:t>
                      </m:r>
                      <m:r>
                        <a:rPr lang="zh-CN" altLang="en-US" sz="2400" i="1">
                          <a:latin typeface="Cambria Math" panose="02040503050406030204" pitchFamily="18" charset="0"/>
                        </a:rPr>
                        <m:t>𝑎</m:t>
                      </m:r>
                      <m:r>
                        <a:rPr lang="zh-CN" altLang="en-US" sz="2400" i="0">
                          <a:latin typeface="Cambria Math" panose="02040503050406030204" pitchFamily="18" charset="0"/>
                        </a:rPr>
                        <m:t>,</m:t>
                      </m:r>
                      <m:r>
                        <a:rPr lang="zh-CN" altLang="en-US" sz="2400" i="1">
                          <a:latin typeface="Cambria Math" panose="02040503050406030204" pitchFamily="18" charset="0"/>
                        </a:rPr>
                        <m:t>𝑏</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𝜓</m:t>
                          </m:r>
                        </m:e>
                        <m:sub>
                          <m:r>
                            <a:rPr lang="zh-CN" altLang="en-US" sz="2400" i="1">
                              <a:latin typeface="Cambria Math" panose="02040503050406030204" pitchFamily="18" charset="0"/>
                            </a:rPr>
                            <m:t>𝑎</m:t>
                          </m:r>
                          <m:r>
                            <a:rPr lang="zh-CN" altLang="en-US" sz="2400" i="0">
                              <a:latin typeface="Cambria Math" panose="02040503050406030204" pitchFamily="18" charset="0"/>
                            </a:rPr>
                            <m:t>,</m:t>
                          </m:r>
                          <m:r>
                            <a:rPr lang="zh-CN" altLang="en-US" sz="2400" i="1">
                              <a:latin typeface="Cambria Math" panose="02040503050406030204" pitchFamily="18" charset="0"/>
                            </a:rPr>
                            <m:t>𝑏</m:t>
                          </m:r>
                        </m:sub>
                      </m:sSub>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𝑑𝑎𝑑𝑏</m:t>
                      </m:r>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449387" y="3254751"/>
                <a:ext cx="6426200" cy="91364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555776" y="6269845"/>
                <a:ext cx="3937168" cy="400110"/>
              </a:xfrm>
              <a:prstGeom prst="rect">
                <a:avLst/>
              </a:prstGeom>
            </p:spPr>
            <p:txBody>
              <a:bodyPr wrap="none">
                <a:spAutoFit/>
              </a:bodyPr>
              <a:lstStyle/>
              <a:p>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设</a:t>
                </a:r>
                <a14:m>
                  <m:oMath xmlns:m="http://schemas.openxmlformats.org/officeDocument/2006/math">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i="1">
                            <a:solidFill>
                              <a:srgbClr val="FF0000"/>
                            </a:solidFill>
                            <a:effectLst/>
                            <a:latin typeface="Cambria Math" panose="02040503050406030204" pitchFamily="18" charset="0"/>
                            <a:ea typeface="Cambria Math" panose="02040503050406030204" pitchFamily="18" charset="0"/>
                          </a:rPr>
                        </m:ctrlPr>
                      </m:d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e>
                    </m:d>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d>
                      <m:dPr>
                        <m:begChr m:val=""/>
                        <m:ctrlPr>
                          <a:rPr lang="zh-CN" altLang="zh-CN" i="1">
                            <a:solidFill>
                              <a:srgbClr val="FF0000"/>
                            </a:solidFill>
                            <a:effectLst/>
                            <a:latin typeface="Cambria Math" panose="02040503050406030204" pitchFamily="18" charset="0"/>
                            <a:ea typeface="Cambria Math" panose="02040503050406030204" pitchFamily="18" charset="0"/>
                          </a:rPr>
                        </m:ctrlPr>
                      </m:dPr>
                      <m:e>
                        <m:sSub>
                          <m:sSubPr>
                            <m:ctrlPr>
                              <a:rPr lang="zh-CN" altLang="zh-CN" i="1">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𝛿</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rgbClr val="FF0000"/>
                                </a:solidFill>
                                <a:effectLst/>
                                <a:latin typeface="Cambria Math" panose="02040503050406030204" pitchFamily="18" charset="0"/>
                                <a:ea typeface="Cambria Math" panose="02040503050406030204" pitchFamily="18" charset="0"/>
                              </a:rPr>
                            </m:ctrlPr>
                          </m:sSup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e>
                          <m:sup>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up>
                        </m:sSup>
                      </m:e>
                    </m:d>
                  </m:oMath>
                </a14:m>
                <a:endParaRPr lang="zh-CN" altLang="en-US"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2555776" y="6269845"/>
                <a:ext cx="3937168" cy="400110"/>
              </a:xfrm>
              <a:prstGeom prst="rect">
                <a:avLst/>
              </a:prstGeom>
              <a:blipFill>
                <a:blip r:embed="rId4"/>
                <a:stretch>
                  <a:fillRect l="-1548" t="-126154" r="-15170" b="-19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28315" y="5390668"/>
                <a:ext cx="7668344" cy="7746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3333CC"/>
                              </a:solidFill>
                              <a:latin typeface="Cambria Math" panose="02040503050406030204" pitchFamily="18" charset="0"/>
                            </a:rPr>
                          </m:ctrlPr>
                        </m:dPr>
                        <m:e>
                          <m:nary>
                            <m:naryPr>
                              <m:limLoc m:val="subSup"/>
                              <m:ctrlPr>
                                <a:rPr lang="zh-CN" altLang="en-US" i="1">
                                  <a:solidFill>
                                    <a:srgbClr val="3333CC"/>
                                  </a:solidFill>
                                  <a:latin typeface="Cambria Math" panose="02040503050406030204" pitchFamily="18" charset="0"/>
                                </a:rPr>
                              </m:ctrlPr>
                            </m:naryPr>
                            <m:sub>
                              <m:r>
                                <a:rPr lang="zh-CN" altLang="en-US">
                                  <a:solidFill>
                                    <a:srgbClr val="3333CC"/>
                                  </a:solidFill>
                                  <a:latin typeface="Cambria Math" panose="02040503050406030204" pitchFamily="18" charset="0"/>
                                </a:rPr>
                                <m:t>0</m:t>
                              </m:r>
                            </m:sub>
                            <m:sup>
                              <m:r>
                                <a:rPr lang="zh-CN" altLang="en-US">
                                  <a:solidFill>
                                    <a:srgbClr val="3333CC"/>
                                  </a:solidFill>
                                  <a:latin typeface="Cambria Math" panose="02040503050406030204" pitchFamily="18" charset="0"/>
                                </a:rPr>
                                <m:t>∞</m:t>
                              </m:r>
                            </m:sup>
                            <m:e>
                              <m:nary>
                                <m:naryPr>
                                  <m:limLoc m:val="subSup"/>
                                  <m:grow m:val="on"/>
                                  <m:ctrlPr>
                                    <a:rPr lang="zh-CN" altLang="en-US" i="1">
                                      <a:solidFill>
                                        <a:srgbClr val="3333CC"/>
                                      </a:solidFill>
                                      <a:latin typeface="Cambria Math" panose="02040503050406030204" pitchFamily="18" charset="0"/>
                                    </a:rPr>
                                  </m:ctrlPr>
                                </m:naryPr>
                                <m:sub>
                                  <m:r>
                                    <a:rPr lang="zh-CN" altLang="en-US">
                                      <a:solidFill>
                                        <a:srgbClr val="3333CC"/>
                                      </a:solidFill>
                                      <a:latin typeface="Cambria Math" panose="02040503050406030204" pitchFamily="18" charset="0"/>
                                    </a:rPr>
                                    <m:t>−∞</m:t>
                                  </m:r>
                                </m:sub>
                                <m:sup>
                                  <m:r>
                                    <a:rPr lang="zh-CN" altLang="en-US">
                                      <a:solidFill>
                                        <a:srgbClr val="3333CC"/>
                                      </a:solidFill>
                                      <a:latin typeface="Cambria Math" panose="02040503050406030204" pitchFamily="18" charset="0"/>
                                    </a:rPr>
                                    <m:t>+∞</m:t>
                                  </m:r>
                                </m:sup>
                                <m:e>
                                  <m:r>
                                    <a:rPr lang="zh-CN" altLang="en-US" i="1">
                                      <a:solidFill>
                                        <a:srgbClr val="3333CC"/>
                                      </a:solidFill>
                                      <a:latin typeface="Cambria Math" panose="02040503050406030204" pitchFamily="18" charset="0"/>
                                    </a:rPr>
                                    <m:t>𝑊</m:t>
                                  </m:r>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𝑇</m:t>
                                      </m:r>
                                    </m:e>
                                    <m:sub>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𝑥</m:t>
                                          </m:r>
                                        </m:e>
                                        <m:sub>
                                          <m:r>
                                            <a:rPr lang="zh-CN" altLang="en-US">
                                              <a:solidFill>
                                                <a:srgbClr val="3333CC"/>
                                              </a:solidFill>
                                              <a:latin typeface="Cambria Math" panose="02040503050406030204" pitchFamily="18" charset="0"/>
                                            </a:rPr>
                                            <m:t>1</m:t>
                                          </m:r>
                                        </m:sub>
                                      </m:sSub>
                                    </m:sub>
                                  </m:sSub>
                                </m:e>
                              </m:nary>
                              <m:r>
                                <a:rPr lang="zh-CN" altLang="en-US">
                                  <a:solidFill>
                                    <a:srgbClr val="3333CC"/>
                                  </a:solidFill>
                                  <a:latin typeface="Cambria Math" panose="02040503050406030204" pitchFamily="18" charset="0"/>
                                </a:rPr>
                                <m:t>(</m:t>
                              </m:r>
                              <m:r>
                                <a:rPr lang="zh-CN" altLang="en-US" i="1">
                                  <a:solidFill>
                                    <a:srgbClr val="3333CC"/>
                                  </a:solidFill>
                                  <a:latin typeface="Cambria Math" panose="02040503050406030204" pitchFamily="18" charset="0"/>
                                </a:rPr>
                                <m:t>𝑎</m:t>
                              </m:r>
                              <m:r>
                                <a:rPr lang="zh-CN" altLang="en-US">
                                  <a:solidFill>
                                    <a:srgbClr val="3333CC"/>
                                  </a:solidFill>
                                  <a:latin typeface="Cambria Math" panose="02040503050406030204" pitchFamily="18" charset="0"/>
                                </a:rPr>
                                <m:t>,</m:t>
                              </m:r>
                              <m:r>
                                <a:rPr lang="zh-CN" altLang="en-US" i="1">
                                  <a:solidFill>
                                    <a:srgbClr val="3333CC"/>
                                  </a:solidFill>
                                  <a:latin typeface="Cambria Math" panose="02040503050406030204" pitchFamily="18" charset="0"/>
                                </a:rPr>
                                <m:t>𝑏</m:t>
                              </m:r>
                              <m:r>
                                <a:rPr lang="zh-CN" altLang="en-US">
                                  <a:solidFill>
                                    <a:srgbClr val="3333CC"/>
                                  </a:solidFill>
                                  <a:latin typeface="Cambria Math" panose="02040503050406030204" pitchFamily="18" charset="0"/>
                                </a:rPr>
                                <m:t>)</m:t>
                              </m:r>
                              <m:r>
                                <a:rPr lang="zh-CN" altLang="en-US" i="1">
                                  <a:solidFill>
                                    <a:srgbClr val="3333CC"/>
                                  </a:solidFill>
                                  <a:latin typeface="Cambria Math" panose="02040503050406030204" pitchFamily="18" charset="0"/>
                                </a:rPr>
                                <m:t>𝑊</m:t>
                              </m:r>
                              <m:sSubSup>
                                <m:sSubSupPr>
                                  <m:ctrlPr>
                                    <a:rPr lang="zh-CN" altLang="en-US" i="1">
                                      <a:solidFill>
                                        <a:srgbClr val="3333CC"/>
                                      </a:solidFill>
                                      <a:latin typeface="Cambria Math" panose="02040503050406030204" pitchFamily="18" charset="0"/>
                                    </a:rPr>
                                  </m:ctrlPr>
                                </m:sSubSupPr>
                                <m:e>
                                  <m:r>
                                    <a:rPr lang="zh-CN" altLang="en-US" i="1">
                                      <a:solidFill>
                                        <a:srgbClr val="3333CC"/>
                                      </a:solidFill>
                                      <a:latin typeface="Cambria Math" panose="02040503050406030204" pitchFamily="18" charset="0"/>
                                    </a:rPr>
                                    <m:t>𝑇</m:t>
                                  </m:r>
                                </m:e>
                                <m:sub>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𝑥</m:t>
                                      </m:r>
                                    </m:e>
                                    <m:sub>
                                      <m:r>
                                        <a:rPr lang="zh-CN" altLang="en-US">
                                          <a:solidFill>
                                            <a:srgbClr val="3333CC"/>
                                          </a:solidFill>
                                          <a:latin typeface="Cambria Math" panose="02040503050406030204" pitchFamily="18" charset="0"/>
                                        </a:rPr>
                                        <m:t>2</m:t>
                                      </m:r>
                                    </m:sub>
                                  </m:sSub>
                                </m:sub>
                                <m:sup>
                                  <m:r>
                                    <a:rPr lang="zh-CN" altLang="en-US">
                                      <a:solidFill>
                                        <a:srgbClr val="3333CC"/>
                                      </a:solidFill>
                                      <a:latin typeface="Cambria Math" panose="02040503050406030204" pitchFamily="18" charset="0"/>
                                    </a:rPr>
                                    <m:t>∗</m:t>
                                  </m:r>
                                </m:sup>
                              </m:sSubSup>
                              <m:r>
                                <a:rPr lang="zh-CN" altLang="en-US">
                                  <a:solidFill>
                                    <a:srgbClr val="3333CC"/>
                                  </a:solidFill>
                                  <a:latin typeface="Cambria Math" panose="02040503050406030204" pitchFamily="18" charset="0"/>
                                </a:rPr>
                                <m:t>(</m:t>
                              </m:r>
                              <m:r>
                                <a:rPr lang="zh-CN" altLang="en-US" i="1">
                                  <a:solidFill>
                                    <a:srgbClr val="3333CC"/>
                                  </a:solidFill>
                                  <a:latin typeface="Cambria Math" panose="02040503050406030204" pitchFamily="18" charset="0"/>
                                </a:rPr>
                                <m:t>𝑎</m:t>
                              </m:r>
                              <m:r>
                                <a:rPr lang="zh-CN" altLang="en-US">
                                  <a:solidFill>
                                    <a:srgbClr val="3333CC"/>
                                  </a:solidFill>
                                  <a:latin typeface="Cambria Math" panose="02040503050406030204" pitchFamily="18" charset="0"/>
                                </a:rPr>
                                <m:t>,</m:t>
                              </m:r>
                              <m:r>
                                <a:rPr lang="zh-CN" altLang="en-US" i="1">
                                  <a:solidFill>
                                    <a:srgbClr val="3333CC"/>
                                  </a:solidFill>
                                  <a:latin typeface="Cambria Math" panose="02040503050406030204" pitchFamily="18" charset="0"/>
                                </a:rPr>
                                <m:t>𝑏</m:t>
                              </m:r>
                              <m:r>
                                <a:rPr lang="zh-CN" altLang="en-US">
                                  <a:solidFill>
                                    <a:srgbClr val="3333CC"/>
                                  </a:solidFill>
                                  <a:latin typeface="Cambria Math" panose="02040503050406030204" pitchFamily="18" charset="0"/>
                                </a:rPr>
                                <m:t>)</m:t>
                              </m:r>
                              <m:f>
                                <m:fPr>
                                  <m:ctrlPr>
                                    <a:rPr lang="zh-CN" altLang="en-US" i="1">
                                      <a:solidFill>
                                        <a:srgbClr val="3333CC"/>
                                      </a:solidFill>
                                      <a:latin typeface="Cambria Math" panose="02040503050406030204" pitchFamily="18" charset="0"/>
                                    </a:rPr>
                                  </m:ctrlPr>
                                </m:fPr>
                                <m:num>
                                  <m:r>
                                    <a:rPr lang="zh-CN" altLang="en-US" i="1">
                                      <a:solidFill>
                                        <a:srgbClr val="3333CC"/>
                                      </a:solidFill>
                                      <a:latin typeface="Cambria Math" panose="02040503050406030204" pitchFamily="18" charset="0"/>
                                    </a:rPr>
                                    <m:t>𝑑𝑎</m:t>
                                  </m:r>
                                </m:num>
                                <m:den>
                                  <m:sSup>
                                    <m:sSupPr>
                                      <m:ctrlPr>
                                        <a:rPr lang="zh-CN" altLang="en-US" i="1">
                                          <a:solidFill>
                                            <a:srgbClr val="3333CC"/>
                                          </a:solidFill>
                                          <a:latin typeface="Cambria Math" panose="02040503050406030204" pitchFamily="18" charset="0"/>
                                        </a:rPr>
                                      </m:ctrlPr>
                                    </m:sSupPr>
                                    <m:e>
                                      <m:r>
                                        <a:rPr lang="zh-CN" altLang="en-US" i="1">
                                          <a:solidFill>
                                            <a:srgbClr val="3333CC"/>
                                          </a:solidFill>
                                          <a:latin typeface="Cambria Math" panose="02040503050406030204" pitchFamily="18" charset="0"/>
                                        </a:rPr>
                                        <m:t>𝑎</m:t>
                                      </m:r>
                                    </m:e>
                                    <m:sup>
                                      <m:r>
                                        <a:rPr lang="zh-CN" altLang="en-US">
                                          <a:solidFill>
                                            <a:srgbClr val="3333CC"/>
                                          </a:solidFill>
                                          <a:latin typeface="Cambria Math" panose="02040503050406030204" pitchFamily="18" charset="0"/>
                                        </a:rPr>
                                        <m:t>2</m:t>
                                      </m:r>
                                    </m:sup>
                                  </m:sSup>
                                </m:den>
                              </m:f>
                              <m:r>
                                <a:rPr lang="zh-CN" altLang="en-US" i="1">
                                  <a:solidFill>
                                    <a:srgbClr val="3333CC"/>
                                  </a:solidFill>
                                  <a:latin typeface="Cambria Math" panose="02040503050406030204" pitchFamily="18" charset="0"/>
                                </a:rPr>
                                <m:t>𝑑𝑏</m:t>
                              </m:r>
                            </m:e>
                          </m:nary>
                          <m:r>
                            <a:rPr lang="zh-CN" altLang="en-US">
                              <a:solidFill>
                                <a:srgbClr val="3333CC"/>
                              </a:solidFill>
                              <a:latin typeface="Cambria Math" panose="02040503050406030204" pitchFamily="18" charset="0"/>
                            </a:rPr>
                            <m:t>=</m:t>
                          </m:r>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𝐶</m:t>
                              </m:r>
                            </m:e>
                            <m:sub>
                              <m:r>
                                <a:rPr lang="zh-CN" altLang="en-US" i="1">
                                  <a:solidFill>
                                    <a:srgbClr val="3333CC"/>
                                  </a:solidFill>
                                  <a:latin typeface="Cambria Math" panose="02040503050406030204" pitchFamily="18" charset="0"/>
                                </a:rPr>
                                <m:t>𝜓</m:t>
                              </m:r>
                            </m:sub>
                          </m:sSub>
                          <m:r>
                            <a:rPr lang="zh-CN" altLang="en-US">
                              <a:solidFill>
                                <a:srgbClr val="3333CC"/>
                              </a:solidFill>
                              <a:latin typeface="Cambria Math" panose="02040503050406030204" pitchFamily="18" charset="0"/>
                            </a:rPr>
                            <m:t>〈</m:t>
                          </m:r>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𝑥</m:t>
                              </m:r>
                            </m:e>
                            <m:sub>
                              <m:r>
                                <a:rPr lang="zh-CN" altLang="en-US">
                                  <a:solidFill>
                                    <a:srgbClr val="3333CC"/>
                                  </a:solidFill>
                                  <a:latin typeface="Cambria Math" panose="02040503050406030204" pitchFamily="18" charset="0"/>
                                </a:rPr>
                                <m:t>1</m:t>
                              </m:r>
                            </m:sub>
                          </m:sSub>
                          <m:r>
                            <a:rPr lang="zh-CN" altLang="en-US">
                              <a:solidFill>
                                <a:srgbClr val="3333CC"/>
                              </a:solidFill>
                              <a:latin typeface="Cambria Math" panose="02040503050406030204" pitchFamily="18" charset="0"/>
                            </a:rPr>
                            <m:t>(</m:t>
                          </m:r>
                          <m:r>
                            <a:rPr lang="zh-CN" altLang="en-US" i="1">
                              <a:solidFill>
                                <a:srgbClr val="3333CC"/>
                              </a:solidFill>
                              <a:latin typeface="Cambria Math" panose="02040503050406030204" pitchFamily="18" charset="0"/>
                            </a:rPr>
                            <m:t>𝑡</m:t>
                          </m:r>
                          <m:r>
                            <a:rPr lang="zh-CN" altLang="en-US">
                              <a:solidFill>
                                <a:srgbClr val="3333CC"/>
                              </a:solidFill>
                              <a:latin typeface="Cambria Math" panose="02040503050406030204" pitchFamily="18" charset="0"/>
                            </a:rPr>
                            <m:t>),</m:t>
                          </m:r>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𝑥</m:t>
                              </m:r>
                            </m:e>
                            <m:sub>
                              <m:r>
                                <a:rPr lang="zh-CN" altLang="en-US">
                                  <a:solidFill>
                                    <a:srgbClr val="3333CC"/>
                                  </a:solidFill>
                                  <a:latin typeface="Cambria Math" panose="02040503050406030204" pitchFamily="18" charset="0"/>
                                </a:rPr>
                                <m:t>2</m:t>
                              </m:r>
                            </m:sub>
                          </m:sSub>
                          <m:r>
                            <a:rPr lang="zh-CN" altLang="en-US">
                              <a:solidFill>
                                <a:srgbClr val="3333CC"/>
                              </a:solidFill>
                              <a:latin typeface="Cambria Math" panose="02040503050406030204" pitchFamily="18" charset="0"/>
                            </a:rPr>
                            <m:t>(</m:t>
                          </m:r>
                          <m:r>
                            <a:rPr lang="zh-CN" altLang="en-US" i="1">
                              <a:solidFill>
                                <a:srgbClr val="3333CC"/>
                              </a:solidFill>
                              <a:latin typeface="Cambria Math" panose="02040503050406030204" pitchFamily="18" charset="0"/>
                            </a:rPr>
                            <m:t>𝑡</m:t>
                          </m:r>
                          <m:r>
                            <a:rPr lang="en-US" altLang="zh-CN" i="1">
                              <a:solidFill>
                                <a:srgbClr val="3333CC"/>
                              </a:solidFill>
                              <a:latin typeface="Cambria Math" panose="02040503050406030204" pitchFamily="18" charset="0"/>
                            </a:rPr>
                            <m:t>)</m:t>
                          </m:r>
                        </m:e>
                      </m:d>
                    </m:oMath>
                  </m:oMathPara>
                </a14:m>
                <a:endParaRPr lang="zh-CN" altLang="en-US" dirty="0">
                  <a:solidFill>
                    <a:srgbClr val="3333CC"/>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828315" y="5390668"/>
                <a:ext cx="7668344" cy="774636"/>
              </a:xfrm>
              <a:prstGeom prst="rect">
                <a:avLst/>
              </a:prstGeom>
              <a:blipFill>
                <a:blip r:embed="rId5"/>
                <a:stretch>
                  <a:fillRect/>
                </a:stretch>
              </a:blipFill>
            </p:spPr>
            <p:txBody>
              <a:bodyPr/>
              <a:lstStyle/>
              <a:p>
                <a:r>
                  <a:rPr lang="zh-CN" altLang="en-US">
                    <a:noFill/>
                  </a:rPr>
                  <a:t> </a:t>
                </a:r>
              </a:p>
            </p:txBody>
          </p:sp>
        </mc:Fallback>
      </mc:AlternateContent>
      <p:sp>
        <p:nvSpPr>
          <p:cNvPr id="8" name="下箭头 7"/>
          <p:cNvSpPr/>
          <p:nvPr/>
        </p:nvSpPr>
        <p:spPr bwMode="auto">
          <a:xfrm rot="10800000">
            <a:off x="4644008" y="6028880"/>
            <a:ext cx="288702" cy="200055"/>
          </a:xfrm>
          <a:prstGeom prst="downArrow">
            <a:avLst/>
          </a:prstGeom>
          <a:solidFill>
            <a:srgbClr val="FF00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9" name="矩形 8"/>
              <p:cNvSpPr/>
              <p:nvPr/>
            </p:nvSpPr>
            <p:spPr>
              <a:xfrm>
                <a:off x="5902302" y="4759347"/>
                <a:ext cx="25526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solidFill>
                                <a:srgbClr val="FF0000"/>
                              </a:solidFill>
                              <a:latin typeface="Cambria Math" panose="02040503050406030204" pitchFamily="18" charset="0"/>
                            </a:rPr>
                          </m:ctrlPr>
                        </m:d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𝑥</m:t>
                              </m:r>
                            </m:e>
                            <m:sub>
                              <m:r>
                                <a:rPr lang="zh-CN" altLang="en-US" i="0">
                                  <a:solidFill>
                                    <a:srgbClr val="FF0000"/>
                                  </a:solidFill>
                                  <a:latin typeface="Cambria Math" panose="02040503050406030204" pitchFamily="18" charset="0"/>
                                </a:rPr>
                                <m:t>1</m:t>
                              </m:r>
                            </m:sub>
                          </m:sSub>
                          <m:r>
                            <a:rPr lang="zh-CN" altLang="en-US" i="0">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𝑥</m:t>
                              </m:r>
                            </m:e>
                            <m:sub>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𝑡</m:t>
                          </m:r>
                          <m:r>
                            <a:rPr lang="zh-CN" altLang="en-US" i="0">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𝑥</m:t>
                          </m:r>
                          <m:r>
                            <a:rPr lang="zh-CN" altLang="en-US" i="0">
                              <a:solidFill>
                                <a:srgbClr val="FF0000"/>
                              </a:solidFill>
                              <a:latin typeface="Cambria Math" panose="02040503050406030204" pitchFamily="18" charset="0"/>
                            </a:rPr>
                            <m:t>(</m:t>
                          </m:r>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𝑡</m:t>
                              </m:r>
                            </m:e>
                            <m:sup>
                              <m:r>
                                <a:rPr lang="zh-CN" altLang="en-US" i="0">
                                  <a:solidFill>
                                    <a:srgbClr val="FF0000"/>
                                  </a:solidFill>
                                  <a:latin typeface="Cambria Math" panose="02040503050406030204" pitchFamily="18" charset="0"/>
                                </a:rPr>
                                <m:t>′</m:t>
                              </m:r>
                            </m:sup>
                          </m:sSup>
                        </m:e>
                      </m:d>
                    </m:oMath>
                  </m:oMathPara>
                </a14:m>
                <a:endParaRPr lang="zh-CN" altLang="en-US"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5902302" y="4759347"/>
                <a:ext cx="2552686" cy="400110"/>
              </a:xfrm>
              <a:prstGeom prst="rect">
                <a:avLst/>
              </a:prstGeom>
              <a:blipFill>
                <a:blip r:embed="rId6"/>
                <a:stretch>
                  <a:fillRect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80945" y="4513379"/>
                <a:ext cx="3096344" cy="7459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𝑊</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𝑇</m:t>
                          </m:r>
                        </m:e>
                        <m:sub>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𝑥</m:t>
                              </m:r>
                            </m:e>
                            <m:sub>
                              <m:r>
                                <a:rPr lang="zh-CN" altLang="en-US">
                                  <a:solidFill>
                                    <a:srgbClr val="FF0000"/>
                                  </a:solidFill>
                                  <a:latin typeface="Cambria Math" panose="02040503050406030204" pitchFamily="18" charset="0"/>
                                </a:rPr>
                                <m:t>2</m:t>
                              </m:r>
                            </m:sub>
                          </m:sSub>
                        </m:sub>
                      </m:sSub>
                      <m:r>
                        <a:rPr lang="zh-CN" altLang="en-US">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𝑎</m:t>
                      </m:r>
                      <m:r>
                        <a:rPr lang="zh-CN" altLang="en-US">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𝑏</m:t>
                      </m:r>
                      <m:r>
                        <a:rPr lang="zh-CN" altLang="en-US">
                          <a:solidFill>
                            <a:srgbClr val="FF0000"/>
                          </a:solidFill>
                          <a:latin typeface="Cambria Math" panose="02040503050406030204" pitchFamily="18" charset="0"/>
                        </a:rPr>
                        <m:t>)=</m:t>
                      </m:r>
                      <m:f>
                        <m:fPr>
                          <m:ctrlPr>
                            <a:rPr lang="zh-CN" altLang="en-US" i="1">
                              <a:solidFill>
                                <a:srgbClr val="FF0000"/>
                              </a:solidFill>
                              <a:latin typeface="Cambria Math" panose="02040503050406030204" pitchFamily="18" charset="0"/>
                            </a:rPr>
                          </m:ctrlPr>
                        </m:fPr>
                        <m:num>
                          <m:r>
                            <a:rPr lang="zh-CN" altLang="en-US">
                              <a:solidFill>
                                <a:srgbClr val="FF0000"/>
                              </a:solidFill>
                              <a:latin typeface="Cambria Math" panose="02040503050406030204" pitchFamily="18" charset="0"/>
                            </a:rPr>
                            <m:t>1</m:t>
                          </m:r>
                        </m:num>
                        <m:den>
                          <m:rad>
                            <m:radPr>
                              <m:degHide m:val="on"/>
                              <m:ctrlPr>
                                <a:rPr lang="zh-CN" altLang="en-US" i="1">
                                  <a:solidFill>
                                    <a:srgbClr val="FF0000"/>
                                  </a:solidFill>
                                  <a:latin typeface="Cambria Math" panose="02040503050406030204" pitchFamily="18" charset="0"/>
                                </a:rPr>
                              </m:ctrlPr>
                            </m:radPr>
                            <m:deg/>
                            <m:e>
                              <m:r>
                                <a:rPr lang="zh-CN" altLang="en-US" i="1">
                                  <a:solidFill>
                                    <a:srgbClr val="FF0000"/>
                                  </a:solidFill>
                                  <a:latin typeface="Cambria Math" panose="02040503050406030204" pitchFamily="18" charset="0"/>
                                </a:rPr>
                                <m:t>𝑎</m:t>
                              </m:r>
                            </m:e>
                          </m:rad>
                        </m:den>
                      </m:f>
                      <m:r>
                        <a:rPr lang="zh-CN" altLang="en-US" i="1">
                          <a:solidFill>
                            <a:srgbClr val="FF0000"/>
                          </a:solidFill>
                          <a:latin typeface="Cambria Math" panose="02040503050406030204" pitchFamily="18" charset="0"/>
                        </a:rPr>
                        <m:t>𝜓</m:t>
                      </m:r>
                      <m:r>
                        <a:rPr lang="zh-CN" altLang="en-US">
                          <a:solidFill>
                            <a:srgbClr val="FF0000"/>
                          </a:solidFill>
                          <a:latin typeface="Cambria Math" panose="02040503050406030204" pitchFamily="18" charset="0"/>
                        </a:rPr>
                        <m:t>(</m:t>
                      </m:r>
                      <m:f>
                        <m:fPr>
                          <m:ctrlPr>
                            <a:rPr lang="zh-CN" altLang="en-US" i="1">
                              <a:solidFill>
                                <a:srgbClr val="FF0000"/>
                              </a:solidFill>
                              <a:latin typeface="Cambria Math" panose="02040503050406030204" pitchFamily="18" charset="0"/>
                            </a:rPr>
                          </m:ctrlPr>
                        </m:fPr>
                        <m:num>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𝑡</m:t>
                              </m:r>
                            </m:e>
                            <m:sup>
                              <m:r>
                                <a:rPr lang="zh-CN" altLang="en-US">
                                  <a:solidFill>
                                    <a:srgbClr val="FF0000"/>
                                  </a:solidFill>
                                  <a:latin typeface="Cambria Math" panose="02040503050406030204" pitchFamily="18" charset="0"/>
                                </a:rPr>
                                <m:t>′</m:t>
                              </m:r>
                            </m:sup>
                          </m:sSup>
                          <m:r>
                            <a:rPr lang="zh-CN" altLang="en-US">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𝑏</m:t>
                          </m:r>
                        </m:num>
                        <m:den>
                          <m:r>
                            <a:rPr lang="zh-CN" altLang="en-US" i="1">
                              <a:solidFill>
                                <a:srgbClr val="FF0000"/>
                              </a:solidFill>
                              <a:latin typeface="Cambria Math" panose="02040503050406030204" pitchFamily="18" charset="0"/>
                            </a:rPr>
                            <m:t>𝑎</m:t>
                          </m:r>
                        </m:den>
                      </m:f>
                      <m:r>
                        <a:rPr lang="en-US" altLang="zh-CN" i="1">
                          <a:solidFill>
                            <a:srgbClr val="FF0000"/>
                          </a:solidFill>
                          <a:latin typeface="Cambria Math" panose="02040503050406030204" pitchFamily="18" charset="0"/>
                        </a:rPr>
                        <m:t>)</m:t>
                      </m:r>
                    </m:oMath>
                  </m:oMathPara>
                </a14:m>
                <a:endParaRPr lang="zh-CN" altLang="en-US"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380945" y="4513379"/>
                <a:ext cx="3096344" cy="745973"/>
              </a:xfrm>
              <a:prstGeom prst="rect">
                <a:avLst/>
              </a:prstGeom>
              <a:blipFill>
                <a:blip r:embed="rId7"/>
                <a:stretch>
                  <a:fillRect/>
                </a:stretch>
              </a:blipFill>
            </p:spPr>
            <p:txBody>
              <a:bodyPr/>
              <a:lstStyle/>
              <a:p>
                <a:r>
                  <a:rPr lang="zh-CN" altLang="en-US">
                    <a:noFill/>
                  </a:rPr>
                  <a:t> </a:t>
                </a:r>
              </a:p>
            </p:txBody>
          </p:sp>
        </mc:Fallback>
      </mc:AlternateContent>
      <p:sp>
        <p:nvSpPr>
          <p:cNvPr id="12" name="下箭头 11"/>
          <p:cNvSpPr/>
          <p:nvPr/>
        </p:nvSpPr>
        <p:spPr bwMode="auto">
          <a:xfrm rot="10800000">
            <a:off x="4242353" y="4624143"/>
            <a:ext cx="564014" cy="524446"/>
          </a:xfrm>
          <a:prstGeom prst="downArrow">
            <a:avLst/>
          </a:prstGeom>
          <a:solidFill>
            <a:srgbClr val="3333CC"/>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289464067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小波容许条件</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2732461"/>
                <a:ext cx="8461375" cy="3960439"/>
              </a:xfrm>
            </p:spPr>
            <p:txBody>
              <a:bodyPr/>
              <a:lstStyle/>
              <a:p>
                <a:r>
                  <a:rPr lang="zh-CN" altLang="zh-CN" dirty="0"/>
                  <a:t>结论的成立以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𝜓</m:t>
                        </m:r>
                      </m:sub>
                    </m:sSub>
                    <m:limUpp>
                      <m:limUppPr>
                        <m:ctrlPr>
                          <a:rPr lang="zh-CN" altLang="zh-CN" i="1">
                            <a:latin typeface="Cambria Math" panose="02040503050406030204" pitchFamily="18" charset="0"/>
                          </a:rPr>
                        </m:ctrlPr>
                      </m:limUppPr>
                      <m:e>
                        <m:r>
                          <a:rPr lang="en-US" altLang="zh-CN">
                            <a:latin typeface="Cambria Math" panose="02040503050406030204" pitchFamily="18" charset="0"/>
                          </a:rPr>
                          <m:t>=</m:t>
                        </m:r>
                      </m:e>
                      <m:lim>
                        <m:r>
                          <a:rPr lang="en-US" altLang="zh-CN" i="1">
                            <a:latin typeface="Cambria Math" panose="02040503050406030204" pitchFamily="18" charset="0"/>
                          </a:rPr>
                          <m:t>𝛥</m:t>
                        </m:r>
                      </m:lim>
                    </m:limUpp>
                    <m:nary>
                      <m:naryPr>
                        <m:limLoc m:val="subSup"/>
                        <m:ctrlPr>
                          <a:rPr lang="zh-CN" altLang="zh-CN" i="1">
                            <a:latin typeface="Cambria Math" panose="02040503050406030204" pitchFamily="18" charset="0"/>
                          </a:rPr>
                        </m:ctrlPr>
                      </m:naryPr>
                      <m:sub>
                        <m:r>
                          <a:rPr lang="en-US" altLang="zh-CN">
                            <a:latin typeface="Cambria Math" panose="02040503050406030204" pitchFamily="18" charset="0"/>
                          </a:rPr>
                          <m:t>0</m:t>
                        </m:r>
                      </m:sub>
                      <m:sup>
                        <m:r>
                          <a:rPr lang="en-US" altLang="zh-CN">
                            <a:latin typeface="Cambria Math" panose="02040503050406030204" pitchFamily="18" charset="0"/>
                          </a:rPr>
                          <m:t>∞</m:t>
                        </m:r>
                      </m:sup>
                      <m:e>
                        <m:r>
                          <a:rPr lang="en-US" altLang="zh-CN" i="1">
                            <a:latin typeface="Cambria Math" panose="02040503050406030204" pitchFamily="18" charset="0"/>
                          </a:rPr>
                          <m:t> </m:t>
                        </m:r>
                      </m:e>
                    </m:nary>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a:latin typeface="Cambria Math" panose="02040503050406030204" pitchFamily="18" charset="0"/>
                              </a:rPr>
                              <m:t>|</m:t>
                            </m:r>
                            <m:d>
                              <m:dPr>
                                <m:begChr m:val=""/>
                                <m:ctrlPr>
                                  <a:rPr lang="zh-CN" altLang="zh-CN" i="1">
                                    <a:latin typeface="Cambria Math" panose="02040503050406030204" pitchFamily="18" charset="0"/>
                                  </a:rPr>
                                </m:ctrlPr>
                              </m:dPr>
                              <m:e>
                                <m:r>
                                  <a:rPr lang="en-US" altLang="zh-CN" i="1">
                                    <a:latin typeface="Cambria Math" panose="02040503050406030204" pitchFamily="18" charset="0"/>
                                  </a:rPr>
                                  <m:t>𝛹</m:t>
                                </m:r>
                                <m:r>
                                  <a:rPr lang="en-US" altLang="zh-CN">
                                    <a:latin typeface="Cambria Math" panose="02040503050406030204" pitchFamily="18" charset="0"/>
                                  </a:rPr>
                                  <m:t>(</m:t>
                                </m:r>
                                <m:r>
                                  <a:rPr lang="en-US" altLang="zh-CN" i="1">
                                    <a:latin typeface="Cambria Math" panose="02040503050406030204" pitchFamily="18" charset="0"/>
                                  </a:rPr>
                                  <m:t>𝛺</m:t>
                                </m:r>
                              </m:e>
                            </m:d>
                            <m:r>
                              <a:rPr lang="en-US" altLang="zh-CN">
                                <a:latin typeface="Cambria Math" panose="02040503050406030204" pitchFamily="18" charset="0"/>
                              </a:rPr>
                              <m:t>|</m:t>
                            </m:r>
                          </m:e>
                          <m:sup>
                            <m:r>
                              <a:rPr lang="en-US" altLang="zh-CN">
                                <a:latin typeface="Cambria Math" panose="02040503050406030204" pitchFamily="18" charset="0"/>
                              </a:rPr>
                              <m:t>2</m:t>
                            </m:r>
                          </m:sup>
                        </m:sSup>
                      </m:num>
                      <m:den>
                        <m:r>
                          <a:rPr lang="en-US" altLang="zh-CN" i="1">
                            <a:latin typeface="Cambria Math" panose="02040503050406030204" pitchFamily="18" charset="0"/>
                          </a:rPr>
                          <m:t>𝛺</m:t>
                        </m:r>
                      </m:den>
                    </m:f>
                    <m:r>
                      <a:rPr lang="zh-CN" altLang="en-US" i="1">
                        <a:latin typeface="Cambria Math" panose="02040503050406030204" pitchFamily="18" charset="0"/>
                      </a:rPr>
                      <m:t>𝑑</m:t>
                    </m:r>
                    <m:r>
                      <a:rPr lang="zh-CN" altLang="en-US" i="1">
                        <a:latin typeface="Cambria Math" panose="02040503050406030204" pitchFamily="18" charset="0"/>
                      </a:rPr>
                      <m:t>𝛺</m:t>
                    </m:r>
                    <m:r>
                      <a:rPr lang="en-US" altLang="zh-CN" i="1">
                        <a:latin typeface="Cambria Math" panose="02040503050406030204" pitchFamily="18" charset="0"/>
                      </a:rPr>
                      <m:t>&lt;∞</m:t>
                    </m:r>
                  </m:oMath>
                </a14:m>
                <a:r>
                  <a:rPr lang="zh-CN" altLang="zh-CN" dirty="0"/>
                  <a:t>为前提</a:t>
                </a:r>
                <a:endParaRPr lang="en-US" altLang="zh-CN" dirty="0"/>
              </a:p>
              <a:p>
                <a:pPr lvl="1"/>
                <a:r>
                  <a:rPr lang="zh-CN" altLang="zh-CN" dirty="0"/>
                  <a:t>并不是时域的任一函数</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oMath>
                </a14:m>
                <a:r>
                  <a:rPr lang="zh-CN" altLang="zh-CN" dirty="0"/>
                  <a:t>都可以充当小波</a:t>
                </a:r>
                <a:endParaRPr lang="en-US" altLang="zh-CN" dirty="0"/>
              </a:p>
              <a:p>
                <a:pPr lvl="1"/>
                <a:r>
                  <a:rPr lang="zh-CN" altLang="zh-CN" dirty="0"/>
                  <a:t>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𝜓</m:t>
                        </m:r>
                      </m:sub>
                    </m:sSub>
                    <m:r>
                      <a:rPr lang="en-US" altLang="zh-CN" i="1">
                        <a:latin typeface="Cambria Math" panose="02040503050406030204" pitchFamily="18" charset="0"/>
                      </a:rPr>
                      <m:t>&lt;∞</m:t>
                    </m:r>
                  </m:oMath>
                </a14:m>
                <a:r>
                  <a:rPr lang="zh-CN" altLang="zh-CN" dirty="0"/>
                  <a:t>，则必有</a:t>
                </a:r>
                <a14:m>
                  <m:oMath xmlns:m="http://schemas.openxmlformats.org/officeDocument/2006/math">
                    <m:r>
                      <a:rPr lang="en-US" altLang="zh-CN" i="1">
                        <a:latin typeface="Cambria Math" panose="02040503050406030204" pitchFamily="18" charset="0"/>
                      </a:rPr>
                      <m:t>𝛹</m:t>
                    </m:r>
                    <m:r>
                      <a:rPr lang="en-US" altLang="zh-CN">
                        <a:latin typeface="Cambria Math" panose="02040503050406030204" pitchFamily="18" charset="0"/>
                      </a:rPr>
                      <m:t>(0)=0</m:t>
                    </m:r>
                    <m:r>
                      <a:rPr lang="zh-CN" altLang="en-US" i="1">
                        <a:latin typeface="Cambria Math" panose="02040503050406030204" pitchFamily="18" charset="0"/>
                      </a:rPr>
                      <m:t>：</m:t>
                    </m:r>
                  </m:oMath>
                </a14:m>
                <a:r>
                  <a:rPr lang="zh-CN" altLang="zh-CN" dirty="0"/>
                  <a:t>小波函数</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是带通函数</a:t>
                </a:r>
                <a:endParaRPr lang="en-US" altLang="zh-CN" dirty="0"/>
              </a:p>
              <a:p>
                <a:pPr lvl="1"/>
                <a:r>
                  <a:rPr lang="zh-CN" altLang="zh-CN" dirty="0"/>
                  <a:t>由于</a:t>
                </a:r>
                <a14:m>
                  <m:oMath xmlns:m="http://schemas.openxmlformats.org/officeDocument/2006/math">
                    <m:sSub>
                      <m:sSubPr>
                        <m:ctrlPr>
                          <a:rPr lang="zh-CN" altLang="zh-CN" i="1">
                            <a:latin typeface="Cambria Math" panose="02040503050406030204" pitchFamily="18" charset="0"/>
                          </a:rPr>
                        </m:ctrlPr>
                      </m:sSubPr>
                      <m:e>
                        <m:d>
                          <m:dPr>
                            <m:begChr m:val=""/>
                            <m:ctrlPr>
                              <a:rPr lang="zh-CN" altLang="zh-CN" i="1">
                                <a:latin typeface="Cambria Math" panose="02040503050406030204" pitchFamily="18" charset="0"/>
                              </a:rPr>
                            </m:ctrlPr>
                          </m:dPr>
                          <m:e>
                            <m:r>
                              <a:rPr lang="en-US" altLang="zh-CN" i="1">
                                <a:latin typeface="Cambria Math" panose="02040503050406030204" pitchFamily="18" charset="0"/>
                              </a:rPr>
                              <m:t>𝛹</m:t>
                            </m:r>
                            <m:r>
                              <a:rPr lang="en-US" altLang="zh-CN">
                                <a:latin typeface="Cambria Math" panose="02040503050406030204" pitchFamily="18" charset="0"/>
                              </a:rPr>
                              <m:t>(</m:t>
                            </m:r>
                            <m:r>
                              <a:rPr lang="en-US" altLang="zh-CN" i="1">
                                <a:latin typeface="Cambria Math" panose="02040503050406030204" pitchFamily="18" charset="0"/>
                              </a:rPr>
                              <m:t>𝛺</m:t>
                            </m:r>
                          </m:e>
                        </m:d>
                        <m:r>
                          <a:rPr lang="en-US" altLang="zh-CN">
                            <a:latin typeface="Cambria Math" panose="02040503050406030204" pitchFamily="18" charset="0"/>
                          </a:rPr>
                          <m:t>|</m:t>
                        </m:r>
                      </m:e>
                      <m:sub>
                        <m:r>
                          <a:rPr lang="en-US" altLang="zh-CN" i="1">
                            <a:latin typeface="Cambria Math" panose="02040503050406030204" pitchFamily="18" charset="0"/>
                          </a:rPr>
                          <m:t>𝛺</m:t>
                        </m:r>
                        <m:r>
                          <a:rPr lang="en-US" altLang="zh-CN">
                            <a:latin typeface="Cambria Math" panose="02040503050406030204" pitchFamily="18" charset="0"/>
                          </a:rPr>
                          <m:t>=0</m:t>
                        </m:r>
                      </m:sub>
                    </m:sSub>
                    <m:r>
                      <a:rPr lang="en-US" altLang="zh-CN">
                        <a:latin typeface="Cambria Math" panose="02040503050406030204" pitchFamily="18" charset="0"/>
                      </a:rPr>
                      <m:t>=0</m:t>
                    </m:r>
                  </m:oMath>
                </a14:m>
                <a:r>
                  <a:rPr lang="zh-CN" altLang="zh-CN" dirty="0"/>
                  <a:t>，因此必有</a:t>
                </a:r>
                <a14:m>
                  <m:oMath xmlns:m="http://schemas.openxmlformats.org/officeDocument/2006/math">
                    <m:nary>
                      <m:naryPr>
                        <m:grow m:val="on"/>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𝑑𝑡</m:t>
                        </m:r>
                        <m:r>
                          <a:rPr lang="en-US" altLang="zh-CN">
                            <a:latin typeface="Cambria Math" panose="02040503050406030204" pitchFamily="18" charset="0"/>
                          </a:rPr>
                          <m:t>=0</m:t>
                        </m:r>
                      </m:e>
                    </m:nary>
                  </m:oMath>
                </a14:m>
                <a:endParaRPr lang="en-US" altLang="zh-CN" dirty="0"/>
              </a:p>
              <a:p>
                <a:pPr lvl="2"/>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的取值必然是有正有负，也即它是振荡的</a:t>
                </a:r>
                <a:endParaRPr lang="en-US" altLang="zh-CN" dirty="0"/>
              </a:p>
              <a:p>
                <a:pPr lvl="1"/>
                <a:r>
                  <a:rPr lang="zh-CN" altLang="zh-CN" dirty="0"/>
                  <a:t>从时－频定位的角度，我们总希望</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是有限支撑的，因此它应是快速衰减</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2732461"/>
                <a:ext cx="8461375" cy="3960439"/>
              </a:xfrm>
              <a:blipFill>
                <a:blip r:embed="rId3"/>
                <a:stretch>
                  <a:fillRect r="-865" b="-46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28</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259631" y="1971367"/>
                <a:ext cx="6426200" cy="9136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1">
                                  <a:latin typeface="Cambria Math" panose="02040503050406030204" pitchFamily="18" charset="0"/>
                                </a:rPr>
                                <m:t>𝜓</m:t>
                              </m:r>
                            </m:sub>
                          </m:sSub>
                        </m:den>
                      </m:f>
                      <m:nary>
                        <m:naryPr>
                          <m:limLoc m:val="subSup"/>
                          <m:grow m:val="on"/>
                          <m:ctrlPr>
                            <a:rPr lang="zh-CN" altLang="en-US" sz="2400" i="1">
                              <a:latin typeface="Cambria Math" panose="02040503050406030204" pitchFamily="18" charset="0"/>
                            </a:rPr>
                          </m:ctrlPr>
                        </m:naryPr>
                        <m:sub>
                          <m:r>
                            <a:rPr lang="zh-CN" altLang="en-US" sz="2400" i="0">
                              <a:latin typeface="Cambria Math" panose="02040503050406030204" pitchFamily="18" charset="0"/>
                            </a:rPr>
                            <m:t>0</m:t>
                          </m:r>
                        </m:sub>
                        <m:sup>
                          <m:r>
                            <a:rPr lang="zh-CN" altLang="en-US" sz="2400" i="0">
                              <a:latin typeface="Cambria Math" panose="02040503050406030204" pitchFamily="18" charset="0"/>
                            </a:rPr>
                            <m:t>∞</m:t>
                          </m:r>
                        </m:sup>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𝑎</m:t>
                              </m:r>
                            </m:e>
                            <m:sup>
                              <m:r>
                                <a:rPr lang="zh-CN" altLang="en-US" sz="2400" i="0">
                                  <a:latin typeface="Cambria Math" panose="02040503050406030204" pitchFamily="18" charset="0"/>
                                </a:rPr>
                                <m:t>−2</m:t>
                              </m:r>
                            </m:sup>
                          </m:sSup>
                        </m:e>
                      </m:nary>
                      <m:nary>
                        <m:naryPr>
                          <m:limLoc m:val="subSup"/>
                          <m:grow m:val="on"/>
                          <m:ctrlPr>
                            <a:rPr lang="zh-CN" altLang="en-US" sz="2400" i="1">
                              <a:latin typeface="Cambria Math" panose="02040503050406030204" pitchFamily="18" charset="0"/>
                            </a:rPr>
                          </m:ctrlPr>
                        </m:naryPr>
                        <m:sub>
                          <m:r>
                            <a:rPr lang="zh-CN" altLang="en-US" sz="2400" i="0">
                              <a:latin typeface="Cambria Math" panose="02040503050406030204" pitchFamily="18" charset="0"/>
                            </a:rPr>
                            <m:t>−∞</m:t>
                          </m:r>
                        </m:sub>
                        <m:sup>
                          <m:r>
                            <a:rPr lang="zh-CN" altLang="en-US" sz="2400" i="0">
                              <a:latin typeface="Cambria Math" panose="02040503050406030204" pitchFamily="18" charset="0"/>
                            </a:rPr>
                            <m:t>∞</m:t>
                          </m:r>
                        </m:sup>
                        <m:e>
                          <m:r>
                            <a:rPr lang="zh-CN" altLang="en-US" sz="2400" i="1">
                              <a:latin typeface="Cambria Math" panose="02040503050406030204" pitchFamily="18" charset="0"/>
                            </a:rPr>
                            <m:t>𝑊</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𝑥</m:t>
                              </m:r>
                            </m:sub>
                          </m:sSub>
                        </m:e>
                      </m:nary>
                      <m:r>
                        <a:rPr lang="zh-CN" altLang="en-US" sz="2400" i="0">
                          <a:latin typeface="Cambria Math" panose="02040503050406030204" pitchFamily="18" charset="0"/>
                        </a:rPr>
                        <m:t>(</m:t>
                      </m:r>
                      <m:r>
                        <a:rPr lang="zh-CN" altLang="en-US" sz="2400" i="1">
                          <a:latin typeface="Cambria Math" panose="02040503050406030204" pitchFamily="18" charset="0"/>
                        </a:rPr>
                        <m:t>𝑎</m:t>
                      </m:r>
                      <m:r>
                        <a:rPr lang="zh-CN" altLang="en-US" sz="2400" i="0">
                          <a:latin typeface="Cambria Math" panose="02040503050406030204" pitchFamily="18" charset="0"/>
                        </a:rPr>
                        <m:t>,</m:t>
                      </m:r>
                      <m:r>
                        <a:rPr lang="zh-CN" altLang="en-US" sz="2400" i="1">
                          <a:latin typeface="Cambria Math" panose="02040503050406030204" pitchFamily="18" charset="0"/>
                        </a:rPr>
                        <m:t>𝑏</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𝜓</m:t>
                          </m:r>
                        </m:e>
                        <m:sub>
                          <m:r>
                            <a:rPr lang="zh-CN" altLang="en-US" sz="2400" i="1">
                              <a:latin typeface="Cambria Math" panose="02040503050406030204" pitchFamily="18" charset="0"/>
                            </a:rPr>
                            <m:t>𝑎</m:t>
                          </m:r>
                          <m:r>
                            <a:rPr lang="zh-CN" altLang="en-US" sz="2400" i="0">
                              <a:latin typeface="Cambria Math" panose="02040503050406030204" pitchFamily="18" charset="0"/>
                            </a:rPr>
                            <m:t>,</m:t>
                          </m:r>
                          <m:r>
                            <a:rPr lang="zh-CN" altLang="en-US" sz="2400" i="1">
                              <a:latin typeface="Cambria Math" panose="02040503050406030204" pitchFamily="18" charset="0"/>
                            </a:rPr>
                            <m:t>𝑏</m:t>
                          </m:r>
                        </m:sub>
                      </m:sSub>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𝑑𝑎𝑑𝑏</m:t>
                      </m:r>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259631" y="1971367"/>
                <a:ext cx="6426200" cy="91364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21711" y="1057719"/>
                <a:ext cx="7502041" cy="913648"/>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nary>
                        <m:naryPr>
                          <m:limLoc m:val="subSup"/>
                          <m:grow m:val="on"/>
                          <m:ctrlPr>
                            <a:rPr lang="zh-CN" altLang="zh-CN" sz="2400" i="1" smtClean="0">
                              <a:solidFill>
                                <a:srgbClr val="3333CC"/>
                              </a:solidFill>
                              <a:latin typeface="Cambria Math" panose="02040503050406030204" pitchFamily="18" charset="0"/>
                            </a:rPr>
                          </m:ctrlPr>
                        </m:naryPr>
                        <m:sub>
                          <m:r>
                            <a:rPr lang="en-US" altLang="zh-CN" sz="2400" i="1">
                              <a:solidFill>
                                <a:srgbClr val="3333CC"/>
                              </a:solidFill>
                              <a:latin typeface="Cambria Math" panose="02040503050406030204" pitchFamily="18" charset="0"/>
                            </a:rPr>
                            <m:t>−</m:t>
                          </m:r>
                          <m:r>
                            <a:rPr lang="en-US" altLang="zh-CN" sz="2400">
                              <a:solidFill>
                                <a:srgbClr val="3333CC"/>
                              </a:solidFill>
                              <a:latin typeface="Cambria Math" panose="02040503050406030204" pitchFamily="18" charset="0"/>
                            </a:rPr>
                            <m:t>∞</m:t>
                          </m:r>
                        </m:sub>
                        <m:sup>
                          <m:r>
                            <a:rPr lang="en-US" altLang="zh-CN" sz="2400">
                              <a:solidFill>
                                <a:srgbClr val="3333CC"/>
                              </a:solidFill>
                              <a:latin typeface="Cambria Math" panose="02040503050406030204" pitchFamily="18" charset="0"/>
                            </a:rPr>
                            <m:t>∞</m:t>
                          </m:r>
                        </m:sup>
                        <m:e>
                          <m:sSup>
                            <m:sSupPr>
                              <m:ctrlPr>
                                <a:rPr lang="zh-CN" altLang="zh-CN" sz="2400" i="1">
                                  <a:solidFill>
                                    <a:srgbClr val="3333CC"/>
                                  </a:solidFill>
                                  <a:latin typeface="Cambria Math" panose="02040503050406030204" pitchFamily="18" charset="0"/>
                                </a:rPr>
                              </m:ctrlPr>
                            </m:sSupPr>
                            <m:e>
                              <m:r>
                                <a:rPr lang="en-US" altLang="zh-CN" sz="2400">
                                  <a:solidFill>
                                    <a:srgbClr val="3333CC"/>
                                  </a:solidFill>
                                  <a:latin typeface="Cambria Math" panose="02040503050406030204" pitchFamily="18" charset="0"/>
                                </a:rPr>
                                <m:t>|</m:t>
                              </m:r>
                              <m:d>
                                <m:dPr>
                                  <m:begChr m:val=""/>
                                  <m:ctrlPr>
                                    <a:rPr lang="zh-CN" altLang="zh-CN" sz="2400" i="1">
                                      <a:solidFill>
                                        <a:srgbClr val="3333CC"/>
                                      </a:solidFill>
                                      <a:latin typeface="Cambria Math" panose="02040503050406030204" pitchFamily="18" charset="0"/>
                                    </a:rPr>
                                  </m:ctrlPr>
                                </m:dPr>
                                <m:e>
                                  <m:r>
                                    <a:rPr lang="en-US" altLang="zh-CN" sz="2400" i="1">
                                      <a:solidFill>
                                        <a:srgbClr val="3333CC"/>
                                      </a:solidFill>
                                      <a:latin typeface="Cambria Math" panose="02040503050406030204" pitchFamily="18" charset="0"/>
                                    </a:rPr>
                                    <m:t>𝑥</m:t>
                                  </m:r>
                                  <m:r>
                                    <a:rPr lang="en-US" altLang="zh-CN" sz="2400">
                                      <a:solidFill>
                                        <a:srgbClr val="3333CC"/>
                                      </a:solidFill>
                                      <a:latin typeface="Cambria Math" panose="02040503050406030204" pitchFamily="18" charset="0"/>
                                    </a:rPr>
                                    <m:t>(</m:t>
                                  </m:r>
                                  <m:r>
                                    <a:rPr lang="en-US" altLang="zh-CN" sz="2400" i="1">
                                      <a:solidFill>
                                        <a:srgbClr val="3333CC"/>
                                      </a:solidFill>
                                      <a:latin typeface="Cambria Math" panose="02040503050406030204" pitchFamily="18" charset="0"/>
                                    </a:rPr>
                                    <m:t>𝑡</m:t>
                                  </m:r>
                                </m:e>
                              </m:d>
                              <m:r>
                                <a:rPr lang="en-US" altLang="zh-CN" sz="2400">
                                  <a:solidFill>
                                    <a:srgbClr val="3333CC"/>
                                  </a:solidFill>
                                  <a:latin typeface="Cambria Math" panose="02040503050406030204" pitchFamily="18" charset="0"/>
                                </a:rPr>
                                <m:t>|</m:t>
                              </m:r>
                            </m:e>
                            <m:sup>
                              <m:r>
                                <a:rPr lang="en-US" altLang="zh-CN" sz="2400">
                                  <a:solidFill>
                                    <a:srgbClr val="3333CC"/>
                                  </a:solidFill>
                                  <a:latin typeface="Cambria Math" panose="02040503050406030204" pitchFamily="18" charset="0"/>
                                </a:rPr>
                                <m:t>2</m:t>
                              </m:r>
                            </m:sup>
                          </m:sSup>
                        </m:e>
                      </m:nary>
                      <m:r>
                        <a:rPr lang="en-US" altLang="zh-CN" sz="2400" i="1">
                          <a:solidFill>
                            <a:srgbClr val="3333CC"/>
                          </a:solidFill>
                          <a:latin typeface="Cambria Math" panose="02040503050406030204" pitchFamily="18" charset="0"/>
                        </a:rPr>
                        <m:t>𝑑𝑡</m:t>
                      </m:r>
                      <m:r>
                        <a:rPr lang="en-US" altLang="zh-CN" sz="2400">
                          <a:solidFill>
                            <a:srgbClr val="3333CC"/>
                          </a:solidFill>
                          <a:latin typeface="Cambria Math" panose="02040503050406030204" pitchFamily="18" charset="0"/>
                        </a:rPr>
                        <m:t>=</m:t>
                      </m:r>
                      <m:f>
                        <m:fPr>
                          <m:ctrlPr>
                            <a:rPr lang="zh-CN" altLang="zh-CN" sz="2400" i="1">
                              <a:solidFill>
                                <a:srgbClr val="3333CC"/>
                              </a:solidFill>
                              <a:latin typeface="Cambria Math" panose="02040503050406030204" pitchFamily="18" charset="0"/>
                            </a:rPr>
                          </m:ctrlPr>
                        </m:fPr>
                        <m:num>
                          <m:r>
                            <a:rPr lang="en-US" altLang="zh-CN" sz="2400">
                              <a:solidFill>
                                <a:srgbClr val="3333CC"/>
                              </a:solidFill>
                              <a:latin typeface="Cambria Math" panose="02040503050406030204" pitchFamily="18" charset="0"/>
                            </a:rPr>
                            <m:t>1</m:t>
                          </m:r>
                        </m:num>
                        <m:den>
                          <m:sSub>
                            <m:sSubPr>
                              <m:ctrlPr>
                                <a:rPr lang="zh-CN" altLang="zh-CN" sz="2400" i="1">
                                  <a:solidFill>
                                    <a:srgbClr val="3333CC"/>
                                  </a:solidFill>
                                  <a:latin typeface="Cambria Math" panose="02040503050406030204" pitchFamily="18" charset="0"/>
                                </a:rPr>
                              </m:ctrlPr>
                            </m:sSubPr>
                            <m:e>
                              <m:r>
                                <a:rPr lang="en-US" altLang="zh-CN" sz="2400" i="1">
                                  <a:solidFill>
                                    <a:srgbClr val="3333CC"/>
                                  </a:solidFill>
                                  <a:latin typeface="Cambria Math" panose="02040503050406030204" pitchFamily="18" charset="0"/>
                                </a:rPr>
                                <m:t>𝑐</m:t>
                              </m:r>
                            </m:e>
                            <m:sub>
                              <m:r>
                                <a:rPr lang="en-US" altLang="zh-CN" sz="2400" i="1">
                                  <a:solidFill>
                                    <a:srgbClr val="3333CC"/>
                                  </a:solidFill>
                                  <a:latin typeface="Cambria Math" panose="02040503050406030204" pitchFamily="18" charset="0"/>
                                </a:rPr>
                                <m:t>𝜓</m:t>
                              </m:r>
                            </m:sub>
                          </m:sSub>
                        </m:den>
                      </m:f>
                      <m:nary>
                        <m:naryPr>
                          <m:limLoc m:val="subSup"/>
                          <m:ctrlPr>
                            <a:rPr lang="zh-CN" altLang="zh-CN" sz="2400" i="1">
                              <a:solidFill>
                                <a:srgbClr val="3333CC"/>
                              </a:solidFill>
                              <a:latin typeface="Cambria Math" panose="02040503050406030204" pitchFamily="18" charset="0"/>
                            </a:rPr>
                          </m:ctrlPr>
                        </m:naryPr>
                        <m:sub>
                          <m:r>
                            <a:rPr lang="en-US" altLang="zh-CN" sz="2400">
                              <a:solidFill>
                                <a:srgbClr val="3333CC"/>
                              </a:solidFill>
                              <a:latin typeface="Cambria Math" panose="02040503050406030204" pitchFamily="18" charset="0"/>
                            </a:rPr>
                            <m:t>0</m:t>
                          </m:r>
                        </m:sub>
                        <m:sup>
                          <m:r>
                            <a:rPr lang="en-US" altLang="zh-CN" sz="2400">
                              <a:solidFill>
                                <a:srgbClr val="3333CC"/>
                              </a:solidFill>
                              <a:latin typeface="Cambria Math" panose="02040503050406030204" pitchFamily="18" charset="0"/>
                            </a:rPr>
                            <m:t>∞</m:t>
                          </m:r>
                        </m:sup>
                        <m:e>
                          <m:r>
                            <a:rPr lang="en-US" altLang="zh-CN" sz="2400" i="1">
                              <a:solidFill>
                                <a:srgbClr val="3333CC"/>
                              </a:solidFill>
                              <a:latin typeface="Cambria Math" panose="02040503050406030204" pitchFamily="18" charset="0"/>
                            </a:rPr>
                            <m:t> </m:t>
                          </m:r>
                        </m:e>
                      </m:nary>
                      <m:nary>
                        <m:naryPr>
                          <m:limLoc m:val="subSup"/>
                          <m:grow m:val="on"/>
                          <m:ctrlPr>
                            <a:rPr lang="zh-CN" altLang="zh-CN" sz="2400" i="1">
                              <a:solidFill>
                                <a:srgbClr val="3333CC"/>
                              </a:solidFill>
                              <a:latin typeface="Cambria Math" panose="02040503050406030204" pitchFamily="18" charset="0"/>
                            </a:rPr>
                          </m:ctrlPr>
                        </m:naryPr>
                        <m:sub>
                          <m:r>
                            <a:rPr lang="en-US" altLang="zh-CN" sz="2400" i="1">
                              <a:solidFill>
                                <a:srgbClr val="3333CC"/>
                              </a:solidFill>
                              <a:latin typeface="Cambria Math" panose="02040503050406030204" pitchFamily="18" charset="0"/>
                            </a:rPr>
                            <m:t>−</m:t>
                          </m:r>
                          <m:r>
                            <a:rPr lang="en-US" altLang="zh-CN" sz="2400">
                              <a:solidFill>
                                <a:srgbClr val="3333CC"/>
                              </a:solidFill>
                              <a:latin typeface="Cambria Math" panose="02040503050406030204" pitchFamily="18" charset="0"/>
                            </a:rPr>
                            <m:t>∞</m:t>
                          </m:r>
                        </m:sub>
                        <m:sup>
                          <m:r>
                            <a:rPr lang="en-US" altLang="zh-CN" sz="2400">
                              <a:solidFill>
                                <a:srgbClr val="3333CC"/>
                              </a:solidFill>
                              <a:latin typeface="Cambria Math" panose="02040503050406030204" pitchFamily="18" charset="0"/>
                            </a:rPr>
                            <m:t>∞</m:t>
                          </m:r>
                        </m:sup>
                        <m:e>
                          <m:sSup>
                            <m:sSupPr>
                              <m:ctrlPr>
                                <a:rPr lang="zh-CN" altLang="zh-CN" sz="2400" i="1">
                                  <a:solidFill>
                                    <a:srgbClr val="3333CC"/>
                                  </a:solidFill>
                                  <a:latin typeface="Cambria Math" panose="02040503050406030204" pitchFamily="18" charset="0"/>
                                </a:rPr>
                              </m:ctrlPr>
                            </m:sSupPr>
                            <m:e>
                              <m:r>
                                <a:rPr lang="en-US" altLang="zh-CN" sz="2400" i="1">
                                  <a:solidFill>
                                    <a:srgbClr val="3333CC"/>
                                  </a:solidFill>
                                  <a:latin typeface="Cambria Math" panose="02040503050406030204" pitchFamily="18" charset="0"/>
                                </a:rPr>
                                <m:t>𝑎</m:t>
                              </m:r>
                            </m:e>
                            <m:sup>
                              <m:r>
                                <a:rPr lang="en-US" altLang="zh-CN" sz="2400" i="1">
                                  <a:solidFill>
                                    <a:srgbClr val="3333CC"/>
                                  </a:solidFill>
                                  <a:latin typeface="Cambria Math" panose="02040503050406030204" pitchFamily="18" charset="0"/>
                                </a:rPr>
                                <m:t>−</m:t>
                              </m:r>
                              <m:r>
                                <a:rPr lang="en-US" altLang="zh-CN" sz="2400">
                                  <a:solidFill>
                                    <a:srgbClr val="3333CC"/>
                                  </a:solidFill>
                                  <a:latin typeface="Cambria Math" panose="02040503050406030204" pitchFamily="18" charset="0"/>
                                </a:rPr>
                                <m:t>2</m:t>
                              </m:r>
                            </m:sup>
                          </m:sSup>
                        </m:e>
                      </m:nary>
                      <m:sSup>
                        <m:sSupPr>
                          <m:ctrlPr>
                            <a:rPr lang="zh-CN" altLang="zh-CN" sz="2400" i="1">
                              <a:solidFill>
                                <a:srgbClr val="3333CC"/>
                              </a:solidFill>
                              <a:latin typeface="Cambria Math" panose="02040503050406030204" pitchFamily="18" charset="0"/>
                            </a:rPr>
                          </m:ctrlPr>
                        </m:sSupPr>
                        <m:e>
                          <m:r>
                            <a:rPr lang="en-US" altLang="zh-CN" sz="2400">
                              <a:solidFill>
                                <a:srgbClr val="3333CC"/>
                              </a:solidFill>
                              <a:latin typeface="Cambria Math" panose="02040503050406030204" pitchFamily="18" charset="0"/>
                            </a:rPr>
                            <m:t>|</m:t>
                          </m:r>
                          <m:d>
                            <m:dPr>
                              <m:begChr m:val=""/>
                              <m:ctrlPr>
                                <a:rPr lang="zh-CN" altLang="zh-CN" sz="2400" i="1">
                                  <a:solidFill>
                                    <a:srgbClr val="3333CC"/>
                                  </a:solidFill>
                                  <a:latin typeface="Cambria Math" panose="02040503050406030204" pitchFamily="18" charset="0"/>
                                </a:rPr>
                              </m:ctrlPr>
                            </m:dPr>
                            <m:e>
                              <m:r>
                                <a:rPr lang="en-US" altLang="zh-CN" sz="2400" i="1">
                                  <a:solidFill>
                                    <a:srgbClr val="3333CC"/>
                                  </a:solidFill>
                                  <a:latin typeface="Cambria Math" panose="02040503050406030204" pitchFamily="18" charset="0"/>
                                </a:rPr>
                                <m:t>𝑊</m:t>
                              </m:r>
                              <m:sSub>
                                <m:sSubPr>
                                  <m:ctrlPr>
                                    <a:rPr lang="zh-CN" altLang="zh-CN" sz="2400" i="1">
                                      <a:solidFill>
                                        <a:srgbClr val="3333CC"/>
                                      </a:solidFill>
                                      <a:latin typeface="Cambria Math" panose="02040503050406030204" pitchFamily="18" charset="0"/>
                                    </a:rPr>
                                  </m:ctrlPr>
                                </m:sSubPr>
                                <m:e>
                                  <m:r>
                                    <a:rPr lang="en-US" altLang="zh-CN" sz="2400" i="1">
                                      <a:solidFill>
                                        <a:srgbClr val="3333CC"/>
                                      </a:solidFill>
                                      <a:latin typeface="Cambria Math" panose="02040503050406030204" pitchFamily="18" charset="0"/>
                                    </a:rPr>
                                    <m:t>𝑇</m:t>
                                  </m:r>
                                </m:e>
                                <m:sub>
                                  <m:r>
                                    <a:rPr lang="en-US" altLang="zh-CN" sz="2400" i="1">
                                      <a:solidFill>
                                        <a:srgbClr val="3333CC"/>
                                      </a:solidFill>
                                      <a:latin typeface="Cambria Math" panose="02040503050406030204" pitchFamily="18" charset="0"/>
                                    </a:rPr>
                                    <m:t>𝑥</m:t>
                                  </m:r>
                                </m:sub>
                              </m:sSub>
                              <m:r>
                                <a:rPr lang="en-US" altLang="zh-CN" sz="2400">
                                  <a:solidFill>
                                    <a:srgbClr val="3333CC"/>
                                  </a:solidFill>
                                  <a:latin typeface="Cambria Math" panose="02040503050406030204" pitchFamily="18" charset="0"/>
                                </a:rPr>
                                <m:t>(</m:t>
                              </m:r>
                              <m:r>
                                <a:rPr lang="en-US" altLang="zh-CN" sz="2400" i="1">
                                  <a:solidFill>
                                    <a:srgbClr val="3333CC"/>
                                  </a:solidFill>
                                  <a:latin typeface="Cambria Math" panose="02040503050406030204" pitchFamily="18" charset="0"/>
                                </a:rPr>
                                <m:t>𝑎</m:t>
                              </m:r>
                              <m:r>
                                <a:rPr lang="en-US" altLang="zh-CN" sz="2400">
                                  <a:solidFill>
                                    <a:srgbClr val="3333CC"/>
                                  </a:solidFill>
                                  <a:latin typeface="Cambria Math" panose="02040503050406030204" pitchFamily="18" charset="0"/>
                                </a:rPr>
                                <m:t>,</m:t>
                              </m:r>
                              <m:r>
                                <a:rPr lang="en-US" altLang="zh-CN" sz="2400" i="1">
                                  <a:solidFill>
                                    <a:srgbClr val="3333CC"/>
                                  </a:solidFill>
                                  <a:latin typeface="Cambria Math" panose="02040503050406030204" pitchFamily="18" charset="0"/>
                                </a:rPr>
                                <m:t>𝑏</m:t>
                              </m:r>
                            </m:e>
                          </m:d>
                          <m:r>
                            <a:rPr lang="en-US" altLang="zh-CN" sz="2400">
                              <a:solidFill>
                                <a:srgbClr val="3333CC"/>
                              </a:solidFill>
                              <a:latin typeface="Cambria Math" panose="02040503050406030204" pitchFamily="18" charset="0"/>
                            </a:rPr>
                            <m:t>|</m:t>
                          </m:r>
                        </m:e>
                        <m:sup>
                          <m:r>
                            <a:rPr lang="en-US" altLang="zh-CN" sz="2400">
                              <a:solidFill>
                                <a:srgbClr val="3333CC"/>
                              </a:solidFill>
                              <a:latin typeface="Cambria Math" panose="02040503050406030204" pitchFamily="18" charset="0"/>
                            </a:rPr>
                            <m:t>2</m:t>
                          </m:r>
                        </m:sup>
                      </m:sSup>
                      <m:r>
                        <a:rPr lang="en-US" altLang="zh-CN" sz="2400" i="1">
                          <a:solidFill>
                            <a:srgbClr val="3333CC"/>
                          </a:solidFill>
                          <a:latin typeface="Cambria Math" panose="02040503050406030204" pitchFamily="18" charset="0"/>
                        </a:rPr>
                        <m:t>𝑑𝑎𝑑𝑏</m:t>
                      </m:r>
                    </m:oMath>
                  </m:oMathPara>
                </a14:m>
                <a:endParaRPr lang="en-US" altLang="zh-CN" sz="2400" dirty="0">
                  <a:solidFill>
                    <a:srgbClr val="3333CC"/>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721711" y="1057719"/>
                <a:ext cx="7502041" cy="91364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926352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187624" y="2974650"/>
            <a:ext cx="1944216" cy="576064"/>
          </a:xfrm>
          <a:prstGeom prst="rect">
            <a:avLst/>
          </a:prstGeom>
          <a:solidFill>
            <a:srgbClr val="FFFF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31083" name="Rectangle 11"/>
          <p:cNvSpPr>
            <a:spLocks noGrp="1" noChangeArrowheads="1"/>
          </p:cNvSpPr>
          <p:nvPr>
            <p:ph type="title"/>
          </p:nvPr>
        </p:nvSpPr>
        <p:spPr/>
        <p:txBody>
          <a:bodyPr/>
          <a:lstStyle/>
          <a:p>
            <a:r>
              <a:rPr lang="zh-CN" altLang="en-US"/>
              <a:t>提纲</a:t>
            </a:r>
          </a:p>
        </p:txBody>
      </p:sp>
      <p:sp>
        <p:nvSpPr>
          <p:cNvPr id="131084" name="Rectangle 12"/>
          <p:cNvSpPr>
            <a:spLocks noGrp="1" noChangeArrowheads="1"/>
          </p:cNvSpPr>
          <p:nvPr>
            <p:ph type="body" idx="1"/>
          </p:nvPr>
        </p:nvSpPr>
        <p:spPr>
          <a:xfrm>
            <a:off x="611560" y="1196752"/>
            <a:ext cx="7920037" cy="5040560"/>
          </a:xfrm>
        </p:spPr>
        <p:txBody>
          <a:bodyPr/>
          <a:lstStyle/>
          <a:p>
            <a:pPr marL="533400" indent="-533400">
              <a:lnSpc>
                <a:spcPct val="120000"/>
              </a:lnSpc>
              <a:spcBef>
                <a:spcPts val="600"/>
              </a:spcBef>
            </a:pPr>
            <a:r>
              <a:rPr lang="zh-CN" altLang="en-US" dirty="0"/>
              <a:t>小波变换的定义</a:t>
            </a:r>
          </a:p>
          <a:p>
            <a:pPr marL="533400" indent="-533400">
              <a:lnSpc>
                <a:spcPct val="120000"/>
              </a:lnSpc>
              <a:spcBef>
                <a:spcPts val="600"/>
              </a:spcBef>
            </a:pPr>
            <a:r>
              <a:rPr lang="zh-CN" altLang="en-US" dirty="0"/>
              <a:t>小波变换的特点</a:t>
            </a:r>
          </a:p>
          <a:p>
            <a:pPr marL="533400" indent="-533400">
              <a:lnSpc>
                <a:spcPct val="120000"/>
              </a:lnSpc>
              <a:spcBef>
                <a:spcPts val="600"/>
              </a:spcBef>
            </a:pPr>
            <a:r>
              <a:rPr lang="zh-CN" altLang="en-US" dirty="0"/>
              <a:t>小波反变换及小波容许条件</a:t>
            </a:r>
          </a:p>
          <a:p>
            <a:pPr marL="533400" indent="-533400">
              <a:lnSpc>
                <a:spcPct val="120000"/>
              </a:lnSpc>
              <a:spcBef>
                <a:spcPts val="600"/>
              </a:spcBef>
            </a:pPr>
            <a:r>
              <a:rPr lang="zh-CN" altLang="en-US" dirty="0"/>
              <a:t>小波的分类</a:t>
            </a:r>
          </a:p>
          <a:p>
            <a:pPr marL="533400" indent="-533400">
              <a:lnSpc>
                <a:spcPct val="120000"/>
              </a:lnSpc>
              <a:spcBef>
                <a:spcPts val="600"/>
              </a:spcBef>
            </a:pPr>
            <a:r>
              <a:rPr lang="zh-CN" altLang="en-US" dirty="0"/>
              <a:t>连续小波变换的计算</a:t>
            </a:r>
            <a:endParaRPr lang="en-US" altLang="zh-CN" dirty="0"/>
          </a:p>
          <a:p>
            <a:pPr marL="533400" indent="-533400">
              <a:lnSpc>
                <a:spcPct val="120000"/>
              </a:lnSpc>
              <a:spcBef>
                <a:spcPts val="600"/>
              </a:spcBef>
            </a:pPr>
            <a:r>
              <a:rPr lang="zh-CN" altLang="en-US" dirty="0"/>
              <a:t>离散</a:t>
            </a:r>
            <a:r>
              <a:rPr lang="en-US" altLang="zh-CN" dirty="0"/>
              <a:t>(</a:t>
            </a:r>
            <a:r>
              <a:rPr lang="zh-CN" altLang="en-US" dirty="0"/>
              <a:t>栅格</a:t>
            </a:r>
            <a:r>
              <a:rPr lang="en-US" altLang="zh-CN" dirty="0"/>
              <a:t>)</a:t>
            </a:r>
            <a:r>
              <a:rPr lang="zh-CN" altLang="en-US" dirty="0"/>
              <a:t>小波变换</a:t>
            </a:r>
          </a:p>
          <a:p>
            <a:pPr marL="533400" indent="-533400">
              <a:lnSpc>
                <a:spcPct val="120000"/>
              </a:lnSpc>
              <a:spcBef>
                <a:spcPts val="600"/>
              </a:spcBef>
            </a:pPr>
            <a:r>
              <a:rPr lang="zh-CN" altLang="en-US" dirty="0"/>
              <a:t>多分辨率分析与正交小波变换</a:t>
            </a:r>
          </a:p>
          <a:p>
            <a:pPr marL="533400" indent="-533400">
              <a:lnSpc>
                <a:spcPct val="120000"/>
              </a:lnSpc>
              <a:spcBef>
                <a:spcPts val="600"/>
              </a:spcBef>
            </a:pPr>
            <a:r>
              <a:rPr lang="en-US" altLang="zh-CN" dirty="0" err="1"/>
              <a:t>Mallat</a:t>
            </a:r>
            <a:r>
              <a:rPr lang="zh-CN" altLang="en-US" dirty="0"/>
              <a:t>算法</a:t>
            </a:r>
          </a:p>
          <a:p>
            <a:pPr marL="533400" indent="-533400">
              <a:lnSpc>
                <a:spcPct val="120000"/>
              </a:lnSpc>
              <a:spcBef>
                <a:spcPct val="50000"/>
              </a:spcBef>
            </a:pPr>
            <a:endParaRPr lang="en-US" altLang="zh-CN" dirty="0"/>
          </a:p>
        </p:txBody>
      </p:sp>
    </p:spTree>
    <p:extLst>
      <p:ext uri="{BB962C8B-B14F-4D97-AF65-F5344CB8AC3E}">
        <p14:creationId xmlns:p14="http://schemas.microsoft.com/office/powerpoint/2010/main" val="1639503600"/>
      </p:ext>
    </p:extLst>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187624" y="1196752"/>
            <a:ext cx="2664296" cy="576064"/>
          </a:xfrm>
          <a:prstGeom prst="rect">
            <a:avLst/>
          </a:prstGeom>
          <a:solidFill>
            <a:srgbClr val="FFFF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31083" name="Rectangle 11"/>
          <p:cNvSpPr>
            <a:spLocks noGrp="1" noChangeArrowheads="1"/>
          </p:cNvSpPr>
          <p:nvPr>
            <p:ph type="title"/>
          </p:nvPr>
        </p:nvSpPr>
        <p:spPr/>
        <p:txBody>
          <a:bodyPr/>
          <a:lstStyle/>
          <a:p>
            <a:r>
              <a:rPr lang="zh-CN" altLang="en-US"/>
              <a:t>提纲</a:t>
            </a:r>
          </a:p>
        </p:txBody>
      </p:sp>
      <p:sp>
        <p:nvSpPr>
          <p:cNvPr id="131084" name="Rectangle 12"/>
          <p:cNvSpPr>
            <a:spLocks noGrp="1" noChangeArrowheads="1"/>
          </p:cNvSpPr>
          <p:nvPr>
            <p:ph type="body" idx="1"/>
          </p:nvPr>
        </p:nvSpPr>
        <p:spPr>
          <a:xfrm>
            <a:off x="611560" y="1196752"/>
            <a:ext cx="7920037" cy="5040560"/>
          </a:xfrm>
        </p:spPr>
        <p:txBody>
          <a:bodyPr/>
          <a:lstStyle/>
          <a:p>
            <a:pPr marL="533400" indent="-533400">
              <a:lnSpc>
                <a:spcPct val="120000"/>
              </a:lnSpc>
              <a:spcBef>
                <a:spcPts val="600"/>
              </a:spcBef>
            </a:pPr>
            <a:r>
              <a:rPr lang="zh-CN" altLang="en-US" dirty="0"/>
              <a:t>小波变换的定义</a:t>
            </a:r>
          </a:p>
          <a:p>
            <a:pPr marL="533400" indent="-533400">
              <a:lnSpc>
                <a:spcPct val="120000"/>
              </a:lnSpc>
              <a:spcBef>
                <a:spcPts val="600"/>
              </a:spcBef>
            </a:pPr>
            <a:r>
              <a:rPr lang="zh-CN" altLang="en-US" dirty="0"/>
              <a:t>小波变换的特点</a:t>
            </a:r>
          </a:p>
          <a:p>
            <a:pPr marL="533400" indent="-533400">
              <a:lnSpc>
                <a:spcPct val="120000"/>
              </a:lnSpc>
              <a:spcBef>
                <a:spcPts val="600"/>
              </a:spcBef>
            </a:pPr>
            <a:r>
              <a:rPr lang="zh-CN" altLang="en-US" dirty="0"/>
              <a:t>小波反变换及小波容许条件</a:t>
            </a:r>
          </a:p>
          <a:p>
            <a:pPr marL="533400" indent="-533400">
              <a:lnSpc>
                <a:spcPct val="120000"/>
              </a:lnSpc>
              <a:spcBef>
                <a:spcPts val="600"/>
              </a:spcBef>
            </a:pPr>
            <a:r>
              <a:rPr lang="zh-CN" altLang="en-US" dirty="0"/>
              <a:t>小波的分类</a:t>
            </a:r>
          </a:p>
          <a:p>
            <a:pPr marL="533400" indent="-533400">
              <a:lnSpc>
                <a:spcPct val="120000"/>
              </a:lnSpc>
              <a:spcBef>
                <a:spcPts val="600"/>
              </a:spcBef>
            </a:pPr>
            <a:r>
              <a:rPr lang="zh-CN" altLang="en-US" dirty="0"/>
              <a:t>连续小波变换的计算</a:t>
            </a:r>
            <a:endParaRPr lang="en-US" altLang="zh-CN" dirty="0"/>
          </a:p>
          <a:p>
            <a:pPr marL="533400" indent="-533400">
              <a:lnSpc>
                <a:spcPct val="120000"/>
              </a:lnSpc>
              <a:spcBef>
                <a:spcPts val="600"/>
              </a:spcBef>
            </a:pPr>
            <a:r>
              <a:rPr lang="zh-CN" altLang="en-US" dirty="0"/>
              <a:t>离散</a:t>
            </a:r>
            <a:r>
              <a:rPr lang="en-US" altLang="zh-CN" dirty="0"/>
              <a:t>(</a:t>
            </a:r>
            <a:r>
              <a:rPr lang="zh-CN" altLang="en-US" dirty="0"/>
              <a:t>栅格</a:t>
            </a:r>
            <a:r>
              <a:rPr lang="en-US" altLang="zh-CN" dirty="0"/>
              <a:t>)</a:t>
            </a:r>
            <a:r>
              <a:rPr lang="zh-CN" altLang="en-US" dirty="0"/>
              <a:t>小波变换</a:t>
            </a:r>
          </a:p>
          <a:p>
            <a:pPr marL="533400" indent="-533400">
              <a:lnSpc>
                <a:spcPct val="120000"/>
              </a:lnSpc>
              <a:spcBef>
                <a:spcPts val="600"/>
              </a:spcBef>
            </a:pPr>
            <a:r>
              <a:rPr lang="zh-CN" altLang="en-US" dirty="0"/>
              <a:t>多分辨率分析与正交小波变换</a:t>
            </a:r>
          </a:p>
          <a:p>
            <a:pPr marL="533400" indent="-533400">
              <a:lnSpc>
                <a:spcPct val="120000"/>
              </a:lnSpc>
              <a:spcBef>
                <a:spcPts val="600"/>
              </a:spcBef>
            </a:pPr>
            <a:r>
              <a:rPr lang="en-US" altLang="zh-CN" dirty="0" err="1"/>
              <a:t>Mallat</a:t>
            </a:r>
            <a:r>
              <a:rPr lang="zh-CN" altLang="en-US" dirty="0"/>
              <a:t>算法</a:t>
            </a:r>
          </a:p>
          <a:p>
            <a:pPr marL="533400" indent="-533400">
              <a:lnSpc>
                <a:spcPct val="120000"/>
              </a:lnSpc>
              <a:spcBef>
                <a:spcPct val="50000"/>
              </a:spcBef>
            </a:pPr>
            <a:endParaRPr lang="en-US" altLang="zh-CN" dirty="0"/>
          </a:p>
        </p:txBody>
      </p:sp>
    </p:spTree>
    <p:extLst>
      <p:ext uri="{BB962C8B-B14F-4D97-AF65-F5344CB8AC3E}">
        <p14:creationId xmlns:p14="http://schemas.microsoft.com/office/powerpoint/2010/main" val="676439218"/>
      </p:ext>
    </p:extLst>
  </p:cSld>
  <p:clrMapOvr>
    <a:masterClrMapping/>
  </p:clrMapOvr>
  <p:transition>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我们希望的小波函数</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en-US" dirty="0"/>
                  <a:t>特性：</a:t>
                </a:r>
                <a:endParaRPr lang="en-US" altLang="zh-CN" dirty="0"/>
              </a:p>
              <a:p>
                <a:pPr lvl="1"/>
                <a:r>
                  <a:rPr lang="zh-CN" altLang="zh-CN" dirty="0"/>
                  <a:t>时域和频域</a:t>
                </a:r>
                <a:r>
                  <a:rPr lang="zh-CN" altLang="en-US" dirty="0"/>
                  <a:t>都是</a:t>
                </a:r>
                <a:r>
                  <a:rPr lang="zh-CN" altLang="zh-CN" dirty="0"/>
                  <a:t>有限支撑</a:t>
                </a:r>
                <a:r>
                  <a:rPr lang="zh-CN" altLang="en-US" dirty="0"/>
                  <a:t>的</a:t>
                </a:r>
                <a:endParaRPr lang="en-US" altLang="zh-CN" dirty="0"/>
              </a:p>
              <a:p>
                <a:pPr lvl="1"/>
                <a:r>
                  <a:rPr lang="zh-CN" altLang="zh-CN" dirty="0"/>
                  <a:t>由母小波</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b="0" i="1" smtClean="0">
                            <a:latin typeface="Cambria Math" panose="02040503050406030204" pitchFamily="18" charset="0"/>
                          </a:rPr>
                          <m:t>𝑡</m:t>
                        </m:r>
                      </m:e>
                    </m:d>
                  </m:oMath>
                </a14:m>
                <a:r>
                  <a:rPr lang="zh-CN" altLang="zh-CN" dirty="0"/>
                  <a:t>形成的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是两两正交的，或是双正交</a:t>
                </a:r>
                <a:endParaRPr lang="en-US" altLang="zh-CN" dirty="0"/>
              </a:p>
              <a:p>
                <a:pPr lvl="1"/>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有高阶的消失矩</a:t>
                </a:r>
                <a:endParaRPr lang="en-US" altLang="zh-CN" dirty="0"/>
              </a:p>
              <a:p>
                <a:pPr lvl="1"/>
                <a14:m>
                  <m:oMath xmlns:m="http://schemas.openxmlformats.org/officeDocument/2006/math">
                    <m:r>
                      <a:rPr lang="en-US" altLang="zh-CN" i="1">
                        <a:latin typeface="Cambria Math" panose="02040503050406030204" pitchFamily="18" charset="0"/>
                      </a:rPr>
                      <m:t>𝜓</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zh-CN" altLang="en-US" i="1">
                        <a:latin typeface="Cambria Math" panose="02040503050406030204" pitchFamily="18" charset="0"/>
                      </a:rPr>
                      <m:t>具有</m:t>
                    </m:r>
                  </m:oMath>
                </a14:m>
                <a:r>
                  <a:rPr lang="zh-CN" altLang="en-US" dirty="0"/>
                  <a:t>对称性：</a:t>
                </a:r>
                <a:r>
                  <a:rPr lang="zh-CN" altLang="zh-CN" dirty="0"/>
                  <a:t>与</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相关的滤波器具有线性相位</a:t>
                </a:r>
                <a:endParaRPr lang="en-US" altLang="zh-CN" dirty="0"/>
              </a:p>
              <a:p>
                <a:r>
                  <a:rPr lang="zh-CN" altLang="en-US" dirty="0"/>
                  <a:t>小波的分类</a:t>
                </a:r>
                <a:endParaRPr lang="en-US" altLang="zh-CN" dirty="0"/>
              </a:p>
              <a:p>
                <a:pPr lvl="1"/>
                <a:r>
                  <a:rPr lang="zh-CN" altLang="en-US" dirty="0"/>
                  <a:t>早期的经典小波</a:t>
                </a:r>
                <a:endParaRPr lang="en-US" altLang="zh-CN" dirty="0"/>
              </a:p>
              <a:p>
                <a:pPr lvl="2"/>
                <a:r>
                  <a:rPr lang="en-US" altLang="zh-CN" dirty="0" err="1"/>
                  <a:t>Haar</a:t>
                </a:r>
                <a:r>
                  <a:rPr lang="zh-CN" altLang="zh-CN" dirty="0"/>
                  <a:t>小波、</a:t>
                </a:r>
                <a:r>
                  <a:rPr lang="en-US" altLang="zh-CN" dirty="0" err="1"/>
                  <a:t>Morlet</a:t>
                </a:r>
                <a:r>
                  <a:rPr lang="zh-CN" altLang="zh-CN" dirty="0"/>
                  <a:t>小波、</a:t>
                </a:r>
                <a:r>
                  <a:rPr lang="en-US" altLang="zh-CN" dirty="0"/>
                  <a:t>Mexican hat</a:t>
                </a:r>
                <a:r>
                  <a:rPr lang="zh-CN" altLang="zh-CN" dirty="0"/>
                  <a:t>小波、</a:t>
                </a:r>
                <a:r>
                  <a:rPr lang="en-US" altLang="zh-CN" dirty="0"/>
                  <a:t>Gaussian</a:t>
                </a:r>
                <a:r>
                  <a:rPr lang="zh-CN" altLang="zh-CN" dirty="0"/>
                  <a:t>小波</a:t>
                </a:r>
                <a:endParaRPr lang="en-US" altLang="zh-CN" dirty="0"/>
              </a:p>
              <a:p>
                <a:pPr lvl="1"/>
                <a:r>
                  <a:rPr lang="en-US" altLang="zh-CN" dirty="0" err="1"/>
                  <a:t>Daubecheis</a:t>
                </a:r>
                <a:r>
                  <a:rPr lang="zh-CN" altLang="zh-CN" dirty="0"/>
                  <a:t>构造的正交小波</a:t>
                </a:r>
                <a:endParaRPr lang="en-US" altLang="zh-CN" dirty="0"/>
              </a:p>
              <a:p>
                <a:pPr lvl="1"/>
                <a:r>
                  <a:rPr lang="en-US" altLang="zh-CN" dirty="0"/>
                  <a:t>Cohen</a:t>
                </a:r>
                <a:r>
                  <a:rPr lang="zh-CN" altLang="zh-CN" dirty="0"/>
                  <a:t>，</a:t>
                </a:r>
                <a:r>
                  <a:rPr lang="en-US" altLang="zh-CN" dirty="0" err="1"/>
                  <a:t>Daubechies</a:t>
                </a:r>
                <a:r>
                  <a:rPr lang="zh-CN" altLang="zh-CN" dirty="0"/>
                  <a:t>构造的双正交小波</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30</a:t>
            </a:fld>
            <a:endParaRPr lang="en-US" altLang="zh-CN"/>
          </a:p>
        </p:txBody>
      </p:sp>
    </p:spTree>
    <p:extLst>
      <p:ext uri="{BB962C8B-B14F-4D97-AF65-F5344CB8AC3E}">
        <p14:creationId xmlns:p14="http://schemas.microsoft.com/office/powerpoint/2010/main" val="27901660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消失矩</a:t>
                </a:r>
                <a:r>
                  <a:rPr lang="en-US" altLang="zh-CN" dirty="0"/>
                  <a:t>(Vanishing moments)</a:t>
                </a:r>
                <a:r>
                  <a:rPr lang="zh-CN" altLang="zh-CN" dirty="0"/>
                  <a:t>的概念</a:t>
                </a:r>
                <a:endParaRPr lang="en-US" altLang="zh-CN" dirty="0"/>
              </a:p>
              <a:p>
                <a:pPr lvl="1"/>
                <a:r>
                  <a:rPr lang="zh-CN" altLang="zh-CN" dirty="0"/>
                  <a:t>小波函数</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的</a:t>
                </a:r>
                <a14:m>
                  <m:oMath xmlns:m="http://schemas.openxmlformats.org/officeDocument/2006/math">
                    <m:r>
                      <a:rPr lang="en-US" altLang="zh-CN" i="1">
                        <a:latin typeface="Cambria Math" panose="02040503050406030204" pitchFamily="18" charset="0"/>
                      </a:rPr>
                      <m:t>𝑘</m:t>
                    </m:r>
                  </m:oMath>
                </a14:m>
                <a:r>
                  <a:rPr lang="zh-CN" altLang="zh-CN" dirty="0"/>
                  <a:t>阶矩</a:t>
                </a:r>
                <a:r>
                  <a:rPr lang="zh-CN" altLang="en-US" dirty="0"/>
                  <a:t>定义为：</a:t>
                </a:r>
                <a:endParaRPr lang="en-US" altLang="zh-CN" dirty="0"/>
              </a:p>
              <a:p>
                <a:pPr lvl="1"/>
                <a:endParaRPr lang="en-US" altLang="zh-CN" dirty="0"/>
              </a:p>
              <a:p>
                <a:pPr lvl="1"/>
                <a:endParaRPr lang="en-US" altLang="zh-CN" dirty="0"/>
              </a:p>
              <a:p>
                <a:pPr lvl="1"/>
                <a:r>
                  <a:rPr lang="zh-CN" altLang="en-US" dirty="0"/>
                  <a:t>如果满足：</a:t>
                </a:r>
                <a:endParaRPr lang="en-US" altLang="zh-CN" dirty="0"/>
              </a:p>
              <a:p>
                <a:pPr lvl="1"/>
                <a:endParaRPr lang="en-US" altLang="zh-CN" dirty="0"/>
              </a:p>
              <a:p>
                <a:pPr lvl="1"/>
                <a:endParaRPr lang="en-US" altLang="zh-CN" dirty="0"/>
              </a:p>
              <a:p>
                <a:pPr lvl="1"/>
                <a:r>
                  <a:rPr lang="zh-CN" altLang="en-US" dirty="0"/>
                  <a:t>则称</a:t>
                </a:r>
                <a:r>
                  <a:rPr lang="zh-CN" altLang="zh-CN" dirty="0"/>
                  <a:t>小波函数</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具有</a:t>
                </a:r>
                <a14:m>
                  <m:oMath xmlns:m="http://schemas.openxmlformats.org/officeDocument/2006/math">
                    <m:r>
                      <a:rPr lang="en-US" altLang="zh-CN" i="1">
                        <a:latin typeface="Cambria Math" panose="02040503050406030204" pitchFamily="18" charset="0"/>
                      </a:rPr>
                      <m:t>𝑝</m:t>
                    </m:r>
                  </m:oMath>
                </a14:m>
                <a:r>
                  <a:rPr lang="zh-CN" altLang="zh-CN" dirty="0"/>
                  <a:t>阶消失矩</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31</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2915816" y="2245717"/>
                <a:ext cx="2789225"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1">
                              <a:latin typeface="Cambria Math" panose="02040503050406030204" pitchFamily="18" charset="0"/>
                            </a:rPr>
                            <m:t>𝑘</m:t>
                          </m:r>
                        </m:sub>
                      </m:sSub>
                      <m:r>
                        <a:rPr lang="zh-CN" altLang="en-US" sz="2400" i="0">
                          <a:latin typeface="Cambria Math" panose="02040503050406030204" pitchFamily="18" charset="0"/>
                        </a:rPr>
                        <m:t>=</m:t>
                      </m:r>
                      <m:nary>
                        <m:naryPr>
                          <m:limLoc m:val="subSup"/>
                          <m:ctrlPr>
                            <a:rPr lang="zh-CN" altLang="en-US" sz="2400" i="1">
                              <a:latin typeface="Cambria Math" panose="02040503050406030204" pitchFamily="18" charset="0"/>
                            </a:rPr>
                          </m:ctrlPr>
                        </m:naryPr>
                        <m:sub>
                          <m:r>
                            <a:rPr lang="zh-CN" altLang="en-US" sz="2400" i="0">
                              <a:latin typeface="Cambria Math" panose="02040503050406030204" pitchFamily="18" charset="0"/>
                            </a:rPr>
                            <m:t>−∞</m:t>
                          </m:r>
                        </m:sub>
                        <m:sup>
                          <m:r>
                            <a:rPr lang="zh-CN" altLang="en-US" sz="2400" i="0">
                              <a:latin typeface="Cambria Math" panose="02040503050406030204" pitchFamily="18" charset="0"/>
                            </a:rPr>
                            <m:t>∞</m:t>
                          </m:r>
                        </m:sup>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1">
                                  <a:latin typeface="Cambria Math" panose="02040503050406030204" pitchFamily="18" charset="0"/>
                                </a:rPr>
                                <m:t>𝑘</m:t>
                              </m:r>
                            </m:sup>
                          </m:sSup>
                          <m:r>
                            <a:rPr lang="zh-CN" altLang="en-US" sz="2400" i="1">
                              <a:latin typeface="Cambria Math" panose="02040503050406030204" pitchFamily="18" charset="0"/>
                            </a:rPr>
                            <m:t>𝜓</m:t>
                          </m:r>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𝑑𝑡</m:t>
                          </m:r>
                        </m:e>
                      </m:nary>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915816" y="2245717"/>
                <a:ext cx="2789225" cy="8891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19672" y="3645024"/>
                <a:ext cx="6534472" cy="8891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1">
                              <a:latin typeface="Cambria Math" panose="02040503050406030204" pitchFamily="18" charset="0"/>
                            </a:rPr>
                            <m:t>𝑘</m:t>
                          </m:r>
                        </m:sub>
                      </m:sSub>
                      <m:r>
                        <a:rPr lang="zh-CN" altLang="en-US" sz="2400" i="0">
                          <a:latin typeface="Cambria Math" panose="02040503050406030204" pitchFamily="18" charset="0"/>
                        </a:rPr>
                        <m:t>=</m:t>
                      </m:r>
                      <m:nary>
                        <m:naryPr>
                          <m:limLoc m:val="subSup"/>
                          <m:ctrlPr>
                            <a:rPr lang="zh-CN" altLang="en-US" sz="2400" i="1">
                              <a:latin typeface="Cambria Math" panose="02040503050406030204" pitchFamily="18" charset="0"/>
                            </a:rPr>
                          </m:ctrlPr>
                        </m:naryPr>
                        <m:sub>
                          <m:r>
                            <a:rPr lang="zh-CN" altLang="en-US" sz="2400" i="0">
                              <a:latin typeface="Cambria Math" panose="02040503050406030204" pitchFamily="18" charset="0"/>
                            </a:rPr>
                            <m:t>−∞</m:t>
                          </m:r>
                        </m:sub>
                        <m:sup>
                          <m:r>
                            <a:rPr lang="zh-CN" altLang="en-US" sz="2400" i="0">
                              <a:latin typeface="Cambria Math" panose="02040503050406030204" pitchFamily="18" charset="0"/>
                            </a:rPr>
                            <m:t>∞</m:t>
                          </m:r>
                        </m:sup>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1">
                                  <a:latin typeface="Cambria Math" panose="02040503050406030204" pitchFamily="18" charset="0"/>
                                </a:rPr>
                                <m:t>𝑘</m:t>
                              </m:r>
                            </m:sup>
                          </m:sSup>
                          <m:r>
                            <a:rPr lang="zh-CN" altLang="en-US" sz="2400" i="1">
                              <a:latin typeface="Cambria Math" panose="02040503050406030204" pitchFamily="18" charset="0"/>
                            </a:rPr>
                            <m:t>𝜓</m:t>
                          </m:r>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𝑑𝑡</m:t>
                          </m:r>
                        </m:e>
                      </m:nary>
                      <m:r>
                        <a:rPr lang="zh-CN" altLang="en-US" sz="2400" i="0">
                          <a:latin typeface="Cambria Math" panose="02040503050406030204" pitchFamily="18" charset="0"/>
                        </a:rPr>
                        <m:t>=0, </m:t>
                      </m:r>
                      <m:r>
                        <a:rPr lang="en-US" altLang="zh-CN" sz="2400" b="0" i="1" smtClean="0">
                          <a:latin typeface="Cambria Math" panose="02040503050406030204" pitchFamily="18" charset="0"/>
                        </a:rPr>
                        <m:t> </m:t>
                      </m:r>
                      <m:r>
                        <a:rPr lang="zh-CN" altLang="en-US" sz="2400" i="1">
                          <a:latin typeface="Cambria Math" panose="02040503050406030204" pitchFamily="18" charset="0"/>
                        </a:rPr>
                        <m:t>𝑘</m:t>
                      </m:r>
                      <m:r>
                        <a:rPr lang="zh-CN" altLang="en-US" sz="2400" i="0">
                          <a:latin typeface="Cambria Math" panose="02040503050406030204" pitchFamily="18" charset="0"/>
                        </a:rPr>
                        <m:t>=0,1,⋯,</m:t>
                      </m:r>
                      <m:r>
                        <a:rPr lang="zh-CN" altLang="en-US" sz="2400" i="1">
                          <a:latin typeface="Cambria Math" panose="02040503050406030204" pitchFamily="18" charset="0"/>
                        </a:rPr>
                        <m:t>𝑝</m:t>
                      </m:r>
                      <m:r>
                        <a:rPr lang="zh-CN" altLang="en-US" sz="2400" i="0">
                          <a:latin typeface="Cambria Math" panose="02040503050406030204" pitchFamily="18" charset="0"/>
                        </a:rPr>
                        <m:t>−1</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19672" y="3645024"/>
                <a:ext cx="6534472" cy="88915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204342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消失矩</a:t>
                </a:r>
                <a:r>
                  <a:rPr lang="en-US" altLang="zh-CN" dirty="0"/>
                  <a:t>(Vanishing moments)</a:t>
                </a:r>
                <a:r>
                  <a:rPr lang="zh-CN" altLang="zh-CN" dirty="0"/>
                  <a:t>的概念</a:t>
                </a:r>
                <a:endParaRPr lang="en-US" altLang="zh-CN" dirty="0"/>
              </a:p>
              <a:p>
                <a:pPr lvl="1"/>
                <a:r>
                  <a:rPr lang="zh-CN" altLang="zh-CN" dirty="0"/>
                  <a:t>小波函数</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具有</a:t>
                </a:r>
                <a14:m>
                  <m:oMath xmlns:m="http://schemas.openxmlformats.org/officeDocument/2006/math">
                    <m:r>
                      <a:rPr lang="zh-CN" altLang="en-US" i="1" smtClean="0">
                        <a:latin typeface="Cambria Math" panose="02040503050406030204" pitchFamily="18" charset="0"/>
                      </a:rPr>
                      <m:t>较高</m:t>
                    </m:r>
                  </m:oMath>
                </a14:m>
                <a:r>
                  <a:rPr lang="zh-CN" altLang="en-US" dirty="0"/>
                  <a:t>阶</a:t>
                </a:r>
                <a:r>
                  <a:rPr lang="zh-CN" altLang="zh-CN" dirty="0"/>
                  <a:t>消失矩</a:t>
                </a:r>
                <a:r>
                  <a:rPr lang="zh-CN" altLang="en-US" dirty="0"/>
                  <a:t>的意义：</a:t>
                </a:r>
                <a:r>
                  <a:rPr lang="zh-CN" altLang="zh-CN" dirty="0"/>
                  <a:t>有利于突出信号中的高频成分及信号中的突变点</a:t>
                </a:r>
                <a:endParaRPr lang="en-US" altLang="zh-CN" dirty="0"/>
              </a:p>
              <a:p>
                <a:pPr lvl="1"/>
                <a:r>
                  <a:rPr lang="zh-CN" altLang="zh-CN" dirty="0"/>
                  <a:t>假定信号</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为一个</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a:latin typeface="Cambria Math" panose="02040503050406030204" pitchFamily="18" charset="0"/>
                      </a:rPr>
                      <m:t>1</m:t>
                    </m:r>
                  </m:oMath>
                </a14:m>
                <a:r>
                  <a:rPr lang="zh-CN" altLang="zh-CN" dirty="0"/>
                  <a:t>阶的多项式</a:t>
                </a:r>
                <a:endParaRPr lang="en-US" altLang="zh-CN" dirty="0"/>
              </a:p>
              <a:p>
                <a:pPr lvl="1"/>
                <a:endParaRPr lang="en-US" altLang="zh-CN" dirty="0"/>
              </a:p>
              <a:p>
                <a:pPr lvl="1"/>
                <a:endParaRPr lang="en-US" altLang="zh-CN" dirty="0"/>
              </a:p>
              <a:p>
                <a:pPr lvl="1"/>
                <a:r>
                  <a:rPr lang="zh-CN" altLang="zh-CN" dirty="0"/>
                  <a:t>再假定</a:t>
                </a:r>
                <a14:m>
                  <m:oMath xmlns:m="http://schemas.openxmlformats.org/officeDocument/2006/math">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具有</a:t>
                </a:r>
                <a14:m>
                  <m:oMath xmlns:m="http://schemas.openxmlformats.org/officeDocument/2006/math">
                    <m:r>
                      <a:rPr lang="en-US" altLang="zh-CN" i="1">
                        <a:latin typeface="Cambria Math" panose="02040503050406030204" pitchFamily="18" charset="0"/>
                      </a:rPr>
                      <m:t>𝑝</m:t>
                    </m:r>
                  </m:oMath>
                </a14:m>
                <a:r>
                  <a:rPr lang="zh-CN" altLang="zh-CN" dirty="0"/>
                  <a:t>阶消失矩</a:t>
                </a:r>
                <a:endParaRPr lang="en-US" altLang="zh-CN" dirty="0"/>
              </a:p>
              <a:p>
                <a:pPr lvl="1"/>
                <a:endParaRPr lang="en-US" altLang="zh-CN" dirty="0"/>
              </a:p>
              <a:p>
                <a:pPr lvl="1">
                  <a:lnSpc>
                    <a:spcPct val="100000"/>
                  </a:lnSpc>
                  <a:spcBef>
                    <a:spcPts val="0"/>
                  </a:spcBef>
                </a:pPr>
                <a:endParaRPr lang="en-US" altLang="zh-CN" dirty="0"/>
              </a:p>
              <a:p>
                <a:pPr lvl="2"/>
                <a:r>
                  <a:rPr lang="zh-CN" altLang="zh-CN" dirty="0"/>
                  <a:t>若</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可展成一高阶的多项式，如</a:t>
                </a:r>
                <a14:m>
                  <m:oMath xmlns:m="http://schemas.openxmlformats.org/officeDocument/2006/math">
                    <m:r>
                      <a:rPr lang="en-US" altLang="zh-CN" i="1">
                        <a:latin typeface="Cambria Math" panose="02040503050406030204" pitchFamily="18" charset="0"/>
                      </a:rPr>
                      <m:t>𝑁</m:t>
                    </m:r>
                  </m:oMath>
                </a14:m>
                <a:r>
                  <a:rPr lang="zh-CN" altLang="zh-CN" dirty="0"/>
                  <a:t>阶，</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&gt;</m:t>
                    </m:r>
                    <m:r>
                      <a:rPr lang="en-US" altLang="zh-CN" i="1">
                        <a:latin typeface="Cambria Math" panose="02040503050406030204" pitchFamily="18" charset="0"/>
                      </a:rPr>
                      <m:t>𝑝</m:t>
                    </m:r>
                  </m:oMath>
                </a14:m>
                <a:r>
                  <a:rPr lang="zh-CN" altLang="zh-CN" dirty="0"/>
                  <a:t>。那么其中阶次小于</a:t>
                </a:r>
                <a14:m>
                  <m:oMath xmlns:m="http://schemas.openxmlformats.org/officeDocument/2006/math">
                    <m:r>
                      <a:rPr lang="en-US" altLang="zh-CN" i="1">
                        <a:latin typeface="Cambria Math" panose="02040503050406030204" pitchFamily="18" charset="0"/>
                      </a:rPr>
                      <m:t>𝑝</m:t>
                    </m:r>
                  </m:oMath>
                </a14:m>
                <a:r>
                  <a:rPr lang="zh-CN" altLang="zh-CN" dirty="0"/>
                  <a:t>的多项式部分</a:t>
                </a:r>
                <a:r>
                  <a:rPr lang="en-US" altLang="zh-CN" dirty="0"/>
                  <a:t>(</a:t>
                </a:r>
                <a:r>
                  <a:rPr lang="zh-CN" altLang="zh-CN" dirty="0"/>
                  <a:t>对应低频</a:t>
                </a:r>
                <a:r>
                  <a:rPr lang="en-US" altLang="zh-CN" dirty="0"/>
                  <a:t>)</a:t>
                </a:r>
                <a:r>
                  <a:rPr lang="zh-CN" altLang="zh-CN" dirty="0"/>
                  <a:t>在小波变换中的贡献恒为零，反映在小波变换中的只是阶次大于</a:t>
                </a:r>
                <a14:m>
                  <m:oMath xmlns:m="http://schemas.openxmlformats.org/officeDocument/2006/math">
                    <m:r>
                      <a:rPr lang="en-US" altLang="zh-CN" i="1">
                        <a:latin typeface="Cambria Math" panose="02040503050406030204" pitchFamily="18" charset="0"/>
                      </a:rPr>
                      <m:t>𝑝</m:t>
                    </m:r>
                  </m:oMath>
                </a14:m>
                <a:r>
                  <a:rPr lang="zh-CN" altLang="zh-CN" dirty="0"/>
                  <a:t>的多项式部分，它们对应高频端</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1009" b="-802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32</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2915816" y="3140968"/>
                <a:ext cx="1984709" cy="957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=0</m:t>
                          </m:r>
                        </m:sub>
                        <m:sup>
                          <m:r>
                            <a:rPr lang="zh-CN" altLang="en-US" i="1">
                              <a:latin typeface="Cambria Math" panose="02040503050406030204" pitchFamily="18" charset="0"/>
                            </a:rPr>
                            <m:t>𝑝</m:t>
                          </m:r>
                          <m:r>
                            <a:rPr lang="zh-CN" altLang="en-US" i="0">
                              <a:latin typeface="Cambria Math" panose="02040503050406030204" pitchFamily="18" charset="0"/>
                            </a:rPr>
                            <m:t>−1</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𝑘</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𝑡</m:t>
                              </m:r>
                            </m:e>
                            <m:sup>
                              <m:r>
                                <a:rPr lang="zh-CN" altLang="en-US" i="1">
                                  <a:latin typeface="Cambria Math" panose="02040503050406030204" pitchFamily="18" charset="0"/>
                                </a:rPr>
                                <m:t>𝑘</m:t>
                              </m:r>
                            </m:sup>
                          </m:sSup>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915816" y="3140968"/>
                <a:ext cx="1984709" cy="9572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921329" y="4950876"/>
                <a:ext cx="197368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𝑡</m:t>
                              </m:r>
                            </m:e>
                          </m:d>
                        </m:e>
                      </m:d>
                      <m:r>
                        <a:rPr lang="zh-CN" altLang="en-US" i="0">
                          <a:latin typeface="Cambria Math" panose="02040503050406030204" pitchFamily="18" charset="0"/>
                        </a:rPr>
                        <m:t>=0</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921329" y="4950876"/>
                <a:ext cx="1973681" cy="400110"/>
              </a:xfrm>
              <a:prstGeom prst="rect">
                <a:avLst/>
              </a:prstGeom>
              <a:blipFill>
                <a:blip r:embed="rId4"/>
                <a:stretch>
                  <a:fillRect t="-124242" r="-1235" b="-19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012855" y="3910648"/>
                <a:ext cx="2880320" cy="10642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𝑘</m:t>
                          </m:r>
                        </m:sub>
                      </m:sSub>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m:t>
                          </m:r>
                        </m:sub>
                        <m:sup>
                          <m:r>
                            <a:rPr lang="zh-CN" altLang="en-US" i="0">
                              <a:latin typeface="Cambria Math" panose="02040503050406030204" pitchFamily="18" charset="0"/>
                            </a:rPr>
                            <m:t>∞</m:t>
                          </m:r>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𝑡</m:t>
                              </m:r>
                            </m:e>
                            <m:sup>
                              <m:r>
                                <a:rPr lang="zh-CN" altLang="en-US" i="1">
                                  <a:latin typeface="Cambria Math" panose="02040503050406030204" pitchFamily="18" charset="0"/>
                                </a:rPr>
                                <m:t>𝑘</m:t>
                              </m:r>
                            </m:sup>
                          </m:sSup>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𝑑𝑡</m:t>
                          </m:r>
                        </m:e>
                      </m:nary>
                      <m:r>
                        <a:rPr lang="zh-CN" altLang="en-US" i="0">
                          <a:latin typeface="Cambria Math" panose="02040503050406030204" pitchFamily="18" charset="0"/>
                        </a:rPr>
                        <m:t>=0,</m:t>
                      </m:r>
                    </m:oMath>
                  </m:oMathPara>
                </a14:m>
                <a:endParaRPr lang="en-US" altLang="zh-CN"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𝑘</m:t>
                      </m:r>
                      <m:r>
                        <a:rPr lang="zh-CN" altLang="en-US" i="0">
                          <a:latin typeface="Cambria Math" panose="02040503050406030204" pitchFamily="18" charset="0"/>
                        </a:rPr>
                        <m:t>=0,1,⋯,</m:t>
                      </m:r>
                      <m:r>
                        <a:rPr lang="zh-CN" altLang="en-US" i="1">
                          <a:latin typeface="Cambria Math" panose="02040503050406030204" pitchFamily="18" charset="0"/>
                        </a:rPr>
                        <m:t>𝑝</m:t>
                      </m:r>
                      <m:r>
                        <a:rPr lang="zh-CN" altLang="en-US" i="0">
                          <a:latin typeface="Cambria Math" panose="02040503050406030204" pitchFamily="18" charset="0"/>
                        </a:rPr>
                        <m:t>−1</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012855" y="3910648"/>
                <a:ext cx="2880320" cy="1064202"/>
              </a:xfrm>
              <a:prstGeom prst="rect">
                <a:avLst/>
              </a:prstGeom>
              <a:blipFill>
                <a:blip r:embed="rId5"/>
                <a:stretch>
                  <a:fillRect b="-2874"/>
                </a:stretch>
              </a:blipFill>
            </p:spPr>
            <p:txBody>
              <a:bodyPr/>
              <a:lstStyle/>
              <a:p>
                <a:r>
                  <a:rPr lang="zh-CN" altLang="en-US">
                    <a:noFill/>
                  </a:rPr>
                  <a:t> </a:t>
                </a:r>
              </a:p>
            </p:txBody>
          </p:sp>
        </mc:Fallback>
      </mc:AlternateContent>
      <p:sp>
        <p:nvSpPr>
          <p:cNvPr id="10" name="右弧形箭头 9"/>
          <p:cNvSpPr/>
          <p:nvPr/>
        </p:nvSpPr>
        <p:spPr bwMode="auto">
          <a:xfrm>
            <a:off x="5076056" y="3711575"/>
            <a:ext cx="576064" cy="1495112"/>
          </a:xfrm>
          <a:prstGeom prst="curvedLeftArrow">
            <a:avLst/>
          </a:prstGeom>
          <a:solidFill>
            <a:srgbClr val="FF3300"/>
          </a:solidFill>
          <a:ln w="10000" cap="flat" cmpd="sng" algn="ctr">
            <a:solidFill>
              <a:schemeClr val="accent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29517518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1800" y="1031189"/>
                <a:ext cx="5194426" cy="5245100"/>
              </a:xfrm>
            </p:spPr>
            <p:txBody>
              <a:bodyPr/>
              <a:lstStyle/>
              <a:p>
                <a:r>
                  <a:rPr lang="en-US" altLang="zh-CN" dirty="0" err="1"/>
                  <a:t>Haar</a:t>
                </a:r>
                <a:r>
                  <a:rPr lang="zh-CN" altLang="en-US" dirty="0"/>
                  <a:t>小波</a:t>
                </a:r>
                <a:endParaRPr lang="en-US" altLang="zh-CN" dirty="0"/>
              </a:p>
              <a:p>
                <a:endParaRPr lang="en-US" altLang="zh-CN" dirty="0"/>
              </a:p>
              <a:p>
                <a:pPr>
                  <a:lnSpc>
                    <a:spcPct val="100000"/>
                  </a:lnSpc>
                  <a:spcBef>
                    <a:spcPts val="0"/>
                  </a:spcBef>
                </a:pPr>
                <a:endParaRPr lang="en-US" altLang="zh-CN" dirty="0"/>
              </a:p>
              <a:p>
                <a:pPr lvl="1"/>
                <a:r>
                  <a:rPr lang="en-US" altLang="zh-CN" dirty="0" err="1"/>
                  <a:t>Haar</a:t>
                </a:r>
                <a:r>
                  <a:rPr lang="zh-CN" altLang="zh-CN" dirty="0"/>
                  <a:t>小波在时域是紧支撑的，它在时域有着很好的定位功能</a:t>
                </a:r>
                <a:endParaRPr lang="en-US" altLang="zh-CN" dirty="0"/>
              </a:p>
              <a:p>
                <a:pPr lvl="1"/>
                <a:r>
                  <a:rPr lang="en-US" altLang="zh-CN" dirty="0" err="1"/>
                  <a:t>Haar</a:t>
                </a:r>
                <a:r>
                  <a:rPr lang="zh-CN" altLang="zh-CN" dirty="0"/>
                  <a:t>小波属正交小波</a:t>
                </a:r>
                <a:endParaRPr lang="en-US" altLang="zh-CN" i="1" dirty="0"/>
              </a:p>
              <a:p>
                <a:pPr lvl="2"/>
                <a14:m>
                  <m:oMath xmlns:m="http://schemas.openxmlformats.org/officeDocument/2006/math">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)〉=0</m:t>
                        </m:r>
                      </m:e>
                    </m:d>
                  </m:oMath>
                </a14:m>
                <a:r>
                  <a:rPr lang="en-US" altLang="zh-CN" dirty="0"/>
                  <a:t>;</a:t>
                </a:r>
                <a:r>
                  <a:rPr lang="zh-CN" altLang="zh-CN" dirty="0"/>
                  <a:t> </a:t>
                </a:r>
                <a14:m>
                  <m:oMath xmlns:m="http://schemas.openxmlformats.org/officeDocument/2006/math">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𝜓</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m:t>
                            </m:r>
                            <m:r>
                              <a:rPr lang="en-US" altLang="zh-CN" i="1">
                                <a:latin typeface="Cambria Math" panose="02040503050406030204" pitchFamily="18" charset="0"/>
                              </a:rPr>
                              <m:t>𝑗</m:t>
                            </m:r>
                          </m:sup>
                        </m:sSup>
                        <m:r>
                          <a:rPr lang="en-US" altLang="zh-CN" i="1">
                            <a:latin typeface="Cambria Math" panose="02040503050406030204" pitchFamily="18" charset="0"/>
                          </a:rPr>
                          <m:t>𝑡</m:t>
                        </m:r>
                        <m:r>
                          <a:rPr lang="en-US" altLang="zh-CN">
                            <a:latin typeface="Cambria Math" panose="02040503050406030204" pitchFamily="18" charset="0"/>
                          </a:rPr>
                          <m:t>)〉=0</m:t>
                        </m:r>
                      </m:e>
                    </m:d>
                  </m:oMath>
                </a14:m>
                <a:endParaRPr lang="en-US" altLang="zh-CN" dirty="0"/>
              </a:p>
              <a:p>
                <a:pPr lvl="1"/>
                <a:r>
                  <a:rPr lang="en-US" altLang="zh-CN" dirty="0" err="1"/>
                  <a:t>Haar</a:t>
                </a:r>
                <a:r>
                  <a:rPr lang="zh-CN" altLang="zh-CN" dirty="0"/>
                  <a:t>小波时域不连续，</a:t>
                </a:r>
                <a:r>
                  <a:rPr lang="zh-CN" altLang="en-US" dirty="0"/>
                  <a:t>其</a:t>
                </a:r>
                <a:r>
                  <a:rPr lang="zh-CN" altLang="zh-CN" dirty="0"/>
                  <a:t>引起频域的无限扩展，因此，它在频域的定位功能很差，或者说频域的分辨率很差</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1800" y="1031189"/>
                <a:ext cx="5194426" cy="5245100"/>
              </a:xfrm>
              <a:blipFill>
                <a:blip r:embed="rId3"/>
                <a:stretch>
                  <a:fillRect t="-465" r="-939" b="-111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33</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510743" y="1595413"/>
                <a:ext cx="3477682" cy="1074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1</m:t>
                                </m:r>
                              </m:e>
                            </m:mr>
                            <m:mr>
                              <m:e>
                                <m:r>
                                  <a:rPr lang="zh-CN" altLang="en-US" i="0">
                                    <a:latin typeface="Cambria Math" panose="02040503050406030204" pitchFamily="18" charset="0"/>
                                  </a:rPr>
                                  <m:t>−1</m:t>
                                </m:r>
                              </m:e>
                            </m:mr>
                            <m:mr>
                              <m:e>
                                <m:r>
                                  <a:rPr lang="zh-CN" altLang="en-US" i="0">
                                    <a:latin typeface="Cambria Math" panose="02040503050406030204" pitchFamily="18" charset="0"/>
                                  </a:rPr>
                                  <m:t>0</m:t>
                                </m:r>
                              </m:e>
                            </m:mr>
                          </m:m>
                        </m:e>
                      </m:d>
                      <m:r>
                        <m:rPr>
                          <m:nor/>
                        </m:rPr>
                        <a:rPr lang="zh-CN" altLang="en-US" i="1">
                          <a:latin typeface="Cambria Math" panose="02040503050406030204" pitchFamily="18" charset="0"/>
                        </a:rPr>
                        <m:t>  </m:t>
                      </m:r>
                      <m:m>
                        <m:mPr>
                          <m:mcs>
                            <m:mc>
                              <m:mcPr>
                                <m:count m:val="1"/>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0≤</m:t>
                            </m:r>
                            <m:r>
                              <a:rPr lang="zh-CN" altLang="en-US" i="1">
                                <a:latin typeface="Cambria Math" panose="02040503050406030204" pitchFamily="18" charset="0"/>
                              </a:rPr>
                              <m:t>𝑡</m:t>
                            </m:r>
                            <m:r>
                              <a:rPr lang="zh-CN" altLang="en-US" i="0">
                                <a:latin typeface="Cambria Math" panose="02040503050406030204" pitchFamily="18" charset="0"/>
                              </a:rPr>
                              <m:t>&lt;</m:t>
                            </m:r>
                            <m:f>
                              <m:fPr>
                                <m:type m:val="lin"/>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mr>
                        <m:mr>
                          <m:e>
                            <m:f>
                              <m:fPr>
                                <m:type m:val="lin"/>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&lt;1</m:t>
                            </m:r>
                          </m:e>
                        </m:mr>
                        <m:mr>
                          <m:e>
                            <m:r>
                              <a:rPr lang="zh-CN" altLang="en-US" i="0">
                                <a:latin typeface="Cambria Math" panose="02040503050406030204" pitchFamily="18" charset="0"/>
                              </a:rPr>
                              <m:t>其它</m:t>
                            </m:r>
                          </m:e>
                        </m:mr>
                      </m:m>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510743" y="1595413"/>
                <a:ext cx="3477682" cy="1074910"/>
              </a:xfrm>
              <a:prstGeom prst="rect">
                <a:avLst/>
              </a:prstGeom>
              <a:blipFill>
                <a:blip r:embed="rId4"/>
                <a:stretch>
                  <a:fillRect/>
                </a:stretch>
              </a:blipFill>
            </p:spPr>
            <p:txBody>
              <a:bodyPr/>
              <a:lstStyle/>
              <a:p>
                <a:r>
                  <a:rPr lang="zh-CN" altLang="en-US">
                    <a:noFill/>
                  </a:rPr>
                  <a:t> </a:t>
                </a:r>
              </a:p>
            </p:txBody>
          </p:sp>
        </mc:Fallback>
      </mc:AlternateContent>
      <p:grpSp>
        <p:nvGrpSpPr>
          <p:cNvPr id="7" name="Group 1"/>
          <p:cNvGrpSpPr>
            <a:grpSpLocks noChangeAspect="1"/>
          </p:cNvGrpSpPr>
          <p:nvPr/>
        </p:nvGrpSpPr>
        <p:grpSpPr bwMode="auto">
          <a:xfrm>
            <a:off x="6160965" y="1282511"/>
            <a:ext cx="2732210" cy="4858127"/>
            <a:chOff x="2700" y="6120"/>
            <a:chExt cx="3735" cy="6552"/>
          </a:xfrm>
        </p:grpSpPr>
        <p:graphicFrame>
          <p:nvGraphicFramePr>
            <p:cNvPr id="8" name="对象 7"/>
            <p:cNvGraphicFramePr>
              <a:graphicFrameLocks noChangeAspect="1"/>
            </p:cNvGraphicFramePr>
            <p:nvPr/>
          </p:nvGraphicFramePr>
          <p:xfrm>
            <a:off x="4140" y="6900"/>
            <a:ext cx="410" cy="285"/>
          </p:xfrm>
          <a:graphic>
            <a:graphicData uri="http://schemas.openxmlformats.org/presentationml/2006/ole">
              <mc:AlternateContent xmlns:mc="http://schemas.openxmlformats.org/markup-compatibility/2006">
                <mc:Choice xmlns:v="urn:schemas-microsoft-com:vml" Requires="v">
                  <p:oleObj spid="_x0000_s16807" name="公式" r:id="rId5" imgW="266353" imgH="177569" progId="Equation.3">
                    <p:embed/>
                  </p:oleObj>
                </mc:Choice>
                <mc:Fallback>
                  <p:oleObj name="公式" r:id="rId5" imgW="266353" imgH="177569" progId="Equation.3">
                    <p:embed/>
                    <p:pic>
                      <p:nvPicPr>
                        <p:cNvPr id="8"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 y="6900"/>
                          <a:ext cx="410"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5760" y="11268"/>
            <a:ext cx="195" cy="266"/>
          </p:xfrm>
          <a:graphic>
            <a:graphicData uri="http://schemas.openxmlformats.org/presentationml/2006/ole">
              <mc:AlternateContent xmlns:mc="http://schemas.openxmlformats.org/markup-compatibility/2006">
                <mc:Choice xmlns:v="urn:schemas-microsoft-com:vml" Requires="v">
                  <p:oleObj spid="_x0000_s16808" name="公式" r:id="rId7" imgW="126780" imgH="164814" progId="Equation.3">
                    <p:embed/>
                  </p:oleObj>
                </mc:Choice>
                <mc:Fallback>
                  <p:oleObj name="公式" r:id="rId7" imgW="126780" imgH="164814" progId="Equation.3">
                    <p:embed/>
                    <p:pic>
                      <p:nvPicPr>
                        <p:cNvPr id="9"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0" y="11268"/>
                          <a:ext cx="195"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4680" y="11268"/>
            <a:ext cx="169" cy="266"/>
          </p:xfrm>
          <a:graphic>
            <a:graphicData uri="http://schemas.openxmlformats.org/presentationml/2006/ole">
              <mc:AlternateContent xmlns:mc="http://schemas.openxmlformats.org/markup-compatibility/2006">
                <mc:Choice xmlns:v="urn:schemas-microsoft-com:vml" Requires="v">
                  <p:oleObj spid="_x0000_s16809" name="公式" r:id="rId9" imgW="88707" imgH="164742" progId="Equation.3">
                    <p:embed/>
                  </p:oleObj>
                </mc:Choice>
                <mc:Fallback>
                  <p:oleObj name="公式" r:id="rId9" imgW="88707" imgH="164742" progId="Equation.3">
                    <p:embed/>
                    <p:pic>
                      <p:nvPicPr>
                        <p:cNvPr id="1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0" y="11268"/>
                          <a:ext cx="169"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2"/>
            <p:cNvGrpSpPr>
              <a:grpSpLocks/>
            </p:cNvGrpSpPr>
            <p:nvPr/>
          </p:nvGrpSpPr>
          <p:grpSpPr bwMode="auto">
            <a:xfrm>
              <a:off x="2700" y="6120"/>
              <a:ext cx="3735" cy="6552"/>
              <a:chOff x="2700" y="6432"/>
              <a:chExt cx="3735" cy="6552"/>
            </a:xfrm>
          </p:grpSpPr>
          <p:graphicFrame>
            <p:nvGraphicFramePr>
              <p:cNvPr id="12" name="对象 11"/>
              <p:cNvGraphicFramePr>
                <a:graphicFrameLocks noChangeAspect="1"/>
              </p:cNvGraphicFramePr>
              <p:nvPr/>
            </p:nvGraphicFramePr>
            <p:xfrm>
              <a:off x="3420" y="10020"/>
              <a:ext cx="195" cy="285"/>
            </p:xfrm>
            <a:graphic>
              <a:graphicData uri="http://schemas.openxmlformats.org/presentationml/2006/ole">
                <mc:AlternateContent xmlns:mc="http://schemas.openxmlformats.org/markup-compatibility/2006">
                  <mc:Choice xmlns:v="urn:schemas-microsoft-com:vml" Requires="v">
                    <p:oleObj spid="_x0000_s16810" name="公式" r:id="rId11" imgW="126725" imgH="177415" progId="Equation.3">
                      <p:embed/>
                    </p:oleObj>
                  </mc:Choice>
                  <mc:Fallback>
                    <p:oleObj name="公式" r:id="rId11" imgW="126725" imgH="177415" progId="Equation.3">
                      <p:embed/>
                      <p:pic>
                        <p:nvPicPr>
                          <p:cNvPr id="12" name="对象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0" y="10020"/>
                            <a:ext cx="195"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nvGraphicFramePr>
            <p:xfrm>
              <a:off x="3420" y="7524"/>
              <a:ext cx="195" cy="285"/>
            </p:xfrm>
            <a:graphic>
              <a:graphicData uri="http://schemas.openxmlformats.org/presentationml/2006/ole">
                <mc:AlternateContent xmlns:mc="http://schemas.openxmlformats.org/markup-compatibility/2006">
                  <mc:Choice xmlns:v="urn:schemas-microsoft-com:vml" Requires="v">
                    <p:oleObj spid="_x0000_s16811" name="公式" r:id="rId13" imgW="126725" imgH="177415" progId="Equation.3">
                      <p:embed/>
                    </p:oleObj>
                  </mc:Choice>
                  <mc:Fallback>
                    <p:oleObj name="公式" r:id="rId13" imgW="126725" imgH="177415" progId="Equation.3">
                      <p:embed/>
                      <p:pic>
                        <p:nvPicPr>
                          <p:cNvPr id="13" name="对象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0" y="7524"/>
                            <a:ext cx="195"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nvGraphicFramePr>
            <p:xfrm>
              <a:off x="3420" y="11892"/>
              <a:ext cx="195" cy="285"/>
            </p:xfrm>
            <a:graphic>
              <a:graphicData uri="http://schemas.openxmlformats.org/presentationml/2006/ole">
                <mc:AlternateContent xmlns:mc="http://schemas.openxmlformats.org/markup-compatibility/2006">
                  <mc:Choice xmlns:v="urn:schemas-microsoft-com:vml" Requires="v">
                    <p:oleObj spid="_x0000_s16812" name="公式" r:id="rId14" imgW="126725" imgH="177415" progId="Equation.3">
                      <p:embed/>
                    </p:oleObj>
                  </mc:Choice>
                  <mc:Fallback>
                    <p:oleObj name="公式" r:id="rId14" imgW="126725" imgH="177415" progId="Equation.3">
                      <p:embed/>
                      <p:pic>
                        <p:nvPicPr>
                          <p:cNvPr id="14" name="对象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0" y="11892"/>
                            <a:ext cx="195"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 name="Group 3"/>
              <p:cNvGrpSpPr>
                <a:grpSpLocks/>
              </p:cNvGrpSpPr>
              <p:nvPr/>
            </p:nvGrpSpPr>
            <p:grpSpPr bwMode="auto">
              <a:xfrm>
                <a:off x="2700" y="6432"/>
                <a:ext cx="3735" cy="6552"/>
                <a:chOff x="2700" y="6432"/>
                <a:chExt cx="3735" cy="6552"/>
              </a:xfrm>
            </p:grpSpPr>
            <p:grpSp>
              <p:nvGrpSpPr>
                <p:cNvPr id="16" name="Group 9"/>
                <p:cNvGrpSpPr>
                  <a:grpSpLocks/>
                </p:cNvGrpSpPr>
                <p:nvPr/>
              </p:nvGrpSpPr>
              <p:grpSpPr bwMode="auto">
                <a:xfrm>
                  <a:off x="2700" y="6432"/>
                  <a:ext cx="3735" cy="6552"/>
                  <a:chOff x="2700" y="6432"/>
                  <a:chExt cx="3735" cy="6552"/>
                </a:xfrm>
              </p:grpSpPr>
              <p:grpSp>
                <p:nvGrpSpPr>
                  <p:cNvPr id="22" name="Group 13"/>
                  <p:cNvGrpSpPr>
                    <a:grpSpLocks/>
                  </p:cNvGrpSpPr>
                  <p:nvPr/>
                </p:nvGrpSpPr>
                <p:grpSpPr bwMode="auto">
                  <a:xfrm>
                    <a:off x="2700" y="6432"/>
                    <a:ext cx="3600" cy="6552"/>
                    <a:chOff x="2700" y="6432"/>
                    <a:chExt cx="3600" cy="6552"/>
                  </a:xfrm>
                </p:grpSpPr>
                <p:grpSp>
                  <p:nvGrpSpPr>
                    <p:cNvPr id="26" name="Group 35"/>
                    <p:cNvGrpSpPr>
                      <a:grpSpLocks/>
                    </p:cNvGrpSpPr>
                    <p:nvPr/>
                  </p:nvGrpSpPr>
                  <p:grpSpPr bwMode="auto">
                    <a:xfrm>
                      <a:off x="2700" y="6432"/>
                      <a:ext cx="3420" cy="2184"/>
                      <a:chOff x="2700" y="6432"/>
                      <a:chExt cx="3420" cy="2184"/>
                    </a:xfrm>
                  </p:grpSpPr>
                  <p:grpSp>
                    <p:nvGrpSpPr>
                      <p:cNvPr id="48" name="Group 41"/>
                      <p:cNvGrpSpPr>
                        <a:grpSpLocks/>
                      </p:cNvGrpSpPr>
                      <p:nvPr/>
                    </p:nvGrpSpPr>
                    <p:grpSpPr bwMode="auto">
                      <a:xfrm>
                        <a:off x="2700" y="6432"/>
                        <a:ext cx="3420" cy="2184"/>
                        <a:chOff x="2700" y="7368"/>
                        <a:chExt cx="3420" cy="2184"/>
                      </a:xfrm>
                    </p:grpSpPr>
                    <p:sp>
                      <p:nvSpPr>
                        <p:cNvPr id="54" name="Line 43"/>
                        <p:cNvSpPr>
                          <a:spLocks noChangeShapeType="1"/>
                        </p:cNvSpPr>
                        <p:nvPr/>
                      </p:nvSpPr>
                      <p:spPr bwMode="auto">
                        <a:xfrm flipV="1">
                          <a:off x="3600" y="7368"/>
                          <a:ext cx="0" cy="21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42"/>
                        <p:cNvSpPr>
                          <a:spLocks noChangeShapeType="1"/>
                        </p:cNvSpPr>
                        <p:nvPr/>
                      </p:nvSpPr>
                      <p:spPr bwMode="auto">
                        <a:xfrm>
                          <a:off x="2700" y="8460"/>
                          <a:ext cx="3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Group 36"/>
                      <p:cNvGrpSpPr>
                        <a:grpSpLocks/>
                      </p:cNvGrpSpPr>
                      <p:nvPr/>
                    </p:nvGrpSpPr>
                    <p:grpSpPr bwMode="auto">
                      <a:xfrm>
                        <a:off x="3600" y="6744"/>
                        <a:ext cx="1080" cy="1560"/>
                        <a:chOff x="3600" y="7680"/>
                        <a:chExt cx="1080" cy="1560"/>
                      </a:xfrm>
                    </p:grpSpPr>
                    <p:sp>
                      <p:nvSpPr>
                        <p:cNvPr id="50" name="Line 40"/>
                        <p:cNvSpPr>
                          <a:spLocks noChangeShapeType="1"/>
                        </p:cNvSpPr>
                        <p:nvPr/>
                      </p:nvSpPr>
                      <p:spPr bwMode="auto">
                        <a:xfrm>
                          <a:off x="3600" y="7680"/>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39"/>
                        <p:cNvSpPr>
                          <a:spLocks noChangeShapeType="1"/>
                        </p:cNvSpPr>
                        <p:nvPr/>
                      </p:nvSpPr>
                      <p:spPr bwMode="auto">
                        <a:xfrm>
                          <a:off x="4140" y="7680"/>
                          <a:ext cx="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38"/>
                        <p:cNvSpPr>
                          <a:spLocks noChangeShapeType="1"/>
                        </p:cNvSpPr>
                        <p:nvPr/>
                      </p:nvSpPr>
                      <p:spPr bwMode="auto">
                        <a:xfrm>
                          <a:off x="4680" y="8460"/>
                          <a:ext cx="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37"/>
                        <p:cNvSpPr>
                          <a:spLocks noChangeShapeType="1"/>
                        </p:cNvSpPr>
                        <p:nvPr/>
                      </p:nvSpPr>
                      <p:spPr bwMode="auto">
                        <a:xfrm>
                          <a:off x="4140" y="9240"/>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7" name="Group 25"/>
                    <p:cNvGrpSpPr>
                      <a:grpSpLocks/>
                    </p:cNvGrpSpPr>
                    <p:nvPr/>
                  </p:nvGrpSpPr>
                  <p:grpSpPr bwMode="auto">
                    <a:xfrm>
                      <a:off x="2880" y="8772"/>
                      <a:ext cx="3420" cy="2184"/>
                      <a:chOff x="2880" y="8772"/>
                      <a:chExt cx="3420" cy="2184"/>
                    </a:xfrm>
                  </p:grpSpPr>
                  <p:sp>
                    <p:nvSpPr>
                      <p:cNvPr id="39" name="Line 34"/>
                      <p:cNvSpPr>
                        <a:spLocks noChangeShapeType="1"/>
                      </p:cNvSpPr>
                      <p:nvPr/>
                    </p:nvSpPr>
                    <p:spPr bwMode="auto">
                      <a:xfrm flipV="1">
                        <a:off x="3600" y="8772"/>
                        <a:ext cx="0" cy="21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3"/>
                      <p:cNvSpPr>
                        <a:spLocks noChangeShapeType="1"/>
                      </p:cNvSpPr>
                      <p:nvPr/>
                    </p:nvSpPr>
                    <p:spPr bwMode="auto">
                      <a:xfrm>
                        <a:off x="2880" y="10020"/>
                        <a:ext cx="3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1" name="Group 26"/>
                      <p:cNvGrpSpPr>
                        <a:grpSpLocks/>
                      </p:cNvGrpSpPr>
                      <p:nvPr/>
                    </p:nvGrpSpPr>
                    <p:grpSpPr bwMode="auto">
                      <a:xfrm>
                        <a:off x="4680" y="9240"/>
                        <a:ext cx="1080" cy="1560"/>
                        <a:chOff x="5040" y="9708"/>
                        <a:chExt cx="1080" cy="1560"/>
                      </a:xfrm>
                    </p:grpSpPr>
                    <p:grpSp>
                      <p:nvGrpSpPr>
                        <p:cNvPr id="42" name="Group 28"/>
                        <p:cNvGrpSpPr>
                          <a:grpSpLocks/>
                        </p:cNvGrpSpPr>
                        <p:nvPr/>
                      </p:nvGrpSpPr>
                      <p:grpSpPr bwMode="auto">
                        <a:xfrm>
                          <a:off x="5040" y="9708"/>
                          <a:ext cx="1080" cy="1560"/>
                          <a:chOff x="3600" y="7680"/>
                          <a:chExt cx="1080" cy="1560"/>
                        </a:xfrm>
                      </p:grpSpPr>
                      <p:sp>
                        <p:nvSpPr>
                          <p:cNvPr id="44" name="Line 32"/>
                          <p:cNvSpPr>
                            <a:spLocks noChangeShapeType="1"/>
                          </p:cNvSpPr>
                          <p:nvPr/>
                        </p:nvSpPr>
                        <p:spPr bwMode="auto">
                          <a:xfrm>
                            <a:off x="3600" y="7680"/>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Line 31"/>
                          <p:cNvSpPr>
                            <a:spLocks noChangeShapeType="1"/>
                          </p:cNvSpPr>
                          <p:nvPr/>
                        </p:nvSpPr>
                        <p:spPr bwMode="auto">
                          <a:xfrm>
                            <a:off x="4140" y="7680"/>
                            <a:ext cx="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30"/>
                          <p:cNvSpPr>
                            <a:spLocks noChangeShapeType="1"/>
                          </p:cNvSpPr>
                          <p:nvPr/>
                        </p:nvSpPr>
                        <p:spPr bwMode="auto">
                          <a:xfrm>
                            <a:off x="4680" y="8460"/>
                            <a:ext cx="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29"/>
                          <p:cNvSpPr>
                            <a:spLocks noChangeShapeType="1"/>
                          </p:cNvSpPr>
                          <p:nvPr/>
                        </p:nvSpPr>
                        <p:spPr bwMode="auto">
                          <a:xfrm>
                            <a:off x="4140" y="9240"/>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3" name="Line 27"/>
                        <p:cNvSpPr>
                          <a:spLocks noChangeShapeType="1"/>
                        </p:cNvSpPr>
                        <p:nvPr/>
                      </p:nvSpPr>
                      <p:spPr bwMode="auto">
                        <a:xfrm>
                          <a:off x="5040" y="9708"/>
                          <a:ext cx="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8" name="Group 17"/>
                    <p:cNvGrpSpPr>
                      <a:grpSpLocks/>
                    </p:cNvGrpSpPr>
                    <p:nvPr/>
                  </p:nvGrpSpPr>
                  <p:grpSpPr bwMode="auto">
                    <a:xfrm>
                      <a:off x="2700" y="10800"/>
                      <a:ext cx="3420" cy="2184"/>
                      <a:chOff x="2700" y="10800"/>
                      <a:chExt cx="3420" cy="2184"/>
                    </a:xfrm>
                  </p:grpSpPr>
                  <p:grpSp>
                    <p:nvGrpSpPr>
                      <p:cNvPr id="32" name="Group 22"/>
                      <p:cNvGrpSpPr>
                        <a:grpSpLocks/>
                      </p:cNvGrpSpPr>
                      <p:nvPr/>
                    </p:nvGrpSpPr>
                    <p:grpSpPr bwMode="auto">
                      <a:xfrm>
                        <a:off x="2700" y="10800"/>
                        <a:ext cx="3420" cy="2184"/>
                        <a:chOff x="2700" y="7368"/>
                        <a:chExt cx="3420" cy="2184"/>
                      </a:xfrm>
                    </p:grpSpPr>
                    <p:sp>
                      <p:nvSpPr>
                        <p:cNvPr id="37" name="Line 24"/>
                        <p:cNvSpPr>
                          <a:spLocks noChangeShapeType="1"/>
                        </p:cNvSpPr>
                        <p:nvPr/>
                      </p:nvSpPr>
                      <p:spPr bwMode="auto">
                        <a:xfrm flipV="1">
                          <a:off x="3600" y="7368"/>
                          <a:ext cx="0" cy="21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23"/>
                        <p:cNvSpPr>
                          <a:spLocks noChangeShapeType="1"/>
                        </p:cNvSpPr>
                        <p:nvPr/>
                      </p:nvSpPr>
                      <p:spPr bwMode="auto">
                        <a:xfrm>
                          <a:off x="2700" y="8460"/>
                          <a:ext cx="3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Line 21"/>
                      <p:cNvSpPr>
                        <a:spLocks noChangeShapeType="1"/>
                      </p:cNvSpPr>
                      <p:nvPr/>
                    </p:nvSpPr>
                    <p:spPr bwMode="auto">
                      <a:xfrm>
                        <a:off x="3600" y="11268"/>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20"/>
                      <p:cNvSpPr>
                        <a:spLocks noChangeShapeType="1"/>
                      </p:cNvSpPr>
                      <p:nvPr/>
                    </p:nvSpPr>
                    <p:spPr bwMode="auto">
                      <a:xfrm>
                        <a:off x="4680" y="11268"/>
                        <a:ext cx="0" cy="1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19"/>
                      <p:cNvSpPr>
                        <a:spLocks noChangeShapeType="1"/>
                      </p:cNvSpPr>
                      <p:nvPr/>
                    </p:nvSpPr>
                    <p:spPr bwMode="auto">
                      <a:xfrm>
                        <a:off x="4680" y="12516"/>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18"/>
                      <p:cNvSpPr>
                        <a:spLocks noChangeShapeType="1"/>
                      </p:cNvSpPr>
                      <p:nvPr/>
                    </p:nvSpPr>
                    <p:spPr bwMode="auto">
                      <a:xfrm>
                        <a:off x="5760" y="11892"/>
                        <a:ext cx="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9" name="对象 28"/>
                    <p:cNvGraphicFramePr>
                      <a:graphicFrameLocks noChangeAspect="1"/>
                    </p:cNvGraphicFramePr>
                    <p:nvPr/>
                  </p:nvGraphicFramePr>
                  <p:xfrm>
                    <a:off x="2880" y="6432"/>
                    <a:ext cx="480" cy="315"/>
                  </p:xfrm>
                  <a:graphic>
                    <a:graphicData uri="http://schemas.openxmlformats.org/presentationml/2006/ole">
                      <mc:AlternateContent xmlns:mc="http://schemas.openxmlformats.org/markup-compatibility/2006">
                        <mc:Choice xmlns:v="urn:schemas-microsoft-com:vml" Requires="v">
                          <p:oleObj spid="_x0000_s16813" name="公式" r:id="rId15" imgW="304536" imgH="203024" progId="Equation.3">
                            <p:embed/>
                          </p:oleObj>
                        </mc:Choice>
                        <mc:Fallback>
                          <p:oleObj name="公式" r:id="rId15" imgW="304536" imgH="203024" progId="Equation.3">
                            <p:embed/>
                            <p:pic>
                              <p:nvPicPr>
                                <p:cNvPr id="29" name="对象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0" y="6432"/>
                                  <a:ext cx="480"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p:cNvGraphicFramePr>
                      <a:graphicFrameLocks noChangeAspect="1"/>
                    </p:cNvGraphicFramePr>
                    <p:nvPr/>
                  </p:nvGraphicFramePr>
                  <p:xfrm>
                    <a:off x="2700" y="8925"/>
                    <a:ext cx="780" cy="315"/>
                  </p:xfrm>
                  <a:graphic>
                    <a:graphicData uri="http://schemas.openxmlformats.org/presentationml/2006/ole">
                      <mc:AlternateContent xmlns:mc="http://schemas.openxmlformats.org/markup-compatibility/2006">
                        <mc:Choice xmlns:v="urn:schemas-microsoft-com:vml" Requires="v">
                          <p:oleObj spid="_x0000_s16814" name="公式" r:id="rId17" imgW="494870" imgH="203024" progId="Equation.3">
                            <p:embed/>
                          </p:oleObj>
                        </mc:Choice>
                        <mc:Fallback>
                          <p:oleObj name="公式" r:id="rId17" imgW="494870" imgH="203024" progId="Equation.3">
                            <p:embed/>
                            <p:pic>
                              <p:nvPicPr>
                                <p:cNvPr id="30" name="对象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00" y="8925"/>
                                  <a:ext cx="780"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nvGraphicFramePr>
                  <p:xfrm>
                    <a:off x="2700" y="10800"/>
                    <a:ext cx="740" cy="315"/>
                  </p:xfrm>
                  <a:graphic>
                    <a:graphicData uri="http://schemas.openxmlformats.org/presentationml/2006/ole">
                      <mc:AlternateContent xmlns:mc="http://schemas.openxmlformats.org/markup-compatibility/2006">
                        <mc:Choice xmlns:v="urn:schemas-microsoft-com:vml" Requires="v">
                          <p:oleObj spid="_x0000_s16815" name="公式" r:id="rId19" imgW="469696" imgH="203112" progId="Equation.3">
                            <p:embed/>
                          </p:oleObj>
                        </mc:Choice>
                        <mc:Fallback>
                          <p:oleObj name="公式" r:id="rId19" imgW="469696" imgH="203112" progId="Equation.3">
                            <p:embed/>
                            <p:pic>
                              <p:nvPicPr>
                                <p:cNvPr id="31" name="对象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00" y="10800"/>
                                  <a:ext cx="740"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3" name="对象 22"/>
                  <p:cNvGraphicFramePr>
                    <a:graphicFrameLocks noChangeAspect="1"/>
                  </p:cNvGraphicFramePr>
                  <p:nvPr/>
                </p:nvGraphicFramePr>
                <p:xfrm>
                  <a:off x="6120" y="11736"/>
                  <a:ext cx="135" cy="240"/>
                </p:xfrm>
                <a:graphic>
                  <a:graphicData uri="http://schemas.openxmlformats.org/presentationml/2006/ole">
                    <mc:AlternateContent xmlns:mc="http://schemas.openxmlformats.org/markup-compatibility/2006">
                      <mc:Choice xmlns:v="urn:schemas-microsoft-com:vml" Requires="v">
                        <p:oleObj spid="_x0000_s16816" name="公式" r:id="rId21" imgW="88746" imgH="152136" progId="Equation.3">
                          <p:embed/>
                        </p:oleObj>
                      </mc:Choice>
                      <mc:Fallback>
                        <p:oleObj name="公式" r:id="rId21" imgW="88746" imgH="152136" progId="Equation.3">
                          <p:embed/>
                          <p:pic>
                            <p:nvPicPr>
                              <p:cNvPr id="23" name="对象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20" y="11736"/>
                                <a:ext cx="13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nvGraphicFramePr>
                <p:xfrm>
                  <a:off x="6300" y="9864"/>
                  <a:ext cx="135" cy="240"/>
                </p:xfrm>
                <a:graphic>
                  <a:graphicData uri="http://schemas.openxmlformats.org/presentationml/2006/ole">
                    <mc:AlternateContent xmlns:mc="http://schemas.openxmlformats.org/markup-compatibility/2006">
                      <mc:Choice xmlns:v="urn:schemas-microsoft-com:vml" Requires="v">
                        <p:oleObj spid="_x0000_s16817" name="公式" r:id="rId23" imgW="88746" imgH="152136" progId="Equation.3">
                          <p:embed/>
                        </p:oleObj>
                      </mc:Choice>
                      <mc:Fallback>
                        <p:oleObj name="公式" r:id="rId23" imgW="88746" imgH="152136" progId="Equation.3">
                          <p:embed/>
                          <p:pic>
                            <p:nvPicPr>
                              <p:cNvPr id="24" name="对象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00" y="9864"/>
                                <a:ext cx="13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nvGraphicFramePr>
                <p:xfrm>
                  <a:off x="6120" y="7368"/>
                  <a:ext cx="135" cy="240"/>
                </p:xfrm>
                <a:graphic>
                  <a:graphicData uri="http://schemas.openxmlformats.org/presentationml/2006/ole">
                    <mc:AlternateContent xmlns:mc="http://schemas.openxmlformats.org/markup-compatibility/2006">
                      <mc:Choice xmlns:v="urn:schemas-microsoft-com:vml" Requires="v">
                        <p:oleObj spid="_x0000_s16818" name="公式" r:id="rId24" imgW="88746" imgH="152136" progId="Equation.3">
                          <p:embed/>
                        </p:oleObj>
                      </mc:Choice>
                      <mc:Fallback>
                        <p:oleObj name="公式" r:id="rId24" imgW="88746" imgH="152136" progId="Equation.3">
                          <p:embed/>
                          <p:pic>
                            <p:nvPicPr>
                              <p:cNvPr id="25" name="对象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20" y="7368"/>
                                <a:ext cx="13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 name="对象 16"/>
                <p:cNvGraphicFramePr>
                  <a:graphicFrameLocks noChangeAspect="1"/>
                </p:cNvGraphicFramePr>
                <p:nvPr/>
              </p:nvGraphicFramePr>
              <p:xfrm>
                <a:off x="5760" y="9708"/>
                <a:ext cx="195" cy="266"/>
              </p:xfrm>
              <a:graphic>
                <a:graphicData uri="http://schemas.openxmlformats.org/presentationml/2006/ole">
                  <mc:AlternateContent xmlns:mc="http://schemas.openxmlformats.org/markup-compatibility/2006">
                    <mc:Choice xmlns:v="urn:schemas-microsoft-com:vml" Requires="v">
                      <p:oleObj spid="_x0000_s16819" name="公式" r:id="rId25" imgW="126780" imgH="164814" progId="Equation.3">
                        <p:embed/>
                      </p:oleObj>
                    </mc:Choice>
                    <mc:Fallback>
                      <p:oleObj name="公式" r:id="rId25" imgW="126780" imgH="164814" progId="Equation.3">
                        <p:embed/>
                        <p:pic>
                          <p:nvPicPr>
                            <p:cNvPr id="17" name="对象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0" y="9708"/>
                              <a:ext cx="195"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nvGraphicFramePr>
              <p:xfrm>
                <a:off x="4680" y="7212"/>
                <a:ext cx="169" cy="266"/>
              </p:xfrm>
              <a:graphic>
                <a:graphicData uri="http://schemas.openxmlformats.org/presentationml/2006/ole">
                  <mc:AlternateContent xmlns:mc="http://schemas.openxmlformats.org/markup-compatibility/2006">
                    <mc:Choice xmlns:v="urn:schemas-microsoft-com:vml" Requires="v">
                      <p:oleObj spid="_x0000_s16820" name="公式" r:id="rId26" imgW="88707" imgH="164742" progId="Equation.3">
                        <p:embed/>
                      </p:oleObj>
                    </mc:Choice>
                    <mc:Fallback>
                      <p:oleObj name="公式" r:id="rId26" imgW="88707" imgH="164742" progId="Equation.3">
                        <p:embed/>
                        <p:pic>
                          <p:nvPicPr>
                            <p:cNvPr id="18"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0" y="7212"/>
                              <a:ext cx="169"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nvGraphicFramePr>
              <p:xfrm>
                <a:off x="4500" y="9708"/>
                <a:ext cx="169" cy="266"/>
              </p:xfrm>
              <a:graphic>
                <a:graphicData uri="http://schemas.openxmlformats.org/presentationml/2006/ole">
                  <mc:AlternateContent xmlns:mc="http://schemas.openxmlformats.org/markup-compatibility/2006">
                    <mc:Choice xmlns:v="urn:schemas-microsoft-com:vml" Requires="v">
                      <p:oleObj spid="_x0000_s16821" name="公式" r:id="rId27" imgW="88707" imgH="164742" progId="Equation.3">
                        <p:embed/>
                      </p:oleObj>
                    </mc:Choice>
                    <mc:Fallback>
                      <p:oleObj name="公式" r:id="rId27" imgW="88707" imgH="164742" progId="Equation.3">
                        <p:embed/>
                        <p:pic>
                          <p:nvPicPr>
                            <p:cNvPr id="19" name="对象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 y="9708"/>
                              <a:ext cx="169"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nvGraphicFramePr>
              <p:xfrm>
                <a:off x="3420" y="6588"/>
                <a:ext cx="169" cy="266"/>
              </p:xfrm>
              <a:graphic>
                <a:graphicData uri="http://schemas.openxmlformats.org/presentationml/2006/ole">
                  <mc:AlternateContent xmlns:mc="http://schemas.openxmlformats.org/markup-compatibility/2006">
                    <mc:Choice xmlns:v="urn:schemas-microsoft-com:vml" Requires="v">
                      <p:oleObj spid="_x0000_s16822" name="公式" r:id="rId28" imgW="88707" imgH="164742" progId="Equation.3">
                        <p:embed/>
                      </p:oleObj>
                    </mc:Choice>
                    <mc:Fallback>
                      <p:oleObj name="公式" r:id="rId28" imgW="88707" imgH="164742" progId="Equation.3">
                        <p:embed/>
                        <p:pic>
                          <p:nvPicPr>
                            <p:cNvPr id="20" name="对象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0" y="6588"/>
                              <a:ext cx="169"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nvGraphicFramePr>
              <p:xfrm>
                <a:off x="3240" y="8271"/>
                <a:ext cx="413" cy="266"/>
              </p:xfrm>
              <a:graphic>
                <a:graphicData uri="http://schemas.openxmlformats.org/presentationml/2006/ole">
                  <mc:AlternateContent xmlns:mc="http://schemas.openxmlformats.org/markup-compatibility/2006">
                    <mc:Choice xmlns:v="urn:schemas-microsoft-com:vml" Requires="v">
                      <p:oleObj spid="_x0000_s16823" name="公式" r:id="rId29" imgW="215619" imgH="164885" progId="Equation.3">
                        <p:embed/>
                      </p:oleObj>
                    </mc:Choice>
                    <mc:Fallback>
                      <p:oleObj name="公式" r:id="rId29" imgW="215619" imgH="164885" progId="Equation.3">
                        <p:embed/>
                        <p:pic>
                          <p:nvPicPr>
                            <p:cNvPr id="21" name="对象 2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40" y="8271"/>
                              <a:ext cx="413"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sp>
        <p:nvSpPr>
          <p:cNvPr id="56" name="矩形 55"/>
          <p:cNvSpPr/>
          <p:nvPr/>
        </p:nvSpPr>
        <p:spPr>
          <a:xfrm>
            <a:off x="6955852" y="6206098"/>
            <a:ext cx="1167307" cy="400110"/>
          </a:xfrm>
          <a:prstGeom prst="rect">
            <a:avLst/>
          </a:prstGeom>
        </p:spPr>
        <p:txBody>
          <a:bodyPr wrap="none">
            <a:spAutoFit/>
          </a:bodyPr>
          <a:lstStyle/>
          <a:p>
            <a:r>
              <a:rPr lang="en-US" altLang="zh-CN" kern="100" dirty="0">
                <a:solidFill>
                  <a:srgbClr val="FF0000"/>
                </a:solidFill>
                <a:ea typeface="宋体" panose="02010600030101010101" pitchFamily="2" charset="-122"/>
              </a:rPr>
              <a:t>Harr</a:t>
            </a:r>
            <a:r>
              <a:rPr lang="zh-CN" altLang="zh-CN" kern="100" dirty="0">
                <a:solidFill>
                  <a:srgbClr val="FF0000"/>
                </a:solidFill>
                <a:ea typeface="宋体" panose="02010600030101010101" pitchFamily="2" charset="-122"/>
                <a:cs typeface="Times New Roman" panose="02020603050405020304" pitchFamily="18" charset="0"/>
              </a:rPr>
              <a:t>小波</a:t>
            </a:r>
            <a:endParaRPr lang="zh-CN" altLang="en-US" dirty="0">
              <a:solidFill>
                <a:srgbClr val="FF0000"/>
              </a:solidFill>
            </a:endParaRPr>
          </a:p>
        </p:txBody>
      </p:sp>
      <p:sp>
        <p:nvSpPr>
          <p:cNvPr id="6" name="矩形 5"/>
          <p:cNvSpPr/>
          <p:nvPr/>
        </p:nvSpPr>
        <p:spPr>
          <a:xfrm>
            <a:off x="3923928" y="6369066"/>
            <a:ext cx="1842171" cy="400110"/>
          </a:xfrm>
          <a:prstGeom prst="rect">
            <a:avLst/>
          </a:prstGeom>
        </p:spPr>
        <p:txBody>
          <a:bodyPr wrap="none">
            <a:spAutoFit/>
          </a:bodyPr>
          <a:lstStyle/>
          <a:p>
            <a:r>
              <a:rPr lang="zh-CN" altLang="en-US" dirty="0"/>
              <a:t>waveinfo('haar')</a:t>
            </a:r>
          </a:p>
        </p:txBody>
      </p:sp>
    </p:spTree>
    <p:extLst>
      <p:ext uri="{BB962C8B-B14F-4D97-AF65-F5344CB8AC3E}">
        <p14:creationId xmlns:p14="http://schemas.microsoft.com/office/powerpoint/2010/main" val="372214903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p:sp>
        <p:nvSpPr>
          <p:cNvPr id="3" name="内容占位符 2"/>
          <p:cNvSpPr>
            <a:spLocks noGrp="1"/>
          </p:cNvSpPr>
          <p:nvPr>
            <p:ph idx="1"/>
          </p:nvPr>
        </p:nvSpPr>
        <p:spPr/>
        <p:txBody>
          <a:bodyPr/>
          <a:lstStyle/>
          <a:p>
            <a:r>
              <a:rPr lang="en-US" altLang="zh-CN" dirty="0" err="1"/>
              <a:t>Morlet</a:t>
            </a:r>
            <a:r>
              <a:rPr lang="zh-CN" altLang="en-US" dirty="0"/>
              <a:t>小波</a:t>
            </a:r>
            <a:endParaRPr lang="en-US" altLang="zh-CN" dirty="0"/>
          </a:p>
          <a:p>
            <a:pPr lvl="1"/>
            <a:r>
              <a:rPr lang="zh-CN" altLang="zh-CN" dirty="0"/>
              <a:t>具有高斯包络的单频率复正弦函数</a:t>
            </a:r>
            <a:endParaRPr lang="en-US" altLang="zh-CN" dirty="0"/>
          </a:p>
          <a:p>
            <a:pPr lvl="1"/>
            <a:endParaRPr lang="en-US" altLang="zh-CN" dirty="0"/>
          </a:p>
          <a:p>
            <a:pPr lvl="1"/>
            <a:endParaRPr lang="en-US" altLang="zh-CN" dirty="0"/>
          </a:p>
          <a:p>
            <a:pPr lvl="1"/>
            <a:r>
              <a:rPr lang="en-US" altLang="zh-CN" dirty="0" err="1"/>
              <a:t>Morlet</a:t>
            </a:r>
            <a:r>
              <a:rPr lang="zh-CN" altLang="zh-CN" dirty="0"/>
              <a:t>小波不是正交的，也不是双正交的，可用于连续小波变换。但该小波是对称的，是应用较为广泛的一种小波</a:t>
            </a:r>
            <a:endParaRPr lang="zh-CN" altLang="en-US" dirty="0"/>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34</a:t>
            </a:fld>
            <a:endParaRPr lang="en-US" altLang="zh-CN"/>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7815" y="4308255"/>
            <a:ext cx="5273040" cy="1874520"/>
          </a:xfrm>
          <a:prstGeom prst="rect">
            <a:avLst/>
          </a:prstGeom>
          <a:noFill/>
          <a:ln>
            <a:noFill/>
          </a:ln>
        </p:spPr>
      </p:pic>
      <p:sp>
        <p:nvSpPr>
          <p:cNvPr id="6" name="矩形 5"/>
          <p:cNvSpPr/>
          <p:nvPr/>
        </p:nvSpPr>
        <p:spPr>
          <a:xfrm>
            <a:off x="3637936" y="6238463"/>
            <a:ext cx="1636987" cy="400110"/>
          </a:xfrm>
          <a:prstGeom prst="rect">
            <a:avLst/>
          </a:prstGeom>
        </p:spPr>
        <p:txBody>
          <a:bodyPr wrap="none">
            <a:spAutoFit/>
          </a:bodyPr>
          <a:lstStyle/>
          <a:p>
            <a:r>
              <a:rPr lang="en-US" altLang="zh-CN" dirty="0"/>
              <a:t> exa060602.m</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982575" y="2425816"/>
                <a:ext cx="2779800" cy="512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𝜓</m:t>
                      </m:r>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f>
                            <m:fPr>
                              <m:type m:val="lin"/>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0">
                                      <a:latin typeface="Cambria Math" panose="02040503050406030204" pitchFamily="18" charset="0"/>
                                    </a:rPr>
                                    <m:t>2</m:t>
                                  </m:r>
                                </m:sup>
                              </m:sSup>
                            </m:num>
                            <m:den>
                              <m:r>
                                <a:rPr lang="zh-CN" altLang="en-US" sz="2400" i="0">
                                  <a:latin typeface="Cambria Math" panose="02040503050406030204" pitchFamily="18" charset="0"/>
                                </a:rPr>
                                <m:t>2</m:t>
                              </m:r>
                            </m:den>
                          </m:f>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𝑗</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𝛺</m:t>
                              </m:r>
                            </m:e>
                            <m:sub>
                              <m:r>
                                <a:rPr lang="zh-CN" altLang="en-US" sz="2400" i="0">
                                  <a:latin typeface="Cambria Math" panose="02040503050406030204" pitchFamily="18" charset="0"/>
                                </a:rPr>
                                <m:t>0</m:t>
                              </m:r>
                            </m:sub>
                          </m:sSub>
                          <m:r>
                            <a:rPr lang="zh-CN" altLang="en-US" sz="2400" i="1">
                              <a:latin typeface="Cambria Math" panose="02040503050406030204" pitchFamily="18" charset="0"/>
                            </a:rPr>
                            <m:t>𝑡</m:t>
                          </m:r>
                        </m:sup>
                      </m:s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982575" y="2425816"/>
                <a:ext cx="2779800" cy="5123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662487" y="2413763"/>
                <a:ext cx="3458511" cy="512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𝛹</m:t>
                      </m:r>
                      <m:r>
                        <a:rPr lang="zh-CN" altLang="en-US" sz="2400" i="0">
                          <a:latin typeface="Cambria Math" panose="02040503050406030204" pitchFamily="18" charset="0"/>
                        </a:rPr>
                        <m:t>(</m:t>
                      </m:r>
                      <m:r>
                        <a:rPr lang="zh-CN" altLang="en-US" sz="2400" i="1">
                          <a:latin typeface="Cambria Math" panose="02040503050406030204" pitchFamily="18" charset="0"/>
                        </a:rPr>
                        <m:t>𝛺</m:t>
                      </m:r>
                      <m:r>
                        <a:rPr lang="zh-CN" altLang="en-US" sz="2400" i="0">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zh-CN" altLang="en-US" sz="2400" i="0">
                              <a:latin typeface="Cambria Math" panose="02040503050406030204" pitchFamily="18" charset="0"/>
                            </a:rPr>
                            <m:t>2</m:t>
                          </m:r>
                          <m:r>
                            <a:rPr lang="zh-CN" altLang="en-US" sz="2400" i="1">
                              <a:latin typeface="Cambria Math" panose="02040503050406030204" pitchFamily="18" charset="0"/>
                            </a:rPr>
                            <m:t>𝜋</m:t>
                          </m:r>
                        </m:e>
                      </m:ra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f>
                            <m:fPr>
                              <m:type m:val="lin"/>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𝛺</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𝛺</m:t>
                                          </m:r>
                                        </m:e>
                                        <m:sub>
                                          <m:r>
                                            <a:rPr lang="zh-CN" altLang="en-US" sz="2400" i="0">
                                              <a:latin typeface="Cambria Math" panose="02040503050406030204" pitchFamily="18" charset="0"/>
                                            </a:rPr>
                                            <m:t>0</m:t>
                                          </m:r>
                                        </m:sub>
                                      </m:sSub>
                                    </m:e>
                                  </m:d>
                                </m:e>
                                <m:sup>
                                  <m:r>
                                    <a:rPr lang="zh-CN" altLang="en-US" sz="2400" i="0">
                                      <a:latin typeface="Cambria Math" panose="02040503050406030204" pitchFamily="18" charset="0"/>
                                    </a:rPr>
                                    <m:t>2</m:t>
                                  </m:r>
                                </m:sup>
                              </m:sSup>
                            </m:num>
                            <m:den>
                              <m:r>
                                <a:rPr lang="zh-CN" altLang="en-US" sz="2400" i="0">
                                  <a:latin typeface="Cambria Math" panose="02040503050406030204" pitchFamily="18" charset="0"/>
                                </a:rPr>
                                <m:t>2</m:t>
                              </m:r>
                            </m:den>
                          </m:f>
                        </m:sup>
                      </m:sSup>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4662487" y="2413763"/>
                <a:ext cx="3458511" cy="512320"/>
              </a:xfrm>
              <a:prstGeom prst="rect">
                <a:avLst/>
              </a:prstGeom>
              <a:blipFill>
                <a:blip r:embed="rId5"/>
                <a:stretch>
                  <a:fillRect/>
                </a:stretch>
              </a:blipFill>
            </p:spPr>
            <p:txBody>
              <a:bodyPr/>
              <a:lstStyle/>
              <a:p>
                <a:r>
                  <a:rPr lang="zh-CN" altLang="en-US">
                    <a:noFill/>
                  </a:rPr>
                  <a:t> </a:t>
                </a:r>
              </a:p>
            </p:txBody>
          </p:sp>
        </mc:Fallback>
      </mc:AlternateContent>
      <p:sp>
        <p:nvSpPr>
          <p:cNvPr id="9" name="矩形 8"/>
          <p:cNvSpPr/>
          <p:nvPr/>
        </p:nvSpPr>
        <p:spPr>
          <a:xfrm>
            <a:off x="5724128" y="6265416"/>
            <a:ext cx="1883849" cy="400110"/>
          </a:xfrm>
          <a:prstGeom prst="rect">
            <a:avLst/>
          </a:prstGeom>
        </p:spPr>
        <p:txBody>
          <a:bodyPr wrap="none">
            <a:spAutoFit/>
          </a:bodyPr>
          <a:lstStyle/>
          <a:p>
            <a:r>
              <a:rPr lang="zh-CN" altLang="en-US" dirty="0"/>
              <a:t>waveinfo('morl')</a:t>
            </a:r>
          </a:p>
        </p:txBody>
      </p:sp>
      <p:graphicFrame>
        <p:nvGraphicFramePr>
          <p:cNvPr id="10" name="对象 9">
            <a:extLst>
              <a:ext uri="{FF2B5EF4-FFF2-40B4-BE49-F238E27FC236}">
                <a16:creationId xmlns:a16="http://schemas.microsoft.com/office/drawing/2014/main" id="{26E77C0B-E7A9-40F3-9961-C094BE159729}"/>
              </a:ext>
            </a:extLst>
          </p:cNvPr>
          <p:cNvGraphicFramePr>
            <a:graphicFrameLocks noChangeAspect="1"/>
          </p:cNvGraphicFramePr>
          <p:nvPr>
            <p:extLst>
              <p:ext uri="{D42A27DB-BD31-4B8C-83A1-F6EECF244321}">
                <p14:modId xmlns:p14="http://schemas.microsoft.com/office/powerpoint/2010/main" val="2278841265"/>
              </p:ext>
            </p:extLst>
          </p:nvPr>
        </p:nvGraphicFramePr>
        <p:xfrm>
          <a:off x="3741549" y="1077469"/>
          <a:ext cx="2236787" cy="455613"/>
        </p:xfrm>
        <a:graphic>
          <a:graphicData uri="http://schemas.openxmlformats.org/presentationml/2006/ole">
            <mc:AlternateContent xmlns:mc="http://schemas.openxmlformats.org/markup-compatibility/2006">
              <mc:Choice xmlns:v="urn:schemas-microsoft-com:vml" Requires="v">
                <p:oleObj spid="_x0000_s17450" name="Equation" r:id="rId6" imgW="1244520" imgH="253800" progId="Equation.DSMT4">
                  <p:embed/>
                </p:oleObj>
              </mc:Choice>
              <mc:Fallback>
                <p:oleObj name="Equation" r:id="rId6" imgW="1244520" imgH="253800" progId="Equation.DSMT4">
                  <p:embed/>
                  <p:pic>
                    <p:nvPicPr>
                      <p:cNvPr id="7"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1549" y="1077469"/>
                        <a:ext cx="2236787" cy="455613"/>
                      </a:xfrm>
                      <a:prstGeom prst="rect">
                        <a:avLst/>
                      </a:prstGeom>
                      <a:solidFill>
                        <a:srgbClr val="FFFF00"/>
                      </a:solidFill>
                      <a:ln>
                        <a:noFill/>
                      </a:ln>
                      <a:effectLst/>
                      <a:extLst/>
                    </p:spPr>
                  </p:pic>
                </p:oleObj>
              </mc:Fallback>
            </mc:AlternateContent>
          </a:graphicData>
        </a:graphic>
      </p:graphicFrame>
      <p:graphicFrame>
        <p:nvGraphicFramePr>
          <p:cNvPr id="11" name="对象 10">
            <a:extLst>
              <a:ext uri="{FF2B5EF4-FFF2-40B4-BE49-F238E27FC236}">
                <a16:creationId xmlns:a16="http://schemas.microsoft.com/office/drawing/2014/main" id="{E99364BB-E71C-4576-9241-6D4B001B1B3E}"/>
              </a:ext>
            </a:extLst>
          </p:cNvPr>
          <p:cNvGraphicFramePr>
            <a:graphicFrameLocks noChangeAspect="1"/>
          </p:cNvGraphicFramePr>
          <p:nvPr>
            <p:extLst>
              <p:ext uri="{D42A27DB-BD31-4B8C-83A1-F6EECF244321}">
                <p14:modId xmlns:p14="http://schemas.microsoft.com/office/powerpoint/2010/main" val="203593246"/>
              </p:ext>
            </p:extLst>
          </p:nvPr>
        </p:nvGraphicFramePr>
        <p:xfrm>
          <a:off x="6375400" y="933450"/>
          <a:ext cx="2239963" cy="800100"/>
        </p:xfrm>
        <a:graphic>
          <a:graphicData uri="http://schemas.openxmlformats.org/presentationml/2006/ole">
            <mc:AlternateContent xmlns:mc="http://schemas.openxmlformats.org/markup-compatibility/2006">
              <mc:Choice xmlns:v="urn:schemas-microsoft-com:vml" Requires="v">
                <p:oleObj spid="_x0000_s17451" name="Equation" r:id="rId8" imgW="1244520" imgH="444240" progId="Equation.DSMT4">
                  <p:embed/>
                </p:oleObj>
              </mc:Choice>
              <mc:Fallback>
                <p:oleObj name="Equation" r:id="rId8" imgW="1244520" imgH="444240" progId="Equation.DSMT4">
                  <p:embed/>
                  <p:pic>
                    <p:nvPicPr>
                      <p:cNvPr id="14" name="对象 13"/>
                      <p:cNvPicPr>
                        <a:picLocks noChangeAspect="1" noChangeArrowheads="1"/>
                      </p:cNvPicPr>
                      <p:nvPr/>
                    </p:nvPicPr>
                    <p:blipFill>
                      <a:blip r:embed="rId9"/>
                      <a:srcRect/>
                      <a:stretch>
                        <a:fillRect/>
                      </a:stretch>
                    </p:blipFill>
                    <p:spPr bwMode="ltGray">
                      <a:xfrm>
                        <a:off x="6375400" y="933450"/>
                        <a:ext cx="2239963" cy="800100"/>
                      </a:xfrm>
                      <a:prstGeom prst="rect">
                        <a:avLst/>
                      </a:prstGeom>
                      <a:solidFill>
                        <a:srgbClr val="FFFF00"/>
                      </a:solidFill>
                      <a:ln>
                        <a:noFill/>
                      </a:ln>
                      <a:effectLst/>
                      <a:extLst/>
                    </p:spPr>
                  </p:pic>
                </p:oleObj>
              </mc:Fallback>
            </mc:AlternateContent>
          </a:graphicData>
        </a:graphic>
      </p:graphicFrame>
      <p:sp>
        <p:nvSpPr>
          <p:cNvPr id="12" name="箭头: 右 11">
            <a:extLst>
              <a:ext uri="{FF2B5EF4-FFF2-40B4-BE49-F238E27FC236}">
                <a16:creationId xmlns:a16="http://schemas.microsoft.com/office/drawing/2014/main" id="{D6FBC999-E96D-4B8F-958F-2F01926A2CD5}"/>
              </a:ext>
            </a:extLst>
          </p:cNvPr>
          <p:cNvSpPr/>
          <p:nvPr/>
        </p:nvSpPr>
        <p:spPr bwMode="auto">
          <a:xfrm>
            <a:off x="6084168" y="1305275"/>
            <a:ext cx="249848" cy="107501"/>
          </a:xfrm>
          <a:prstGeom prst="rightArrow">
            <a:avLst/>
          </a:prstGeom>
          <a:solidFill>
            <a:srgbClr val="FF00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280360207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p:sp>
        <p:nvSpPr>
          <p:cNvPr id="3" name="内容占位符 2"/>
          <p:cNvSpPr>
            <a:spLocks noGrp="1"/>
          </p:cNvSpPr>
          <p:nvPr>
            <p:ph idx="1"/>
          </p:nvPr>
        </p:nvSpPr>
        <p:spPr/>
        <p:txBody>
          <a:bodyPr/>
          <a:lstStyle/>
          <a:p>
            <a:r>
              <a:rPr lang="en-US" altLang="zh-CN" dirty="0"/>
              <a:t>Mexican hat</a:t>
            </a:r>
            <a:r>
              <a:rPr lang="zh-CN" altLang="en-US" dirty="0"/>
              <a:t>小波</a:t>
            </a:r>
            <a:endParaRPr lang="en-US" altLang="zh-CN" dirty="0"/>
          </a:p>
          <a:p>
            <a:pPr lvl="1"/>
            <a:r>
              <a:rPr lang="zh-CN" altLang="zh-CN" dirty="0"/>
              <a:t>中文名字为“墨西哥草帽”小波，又称</a:t>
            </a:r>
            <a:r>
              <a:rPr lang="en-US" altLang="zh-CN" dirty="0"/>
              <a:t>Marr</a:t>
            </a:r>
            <a:r>
              <a:rPr lang="zh-CN" altLang="zh-CN" dirty="0"/>
              <a:t>小波</a:t>
            </a:r>
            <a:endParaRPr lang="en-US" altLang="zh-CN" dirty="0"/>
          </a:p>
          <a:p>
            <a:pPr lvl="1"/>
            <a:endParaRPr lang="en-US" altLang="zh-CN" dirty="0"/>
          </a:p>
          <a:p>
            <a:pPr lvl="1"/>
            <a:endParaRPr lang="en-US" altLang="zh-CN" dirty="0"/>
          </a:p>
          <a:p>
            <a:pPr lvl="1"/>
            <a:endParaRPr lang="en-US" altLang="zh-CN" dirty="0"/>
          </a:p>
          <a:p>
            <a:pPr lvl="1"/>
            <a:r>
              <a:rPr lang="zh-CN" altLang="zh-CN" dirty="0"/>
              <a:t>该小波不是紧支撑的，不是正交的，也不是双正交的，但它是对称的，可用于连续小波变换</a:t>
            </a:r>
            <a:endParaRPr lang="en-US" altLang="zh-CN" dirty="0"/>
          </a:p>
          <a:p>
            <a:pPr lvl="1"/>
            <a:r>
              <a:rPr lang="zh-CN" altLang="zh-CN" dirty="0"/>
              <a:t>该小波比较接近人眼视觉的空间响应特征，因此它在</a:t>
            </a:r>
            <a:r>
              <a:rPr lang="en-US" altLang="zh-CN" dirty="0"/>
              <a:t>1983</a:t>
            </a:r>
            <a:r>
              <a:rPr lang="zh-CN" altLang="zh-CN" dirty="0"/>
              <a:t>年即被用于计算机视觉中的图像边缘检测</a:t>
            </a:r>
            <a:endParaRPr lang="en-US" altLang="zh-CN" dirty="0"/>
          </a:p>
          <a:p>
            <a:pPr lvl="1"/>
            <a:r>
              <a:rPr lang="en-US" altLang="zh-CN" kern="1200" dirty="0">
                <a:latin typeface="Arial" pitchFamily="34" charset="0"/>
                <a:ea typeface="宋体" pitchFamily="2" charset="-122"/>
              </a:rPr>
              <a:t>exa090603.m: </a:t>
            </a:r>
            <a:r>
              <a:rPr lang="en-US" altLang="zh-CN" dirty="0" err="1"/>
              <a:t>mexhat</a:t>
            </a:r>
            <a:r>
              <a:rPr lang="en-US" altLang="zh-CN" dirty="0"/>
              <a:t> </a:t>
            </a:r>
            <a:r>
              <a:rPr lang="zh-CN" altLang="en-US" dirty="0"/>
              <a:t>小波的时域波形及频谱</a:t>
            </a:r>
            <a:endParaRPr lang="en-US" altLang="zh-CN" kern="1200" dirty="0">
              <a:latin typeface="Arial" pitchFamily="34" charset="0"/>
              <a:ea typeface="宋体" pitchFamily="2" charset="-122"/>
            </a:endParaRPr>
          </a:p>
          <a:p>
            <a:pPr lvl="1"/>
            <a:endParaRPr lang="zh-CN" altLang="en-US" dirty="0"/>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35</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126591" y="2481053"/>
                <a:ext cx="3325141" cy="512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𝜓</m:t>
                      </m:r>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r>
                        <a:rPr lang="zh-CN" altLang="en-US" sz="2400" i="1">
                          <a:latin typeface="Cambria Math" panose="02040503050406030204" pitchFamily="18" charset="0"/>
                        </a:rPr>
                        <m:t>𝑐</m:t>
                      </m:r>
                      <m:r>
                        <a:rPr lang="zh-CN" altLang="en-US" sz="2400" i="0">
                          <a:latin typeface="Cambria Math" panose="02040503050406030204" pitchFamily="18" charset="0"/>
                        </a:rPr>
                        <m:t>(1−</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f>
                            <m:fPr>
                              <m:type m:val="lin"/>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0">
                                      <a:latin typeface="Cambria Math" panose="02040503050406030204" pitchFamily="18" charset="0"/>
                                    </a:rPr>
                                    <m:t>2</m:t>
                                  </m:r>
                                </m:sup>
                              </m:sSup>
                            </m:num>
                            <m:den>
                              <m:r>
                                <a:rPr lang="zh-CN" altLang="en-US" sz="2400" i="0">
                                  <a:latin typeface="Cambria Math" panose="02040503050406030204" pitchFamily="18" charset="0"/>
                                </a:rPr>
                                <m:t>2</m:t>
                              </m:r>
                            </m:den>
                          </m:f>
                        </m:sup>
                      </m:sSup>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126591" y="2481053"/>
                <a:ext cx="3325141" cy="5123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860032" y="2481053"/>
                <a:ext cx="3336811" cy="512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𝛹</m:t>
                      </m:r>
                      <m:r>
                        <a:rPr lang="zh-CN" altLang="en-US" sz="2400" i="0">
                          <a:latin typeface="Cambria Math" panose="02040503050406030204" pitchFamily="18" charset="0"/>
                        </a:rPr>
                        <m:t>(</m:t>
                      </m:r>
                      <m:r>
                        <a:rPr lang="zh-CN" altLang="en-US" sz="2400" i="1">
                          <a:latin typeface="Cambria Math" panose="02040503050406030204" pitchFamily="18" charset="0"/>
                        </a:rPr>
                        <m:t>𝛺</m:t>
                      </m:r>
                      <m:r>
                        <a:rPr lang="zh-CN" altLang="en-US" sz="2400" i="0">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zh-CN" altLang="en-US" sz="2400" i="0">
                              <a:latin typeface="Cambria Math" panose="02040503050406030204" pitchFamily="18" charset="0"/>
                            </a:rPr>
                            <m:t>2</m:t>
                          </m:r>
                          <m:r>
                            <a:rPr lang="zh-CN" altLang="en-US" sz="2400" i="1">
                              <a:latin typeface="Cambria Math" panose="02040503050406030204" pitchFamily="18" charset="0"/>
                            </a:rPr>
                            <m:t>𝜋</m:t>
                          </m:r>
                        </m:e>
                      </m:rad>
                      <m:r>
                        <a:rPr lang="zh-CN" altLang="en-US" sz="2400" i="1">
                          <a:latin typeface="Cambria Math" panose="02040503050406030204" pitchFamily="18" charset="0"/>
                        </a:rPr>
                        <m:t>𝑐</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𝛺</m:t>
                          </m:r>
                        </m:e>
                        <m:sup>
                          <m:r>
                            <a:rPr lang="zh-CN" altLang="en-US" sz="2400" i="0">
                              <a:latin typeface="Cambria Math" panose="02040503050406030204" pitchFamily="18" charset="0"/>
                            </a:rPr>
                            <m:t>2</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f>
                            <m:fPr>
                              <m:type m:val="lin"/>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𝛺</m:t>
                                  </m:r>
                                </m:e>
                                <m:sup>
                                  <m:r>
                                    <a:rPr lang="zh-CN" altLang="en-US" sz="2400" i="0">
                                      <a:latin typeface="Cambria Math" panose="02040503050406030204" pitchFamily="18" charset="0"/>
                                    </a:rPr>
                                    <m:t>2</m:t>
                                  </m:r>
                                </m:sup>
                              </m:sSup>
                            </m:num>
                            <m:den>
                              <m:r>
                                <a:rPr lang="zh-CN" altLang="en-US" sz="2400" i="0">
                                  <a:latin typeface="Cambria Math" panose="02040503050406030204" pitchFamily="18" charset="0"/>
                                </a:rPr>
                                <m:t>2</m:t>
                              </m:r>
                            </m:den>
                          </m:f>
                        </m:sup>
                      </m:sSup>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4860032" y="2481053"/>
                <a:ext cx="3336811" cy="5123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259632" y="3052426"/>
                <a:ext cx="1422633" cy="66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800" i="1" smtClean="0">
                          <a:solidFill>
                            <a:srgbClr val="3333CC"/>
                          </a:solidFill>
                          <a:latin typeface="Cambria Math" panose="02040503050406030204" pitchFamily="18" charset="0"/>
                        </a:rPr>
                        <m:t>𝑐</m:t>
                      </m:r>
                      <m:r>
                        <a:rPr lang="zh-CN" altLang="en-US" sz="1800" i="0">
                          <a:solidFill>
                            <a:srgbClr val="3333CC"/>
                          </a:solidFill>
                          <a:latin typeface="Cambria Math" panose="02040503050406030204" pitchFamily="18" charset="0"/>
                        </a:rPr>
                        <m:t>=</m:t>
                      </m:r>
                      <m:f>
                        <m:fPr>
                          <m:ctrlPr>
                            <a:rPr lang="zh-CN" altLang="en-US" sz="1800" i="1">
                              <a:solidFill>
                                <a:srgbClr val="3333CC"/>
                              </a:solidFill>
                              <a:latin typeface="Cambria Math" panose="02040503050406030204" pitchFamily="18" charset="0"/>
                            </a:rPr>
                          </m:ctrlPr>
                        </m:fPr>
                        <m:num>
                          <m:r>
                            <a:rPr lang="zh-CN" altLang="en-US" sz="1800" i="0">
                              <a:solidFill>
                                <a:srgbClr val="3333CC"/>
                              </a:solidFill>
                              <a:latin typeface="Cambria Math" panose="02040503050406030204" pitchFamily="18" charset="0"/>
                            </a:rPr>
                            <m:t>2</m:t>
                          </m:r>
                        </m:num>
                        <m:den>
                          <m:rad>
                            <m:radPr>
                              <m:degHide m:val="on"/>
                              <m:ctrlPr>
                                <a:rPr lang="zh-CN" altLang="en-US" sz="1800" i="1">
                                  <a:solidFill>
                                    <a:srgbClr val="3333CC"/>
                                  </a:solidFill>
                                  <a:latin typeface="Cambria Math" panose="02040503050406030204" pitchFamily="18" charset="0"/>
                                </a:rPr>
                              </m:ctrlPr>
                            </m:radPr>
                            <m:deg/>
                            <m:e>
                              <m:r>
                                <a:rPr lang="zh-CN" altLang="en-US" sz="1800" i="0">
                                  <a:solidFill>
                                    <a:srgbClr val="3333CC"/>
                                  </a:solidFill>
                                  <a:latin typeface="Cambria Math" panose="02040503050406030204" pitchFamily="18" charset="0"/>
                                </a:rPr>
                                <m:t>3</m:t>
                              </m:r>
                            </m:e>
                          </m:rad>
                        </m:den>
                      </m:f>
                      <m:sSup>
                        <m:sSupPr>
                          <m:ctrlPr>
                            <a:rPr lang="zh-CN" altLang="en-US" sz="1800" i="1">
                              <a:solidFill>
                                <a:srgbClr val="3333CC"/>
                              </a:solidFill>
                              <a:latin typeface="Cambria Math" panose="02040503050406030204" pitchFamily="18" charset="0"/>
                            </a:rPr>
                          </m:ctrlPr>
                        </m:sSupPr>
                        <m:e>
                          <m:r>
                            <a:rPr lang="zh-CN" altLang="en-US" sz="1800" i="1">
                              <a:solidFill>
                                <a:srgbClr val="3333CC"/>
                              </a:solidFill>
                              <a:latin typeface="Cambria Math" panose="02040503050406030204" pitchFamily="18" charset="0"/>
                            </a:rPr>
                            <m:t>𝜋</m:t>
                          </m:r>
                        </m:e>
                        <m:sup>
                          <m:f>
                            <m:fPr>
                              <m:type m:val="lin"/>
                              <m:ctrlPr>
                                <a:rPr lang="zh-CN" altLang="en-US" sz="1800" i="1">
                                  <a:solidFill>
                                    <a:srgbClr val="3333CC"/>
                                  </a:solidFill>
                                  <a:latin typeface="Cambria Math" panose="02040503050406030204" pitchFamily="18" charset="0"/>
                                </a:rPr>
                              </m:ctrlPr>
                            </m:fPr>
                            <m:num>
                              <m:r>
                                <a:rPr lang="zh-CN" altLang="en-US" sz="1800" i="0">
                                  <a:solidFill>
                                    <a:srgbClr val="3333CC"/>
                                  </a:solidFill>
                                  <a:latin typeface="Cambria Math" panose="02040503050406030204" pitchFamily="18" charset="0"/>
                                </a:rPr>
                                <m:t>1</m:t>
                              </m:r>
                            </m:num>
                            <m:den>
                              <m:r>
                                <a:rPr lang="zh-CN" altLang="en-US" sz="1800" i="0">
                                  <a:solidFill>
                                    <a:srgbClr val="3333CC"/>
                                  </a:solidFill>
                                  <a:latin typeface="Cambria Math" panose="02040503050406030204" pitchFamily="18" charset="0"/>
                                </a:rPr>
                                <m:t>4</m:t>
                              </m:r>
                            </m:den>
                          </m:f>
                        </m:sup>
                      </m:sSup>
                    </m:oMath>
                  </m:oMathPara>
                </a14:m>
                <a:endParaRPr lang="zh-CN" altLang="en-US" sz="1800" dirty="0">
                  <a:solidFill>
                    <a:srgbClr val="3333CC"/>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259632" y="3052426"/>
                <a:ext cx="1422633" cy="664606"/>
              </a:xfrm>
              <a:prstGeom prst="rect">
                <a:avLst/>
              </a:prstGeom>
              <a:blipFill>
                <a:blip r:embed="rId5"/>
                <a:stretch>
                  <a:fillRect/>
                </a:stretch>
              </a:blipFill>
            </p:spPr>
            <p:txBody>
              <a:bodyPr/>
              <a:lstStyle/>
              <a:p>
                <a:r>
                  <a:rPr lang="zh-CN" altLang="en-US">
                    <a:noFill/>
                  </a:rPr>
                  <a:t> </a:t>
                </a:r>
              </a:p>
            </p:txBody>
          </p:sp>
        </mc:Fallback>
      </mc:AlternateContent>
      <p:sp>
        <p:nvSpPr>
          <p:cNvPr id="8" name="矩形 7"/>
          <p:cNvSpPr/>
          <p:nvPr/>
        </p:nvSpPr>
        <p:spPr>
          <a:xfrm>
            <a:off x="1619672" y="6127690"/>
            <a:ext cx="1970411" cy="400110"/>
          </a:xfrm>
          <a:prstGeom prst="rect">
            <a:avLst/>
          </a:prstGeom>
        </p:spPr>
        <p:txBody>
          <a:bodyPr wrap="none">
            <a:spAutoFit/>
          </a:bodyPr>
          <a:lstStyle/>
          <a:p>
            <a:r>
              <a:rPr lang="zh-CN" altLang="en-US" dirty="0"/>
              <a:t>waveinfo('mexh')</a:t>
            </a:r>
          </a:p>
        </p:txBody>
      </p:sp>
    </p:spTree>
    <p:extLst>
      <p:ext uri="{BB962C8B-B14F-4D97-AF65-F5344CB8AC3E}">
        <p14:creationId xmlns:p14="http://schemas.microsoft.com/office/powerpoint/2010/main" val="52829268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Gaussian</a:t>
                </a:r>
                <a:r>
                  <a:rPr lang="zh-CN" altLang="en-US" dirty="0"/>
                  <a:t>小波</a:t>
                </a:r>
                <a:endParaRPr lang="en-US" altLang="zh-CN" dirty="0"/>
              </a:p>
              <a:p>
                <a:pPr lvl="1"/>
                <a:r>
                  <a:rPr lang="zh-CN" altLang="zh-CN" dirty="0"/>
                  <a:t>高斯小波是由一基本高斯函数分别求导而得到</a:t>
                </a:r>
                <a:endParaRPr lang="en-US" altLang="zh-CN" dirty="0"/>
              </a:p>
              <a:p>
                <a:pPr lvl="1"/>
                <a:endParaRPr lang="en-US" altLang="zh-CN" dirty="0"/>
              </a:p>
              <a:p>
                <a:pPr lvl="1"/>
                <a:endParaRPr lang="en-US" altLang="zh-CN" dirty="0"/>
              </a:p>
              <a:p>
                <a:pPr lvl="1"/>
                <a:r>
                  <a:rPr lang="en-US" altLang="zh-CN" dirty="0"/>
                  <a:t>p</a:t>
                </a:r>
                <a:r>
                  <a:rPr lang="zh-CN" altLang="en-US" dirty="0"/>
                  <a:t>阶高斯函数的导数具有</a:t>
                </a:r>
                <a:r>
                  <a:rPr lang="en-US" altLang="zh-CN" dirty="0"/>
                  <a:t>p</a:t>
                </a:r>
                <a:r>
                  <a:rPr lang="zh-CN" altLang="en-US"/>
                  <a:t>阶消失矩</a:t>
                </a:r>
                <a:endParaRPr lang="en-US" altLang="zh-CN" dirty="0"/>
              </a:p>
              <a:p>
                <a:pPr lvl="1"/>
                <a:r>
                  <a:rPr lang="zh-CN" altLang="en-US" dirty="0"/>
                  <a:t>常数</a:t>
                </a:r>
                <a14:m>
                  <m:oMath xmlns:m="http://schemas.openxmlformats.org/officeDocument/2006/math">
                    <m:r>
                      <a:rPr lang="zh-CN" altLang="en-US" i="1">
                        <a:latin typeface="Cambria Math" panose="02040503050406030204" pitchFamily="18" charset="0"/>
                      </a:rPr>
                      <m:t>𝑐</m:t>
                    </m:r>
                  </m:oMath>
                </a14:m>
                <a:r>
                  <a:rPr lang="zh-CN" altLang="zh-CN" dirty="0"/>
                  <a:t>保证</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m:t>
                        </m:r>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r>
                          <a:rPr lang="en-US" altLang="zh-CN">
                            <a:latin typeface="Cambria Math" panose="02040503050406030204" pitchFamily="18" charset="0"/>
                          </a:rPr>
                          <m:t>‖</m:t>
                        </m:r>
                      </m:e>
                      <m:sub>
                        <m:r>
                          <a:rPr lang="en-US" altLang="zh-CN">
                            <a:latin typeface="Cambria Math" panose="02040503050406030204" pitchFamily="18" charset="0"/>
                          </a:rPr>
                          <m:t>2</m:t>
                        </m:r>
                      </m:sub>
                    </m:sSub>
                    <m:r>
                      <a:rPr lang="en-US" altLang="zh-CN">
                        <a:latin typeface="Cambria Math" panose="02040503050406030204" pitchFamily="18" charset="0"/>
                      </a:rPr>
                      <m:t>=1</m:t>
                    </m:r>
                  </m:oMath>
                </a14:m>
                <a:endParaRPr lang="en-US" altLang="zh-CN" dirty="0"/>
              </a:p>
              <a:p>
                <a:pPr lvl="1"/>
                <a:r>
                  <a:rPr lang="en-US" altLang="zh-CN" dirty="0"/>
                  <a:t>Gaussian</a:t>
                </a:r>
                <a:r>
                  <a:rPr lang="zh-CN" altLang="en-US" dirty="0"/>
                  <a:t>小波</a:t>
                </a:r>
                <a:r>
                  <a:rPr lang="zh-CN" altLang="zh-CN" dirty="0"/>
                  <a:t>不是正交的，也不是双正交的</a:t>
                </a:r>
                <a:endParaRPr lang="en-US" altLang="zh-CN" dirty="0"/>
              </a:p>
              <a:p>
                <a:pPr lvl="1"/>
                <a:r>
                  <a:rPr lang="zh-CN" altLang="zh-CN" dirty="0"/>
                  <a:t>当</a:t>
                </a:r>
                <a14:m>
                  <m:oMath xmlns:m="http://schemas.openxmlformats.org/officeDocument/2006/math">
                    <m:r>
                      <a:rPr lang="en-US" altLang="zh-CN" i="1">
                        <a:latin typeface="Cambria Math" panose="02040503050406030204" pitchFamily="18" charset="0"/>
                      </a:rPr>
                      <m:t>𝑘</m:t>
                    </m:r>
                  </m:oMath>
                </a14:m>
                <a:r>
                  <a:rPr lang="zh-CN" altLang="zh-CN" dirty="0"/>
                  <a:t>取偶数时</a:t>
                </a:r>
                <a14:m>
                  <m:oMath xmlns:m="http://schemas.openxmlformats.org/officeDocument/2006/math">
                    <m:r>
                      <a:rPr lang="en-US" altLang="zh-CN" i="1">
                        <a:latin typeface="Cambria Math" panose="02040503050406030204" pitchFamily="18" charset="0"/>
                      </a:rPr>
                      <m:t>𝜓</m:t>
                    </m:r>
                    <m:d>
                      <m:dPr>
                        <m:ctrlPr>
                          <a:rPr lang="zh-CN" altLang="zh-CN" i="1">
                            <a:latin typeface="Cambria Math" panose="02040503050406030204" pitchFamily="18" charset="0"/>
                          </a:rPr>
                        </m:ctrlPr>
                      </m:dPr>
                      <m:e>
                        <m:r>
                          <a:rPr lang="en-US" altLang="zh-CN" i="1">
                            <a:latin typeface="Cambria Math" panose="02040503050406030204" pitchFamily="18" charset="0"/>
                          </a:rPr>
                          <m:t>𝑡</m:t>
                        </m:r>
                      </m:e>
                    </m:d>
                  </m:oMath>
                </a14:m>
                <a:r>
                  <a:rPr lang="zh-CN" altLang="zh-CN" dirty="0"/>
                  <a:t>正对称，当</a:t>
                </a:r>
                <a14:m>
                  <m:oMath xmlns:m="http://schemas.openxmlformats.org/officeDocument/2006/math">
                    <m:r>
                      <a:rPr lang="en-US" altLang="zh-CN" i="1">
                        <a:latin typeface="Cambria Math" panose="02040503050406030204" pitchFamily="18" charset="0"/>
                      </a:rPr>
                      <m:t>𝑘</m:t>
                    </m:r>
                  </m:oMath>
                </a14:m>
                <a:r>
                  <a:rPr lang="zh-CN" altLang="zh-CN" dirty="0"/>
                  <a:t>取奇数时，</a:t>
                </a:r>
                <a14:m>
                  <m:oMath xmlns:m="http://schemas.openxmlformats.org/officeDocument/2006/math">
                    <m:r>
                      <a:rPr lang="en-US" altLang="zh-CN" i="1">
                        <a:latin typeface="Cambria Math" panose="02040503050406030204" pitchFamily="18" charset="0"/>
                      </a:rPr>
                      <m:t>𝜓</m:t>
                    </m:r>
                    <m:d>
                      <m:dPr>
                        <m:ctrlPr>
                          <a:rPr lang="zh-CN" altLang="zh-CN" i="1">
                            <a:latin typeface="Cambria Math" panose="02040503050406030204" pitchFamily="18" charset="0"/>
                          </a:rPr>
                        </m:ctrlPr>
                      </m:dPr>
                      <m:e>
                        <m:r>
                          <a:rPr lang="en-US" altLang="zh-CN" i="1">
                            <a:latin typeface="Cambria Math" panose="02040503050406030204" pitchFamily="18" charset="0"/>
                          </a:rPr>
                          <m:t>𝑡</m:t>
                        </m:r>
                      </m:e>
                    </m:d>
                  </m:oMath>
                </a14:m>
                <a:r>
                  <a:rPr lang="zh-CN" altLang="zh-CN" dirty="0"/>
                  <a:t>反对称</a:t>
                </a:r>
                <a:endParaRPr lang="en-US" altLang="zh-CN" dirty="0"/>
              </a:p>
              <a:p>
                <a:pPr lvl="1"/>
                <a:r>
                  <a:rPr lang="en-US" altLang="zh-CN" dirty="0"/>
                  <a:t>exa060604.m: Gaussian</a:t>
                </a:r>
                <a:r>
                  <a:rPr lang="zh-CN" altLang="en-US" dirty="0"/>
                  <a:t>小波的时域波形及频谱</a:t>
                </a: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5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36</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2051720" y="2204864"/>
                <a:ext cx="4631011" cy="8410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𝑡</m:t>
                          </m:r>
                        </m:e>
                      </m:d>
                      <m:r>
                        <a:rPr lang="zh-CN" altLang="en-US" sz="2400" i="0">
                          <a:latin typeface="Cambria Math" panose="02040503050406030204" pitchFamily="18" charset="0"/>
                        </a:rPr>
                        <m:t>=</m:t>
                      </m:r>
                      <m:r>
                        <a:rPr lang="zh-CN" altLang="en-US" sz="2400" i="1">
                          <a:latin typeface="Cambria Math" panose="02040503050406030204" pitchFamily="18" charset="0"/>
                        </a:rPr>
                        <m:t>𝑐</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𝑑</m:t>
                              </m:r>
                            </m:e>
                            <m:sup>
                              <m:r>
                                <a:rPr lang="zh-CN" altLang="en-US" sz="2400" i="1">
                                  <a:latin typeface="Cambria Math" panose="02040503050406030204" pitchFamily="18" charset="0"/>
                                </a:rPr>
                                <m:t>𝑘</m:t>
                              </m:r>
                            </m:sup>
                          </m:sSup>
                        </m:num>
                        <m:den>
                          <m:r>
                            <a:rPr lang="zh-CN" altLang="en-US" sz="2400" i="1">
                              <a:latin typeface="Cambria Math" panose="02040503050406030204" pitchFamily="18" charset="0"/>
                            </a:rPr>
                            <m:t>𝑑</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1">
                                  <a:latin typeface="Cambria Math" panose="02040503050406030204" pitchFamily="18" charset="0"/>
                                </a:rPr>
                                <m:t>𝑘</m:t>
                              </m:r>
                            </m:sup>
                          </m:sSup>
                        </m:den>
                      </m:f>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f>
                            <m:fPr>
                              <m:type m:val="lin"/>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𝑡</m:t>
                                  </m:r>
                                </m:e>
                                <m:sup>
                                  <m:r>
                                    <a:rPr lang="zh-CN" altLang="en-US" sz="2400" i="0">
                                      <a:latin typeface="Cambria Math" panose="02040503050406030204" pitchFamily="18" charset="0"/>
                                    </a:rPr>
                                    <m:t>2</m:t>
                                  </m:r>
                                </m:sup>
                              </m:sSup>
                            </m:num>
                            <m:den>
                              <m:r>
                                <a:rPr lang="zh-CN" altLang="en-US" sz="2400" i="0">
                                  <a:latin typeface="Cambria Math" panose="02040503050406030204" pitchFamily="18" charset="0"/>
                                </a:rPr>
                                <m:t>2</m:t>
                              </m:r>
                            </m:den>
                          </m:f>
                        </m:sup>
                      </m:sSup>
                      <m:r>
                        <a:rPr lang="zh-CN" altLang="en-US" sz="2400" i="0">
                          <a:latin typeface="Cambria Math" panose="02040503050406030204" pitchFamily="18" charset="0"/>
                        </a:rPr>
                        <m:t>, </m:t>
                      </m:r>
                      <m:r>
                        <a:rPr lang="zh-CN" altLang="en-US" sz="2400" i="1">
                          <a:latin typeface="Cambria Math" panose="02040503050406030204" pitchFamily="18" charset="0"/>
                        </a:rPr>
                        <m:t>𝑘</m:t>
                      </m:r>
                      <m:r>
                        <a:rPr lang="zh-CN" altLang="en-US" sz="2400" i="0">
                          <a:latin typeface="Cambria Math" panose="02040503050406030204" pitchFamily="18" charset="0"/>
                        </a:rPr>
                        <m:t>=1,2,⋯,8</m:t>
                      </m:r>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051720" y="2204864"/>
                <a:ext cx="4631011" cy="841064"/>
              </a:xfrm>
              <a:prstGeom prst="rect">
                <a:avLst/>
              </a:prstGeom>
              <a:blipFill>
                <a:blip r:embed="rId4"/>
                <a:stretch>
                  <a:fillRect/>
                </a:stretch>
              </a:blipFill>
            </p:spPr>
            <p:txBody>
              <a:bodyPr/>
              <a:lstStyle/>
              <a:p>
                <a:r>
                  <a:rPr lang="zh-CN" altLang="en-US">
                    <a:noFill/>
                  </a:rPr>
                  <a:t> </a:t>
                </a:r>
              </a:p>
            </p:txBody>
          </p:sp>
        </mc:Fallback>
      </mc:AlternateContent>
      <p:sp>
        <p:nvSpPr>
          <p:cNvPr id="6" name="矩形 5"/>
          <p:cNvSpPr/>
          <p:nvPr/>
        </p:nvSpPr>
        <p:spPr>
          <a:xfrm>
            <a:off x="1116207" y="5764022"/>
            <a:ext cx="1871025" cy="400110"/>
          </a:xfrm>
          <a:prstGeom prst="rect">
            <a:avLst/>
          </a:prstGeom>
        </p:spPr>
        <p:txBody>
          <a:bodyPr wrap="none">
            <a:spAutoFit/>
          </a:bodyPr>
          <a:lstStyle/>
          <a:p>
            <a:r>
              <a:rPr lang="zh-CN" altLang="en-US" dirty="0"/>
              <a:t>waveinfo('gaus')</a:t>
            </a:r>
          </a:p>
        </p:txBody>
      </p:sp>
    </p:spTree>
    <p:extLst>
      <p:ext uri="{BB962C8B-B14F-4D97-AF65-F5344CB8AC3E}">
        <p14:creationId xmlns:p14="http://schemas.microsoft.com/office/powerpoint/2010/main" val="120513212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正交小波</a:t>
                </a:r>
                <a:endParaRPr lang="en-US" altLang="zh-CN" dirty="0"/>
              </a:p>
              <a:p>
                <a:pPr lvl="1"/>
                <a:r>
                  <a:rPr lang="en-US" altLang="zh-CN" dirty="0" err="1"/>
                  <a:t>Daubechies</a:t>
                </a:r>
                <a:r>
                  <a:rPr lang="zh-CN" altLang="zh-CN" dirty="0"/>
                  <a:t>小波，对称小波，</a:t>
                </a:r>
                <a:r>
                  <a:rPr lang="en-US" altLang="zh-CN" dirty="0" err="1"/>
                  <a:t>Coiflets</a:t>
                </a:r>
                <a:r>
                  <a:rPr lang="zh-CN" altLang="zh-CN" dirty="0"/>
                  <a:t>小波和</a:t>
                </a:r>
                <a:r>
                  <a:rPr lang="en-US" altLang="zh-CN" dirty="0"/>
                  <a:t>Meyer</a:t>
                </a:r>
                <a:r>
                  <a:rPr lang="zh-CN" altLang="zh-CN" dirty="0"/>
                  <a:t>小波</a:t>
                </a:r>
                <a:endParaRPr lang="en-US" altLang="zh-CN" dirty="0"/>
              </a:p>
              <a:p>
                <a:pPr lvl="1"/>
                <a:r>
                  <a:rPr lang="zh-CN" altLang="zh-CN" dirty="0"/>
                  <a:t>它们一般不能由一个简洁的表达式给出</a:t>
                </a:r>
                <a14:m>
                  <m:oMath xmlns:m="http://schemas.openxmlformats.org/officeDocument/2006/math">
                    <m:r>
                      <a:rPr lang="en-US" altLang="zh-CN" i="1">
                        <a:latin typeface="Cambria Math" panose="02040503050406030204" pitchFamily="18" charset="0"/>
                      </a:rPr>
                      <m:t>𝜓</m:t>
                    </m:r>
                    <m:d>
                      <m:dPr>
                        <m:ctrlPr>
                          <a:rPr lang="zh-CN" altLang="zh-CN" i="1">
                            <a:latin typeface="Cambria Math" panose="02040503050406030204" pitchFamily="18" charset="0"/>
                          </a:rPr>
                        </m:ctrlPr>
                      </m:dPr>
                      <m:e>
                        <m:r>
                          <a:rPr lang="en-US" altLang="zh-CN" i="1">
                            <a:latin typeface="Cambria Math" panose="02040503050406030204" pitchFamily="18" charset="0"/>
                          </a:rPr>
                          <m:t>𝑡</m:t>
                        </m:r>
                      </m:e>
                    </m:d>
                  </m:oMath>
                </a14:m>
                <a:r>
                  <a:rPr lang="zh-CN" altLang="zh-CN" dirty="0"/>
                  <a:t>，而是通过一个叫做“尺度函数（</a:t>
                </a:r>
                <a:r>
                  <a:rPr lang="en-US" altLang="zh-CN" dirty="0" err="1"/>
                  <a:t>Scalling</a:t>
                </a:r>
                <a:r>
                  <a:rPr lang="en-US" altLang="zh-CN" dirty="0"/>
                  <a:t> function</a:t>
                </a:r>
                <a:r>
                  <a:rPr lang="zh-CN" altLang="zh-CN" dirty="0"/>
                  <a:t>）”的</a:t>
                </a:r>
                <a14:m>
                  <m:oMath xmlns:m="http://schemas.openxmlformats.org/officeDocument/2006/math">
                    <m:d>
                      <m:dPr>
                        <m:begChr m:val=""/>
                        <m:ctrlPr>
                          <a:rPr lang="zh-CN" altLang="zh-CN" i="1" smtClean="0">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𝜑</m:t>
                        </m:r>
                        <m:r>
                          <a:rPr lang="en-US" altLang="zh-CN">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e>
                    </m:d>
                  </m:oMath>
                </a14:m>
                <a:r>
                  <a:rPr lang="zh-CN" altLang="zh-CN" dirty="0"/>
                  <a:t>的加权组合来产生的</a:t>
                </a:r>
                <a:endParaRPr lang="en-US" altLang="zh-CN" dirty="0"/>
              </a:p>
              <a:p>
                <a:pPr lvl="1"/>
                <a:r>
                  <a:rPr lang="zh-CN" altLang="zh-CN" dirty="0"/>
                  <a:t>尺度函数</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𝜑</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，小波函数</a:t>
                </a:r>
                <a14:m>
                  <m:oMath xmlns:m="http://schemas.openxmlformats.org/officeDocument/2006/math">
                    <m:r>
                      <a:rPr lang="en-US" altLang="zh-CN" i="1">
                        <a:latin typeface="Cambria Math" panose="02040503050406030204" pitchFamily="18" charset="0"/>
                      </a:rPr>
                      <m:t>𝜓</m:t>
                    </m:r>
                    <m:d>
                      <m:dPr>
                        <m:ctrlPr>
                          <a:rPr lang="zh-CN" altLang="zh-CN" i="1">
                            <a:latin typeface="Cambria Math" panose="02040503050406030204" pitchFamily="18" charset="0"/>
                          </a:rPr>
                        </m:ctrlPr>
                      </m:dPr>
                      <m:e>
                        <m:r>
                          <a:rPr lang="en-US" altLang="zh-CN" i="1">
                            <a:latin typeface="Cambria Math" panose="02040503050406030204" pitchFamily="18" charset="0"/>
                          </a:rPr>
                          <m:t>𝑡</m:t>
                        </m:r>
                      </m:e>
                    </m:d>
                  </m:oMath>
                </a14:m>
                <a:r>
                  <a:rPr lang="zh-CN" altLang="zh-CN" dirty="0"/>
                  <a:t>同时和一个低通滤波器</a:t>
                </a:r>
                <a14:m>
                  <m:oMath xmlns:m="http://schemas.openxmlformats.org/officeDocument/2006/math">
                    <m:d>
                      <m:dPr>
                        <m:beg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𝑧</m:t>
                        </m:r>
                      </m:e>
                    </m:d>
                  </m:oMath>
                </a14:m>
                <a:r>
                  <a:rPr lang="zh-CN" altLang="zh-CN" dirty="0"/>
                  <a:t>及高通滤波器</a:t>
                </a:r>
                <a14:m>
                  <m:oMath xmlns:m="http://schemas.openxmlformats.org/officeDocument/2006/math">
                    <m:d>
                      <m:dPr>
                        <m:beg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𝑧</m:t>
                        </m:r>
                      </m:e>
                    </m:d>
                  </m:oMath>
                </a14:m>
                <a:r>
                  <a:rPr lang="zh-CN" altLang="zh-CN" dirty="0"/>
                  <a:t>相关连，</a:t>
                </a:r>
                <a14:m>
                  <m:oMath xmlns:m="http://schemas.openxmlformats.org/officeDocument/2006/math">
                    <m:d>
                      <m:dPr>
                        <m:beg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𝑧</m:t>
                        </m:r>
                      </m:e>
                    </m:d>
                  </m:oMath>
                </a14:m>
                <a:r>
                  <a:rPr lang="zh-CN" altLang="zh-CN" dirty="0"/>
                  <a:t>和</a:t>
                </a:r>
                <a14:m>
                  <m:oMath xmlns:m="http://schemas.openxmlformats.org/officeDocument/2006/math">
                    <m:d>
                      <m:dPr>
                        <m:beg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𝑧</m:t>
                        </m:r>
                      </m:e>
                    </m:d>
                  </m:oMath>
                </a14:m>
                <a:r>
                  <a:rPr lang="zh-CN" altLang="zh-CN" dirty="0"/>
                  <a:t>可构成一个两通道的分析滤波器组。这些内容构成了小波变换的多分辨率分析的理论基础</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93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37</a:t>
            </a:fld>
            <a:endParaRPr lang="en-US" altLang="zh-CN"/>
          </a:p>
        </p:txBody>
      </p:sp>
    </p:spTree>
    <p:extLst>
      <p:ext uri="{BB962C8B-B14F-4D97-AF65-F5344CB8AC3E}">
        <p14:creationId xmlns:p14="http://schemas.microsoft.com/office/powerpoint/2010/main" val="413761782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正交小波</a:t>
                </a:r>
                <a:endParaRPr lang="en-US" altLang="zh-CN" dirty="0"/>
              </a:p>
              <a:p>
                <a:pPr lvl="1"/>
                <a:r>
                  <a:rPr lang="en-US" altLang="zh-CN" dirty="0" err="1"/>
                  <a:t>Daubechies</a:t>
                </a:r>
                <a:r>
                  <a:rPr lang="zh-CN" altLang="zh-CN" dirty="0"/>
                  <a:t>小波</a:t>
                </a:r>
                <a:endParaRPr lang="en-US" altLang="zh-CN" dirty="0"/>
              </a:p>
              <a:p>
                <a:pPr lvl="2"/>
                <a:r>
                  <a:rPr lang="zh-CN" altLang="zh-CN" dirty="0"/>
                  <a:t>简称</a:t>
                </a:r>
                <a:r>
                  <a:rPr lang="en-US" altLang="zh-CN" dirty="0" err="1"/>
                  <a:t>db</a:t>
                </a:r>
                <a:r>
                  <a:rPr lang="zh-CN" altLang="zh-CN" dirty="0"/>
                  <a:t>小波</a:t>
                </a:r>
                <a:r>
                  <a:rPr lang="zh-CN" altLang="en-US" dirty="0"/>
                  <a:t>，</a:t>
                </a:r>
                <a:r>
                  <a:rPr lang="zh-CN" altLang="zh-CN" dirty="0"/>
                  <a:t>是由法国学者</a:t>
                </a:r>
                <a:r>
                  <a:rPr lang="en-US" altLang="zh-CN" dirty="0"/>
                  <a:t>Ingrid </a:t>
                </a:r>
                <a:r>
                  <a:rPr lang="en-US" altLang="zh-CN" dirty="0" err="1"/>
                  <a:t>Dauechies</a:t>
                </a:r>
                <a:r>
                  <a:rPr lang="zh-CN" altLang="zh-CN" dirty="0"/>
                  <a:t>提出并构造的</a:t>
                </a:r>
                <a:endParaRPr lang="en-US" altLang="zh-CN" dirty="0"/>
              </a:p>
              <a:p>
                <a:pPr lvl="1"/>
                <a:r>
                  <a:rPr lang="zh-CN" altLang="zh-CN" dirty="0"/>
                  <a:t>对称小波</a:t>
                </a:r>
                <a:endParaRPr lang="en-US" altLang="zh-CN" dirty="0"/>
              </a:p>
              <a:p>
                <a:pPr lvl="2"/>
                <a:r>
                  <a:rPr lang="en-US" altLang="zh-CN" dirty="0" err="1"/>
                  <a:t>symN</a:t>
                </a:r>
                <a:r>
                  <a:rPr lang="zh-CN" altLang="en-US" dirty="0"/>
                  <a:t>，</a:t>
                </a:r>
                <a:r>
                  <a:rPr lang="zh-CN" altLang="zh-CN" dirty="0"/>
                  <a:t>由</a:t>
                </a:r>
                <a:r>
                  <a:rPr lang="en-US" altLang="zh-CN" dirty="0" err="1"/>
                  <a:t>Daubechies</a:t>
                </a:r>
                <a:r>
                  <a:rPr lang="zh-CN" altLang="zh-CN" dirty="0"/>
                  <a:t>提出并构造</a:t>
                </a:r>
                <a:r>
                  <a:rPr lang="zh-CN" altLang="en-US" dirty="0"/>
                  <a:t>，</a:t>
                </a:r>
                <a14:m>
                  <m:oMath xmlns:m="http://schemas.openxmlformats.org/officeDocument/2006/math">
                    <m:r>
                      <a:rPr lang="zh-CN" altLang="en-US" i="1">
                        <a:latin typeface="Cambria Math" panose="02040503050406030204" pitchFamily="18" charset="0"/>
                      </a:rPr>
                      <m:t>使</m:t>
                    </m:r>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接近对称</a:t>
                </a:r>
                <a:endParaRPr lang="en-US" altLang="zh-CN" dirty="0"/>
              </a:p>
              <a:p>
                <a:pPr lvl="1"/>
                <a:r>
                  <a:rPr lang="en-US" altLang="zh-CN" dirty="0" err="1"/>
                  <a:t>Coiflets</a:t>
                </a:r>
                <a:r>
                  <a:rPr lang="zh-CN" altLang="zh-CN" dirty="0"/>
                  <a:t>小波</a:t>
                </a:r>
                <a:endParaRPr lang="en-US" altLang="zh-CN" dirty="0"/>
              </a:p>
              <a:p>
                <a:pPr lvl="2"/>
                <a:r>
                  <a:rPr lang="en-US" altLang="zh-CN" dirty="0" err="1"/>
                  <a:t>coifN</a:t>
                </a:r>
                <a:r>
                  <a:rPr lang="zh-CN" altLang="en-US" dirty="0"/>
                  <a:t>，</a:t>
                </a:r>
                <a:r>
                  <a:rPr lang="zh-CN" altLang="zh-CN" dirty="0"/>
                  <a:t>使</a:t>
                </a:r>
                <a:r>
                  <a:rPr lang="zh-CN" altLang="en-US" dirty="0"/>
                  <a:t>尺度</a:t>
                </a:r>
                <a14:m>
                  <m:oMath xmlns:m="http://schemas.openxmlformats.org/officeDocument/2006/math">
                    <m:r>
                      <a:rPr lang="zh-CN" altLang="en-US" i="1" dirty="0">
                        <a:latin typeface="Cambria Math" panose="02040503050406030204" pitchFamily="18" charset="0"/>
                      </a:rPr>
                      <m:t>函数</m:t>
                    </m:r>
                    <m:d>
                      <m:dPr>
                        <m:begChr m:val=""/>
                        <m:ctrlPr>
                          <a:rPr lang="zh-CN" altLang="zh-CN" i="1">
                            <a:latin typeface="Cambria Math" panose="02040503050406030204" pitchFamily="18" charset="0"/>
                          </a:rPr>
                        </m:ctrlPr>
                      </m:dPr>
                      <m:e>
                        <m:r>
                          <a:rPr lang="en-US" altLang="zh-CN" i="1">
                            <a:latin typeface="Cambria Math" panose="02040503050406030204" pitchFamily="18" charset="0"/>
                          </a:rPr>
                          <m:t>𝜑</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也具有高阶消失矩的正交紧支撑小波</a:t>
                </a:r>
                <a:endParaRPr lang="en-US" altLang="zh-CN" dirty="0"/>
              </a:p>
              <a:p>
                <a:pPr lvl="1"/>
                <a:r>
                  <a:rPr lang="en-US" altLang="zh-CN" dirty="0"/>
                  <a:t>Meyer</a:t>
                </a:r>
                <a:r>
                  <a:rPr lang="zh-CN" altLang="zh-CN" dirty="0"/>
                  <a:t>小波</a:t>
                </a:r>
                <a:endParaRPr lang="en-US" altLang="zh-CN" dirty="0"/>
              </a:p>
              <a:p>
                <a:pPr lvl="2"/>
                <a:r>
                  <a:rPr lang="zh-CN" altLang="zh-CN" dirty="0"/>
                  <a:t>该小波无时域表达式，它是由一对共轭正交镜像滤波器组的频谱来定义的</a:t>
                </a:r>
                <a:r>
                  <a:rPr lang="zh-CN" altLang="en-US" dirty="0"/>
                  <a:t>。</a:t>
                </a:r>
                <a:r>
                  <a:rPr lang="en-US" altLang="zh-CN" dirty="0"/>
                  <a:t>Meyer</a:t>
                </a:r>
                <a:r>
                  <a:rPr lang="zh-CN" altLang="zh-CN" dirty="0"/>
                  <a:t>小波是对称的，且有着非常好的规则性</a:t>
                </a:r>
                <a:endParaRPr lang="en-US" altLang="zh-CN" dirty="0"/>
              </a:p>
              <a:p>
                <a:pPr lvl="1"/>
                <a:r>
                  <a:rPr lang="zh-CN" altLang="en-US" dirty="0"/>
                  <a:t>对应案例</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5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38</a:t>
            </a:fld>
            <a:endParaRPr lang="en-US" altLang="zh-CN"/>
          </a:p>
        </p:txBody>
      </p:sp>
      <p:sp>
        <p:nvSpPr>
          <p:cNvPr id="5" name="矩形 4"/>
          <p:cNvSpPr/>
          <p:nvPr/>
        </p:nvSpPr>
        <p:spPr>
          <a:xfrm>
            <a:off x="1368412" y="6145384"/>
            <a:ext cx="6588150" cy="400110"/>
          </a:xfrm>
          <a:prstGeom prst="rect">
            <a:avLst/>
          </a:prstGeom>
        </p:spPr>
        <p:txBody>
          <a:bodyPr wrap="square">
            <a:spAutoFit/>
          </a:bodyPr>
          <a:lstStyle/>
          <a:p>
            <a:r>
              <a:rPr lang="zh-CN" altLang="en-US" dirty="0"/>
              <a:t>exa060604.m，exa060606.m，exa06060</a:t>
            </a:r>
            <a:r>
              <a:rPr lang="en-US" altLang="zh-CN" dirty="0"/>
              <a:t>7</a:t>
            </a:r>
            <a:r>
              <a:rPr lang="zh-CN" altLang="en-US" dirty="0"/>
              <a:t>.m，exa06060</a:t>
            </a:r>
            <a:r>
              <a:rPr lang="en-US" altLang="zh-CN" dirty="0"/>
              <a:t>8</a:t>
            </a:r>
            <a:r>
              <a:rPr lang="zh-CN" altLang="en-US" dirty="0"/>
              <a:t>.m</a:t>
            </a:r>
          </a:p>
        </p:txBody>
      </p:sp>
      <p:sp>
        <p:nvSpPr>
          <p:cNvPr id="6" name="矩形 5"/>
          <p:cNvSpPr/>
          <p:nvPr/>
        </p:nvSpPr>
        <p:spPr>
          <a:xfrm>
            <a:off x="4355976" y="1700808"/>
            <a:ext cx="1657826" cy="400110"/>
          </a:xfrm>
          <a:prstGeom prst="rect">
            <a:avLst/>
          </a:prstGeom>
        </p:spPr>
        <p:txBody>
          <a:bodyPr wrap="none">
            <a:spAutoFit/>
          </a:bodyPr>
          <a:lstStyle/>
          <a:p>
            <a:r>
              <a:rPr lang="en-US" altLang="zh-CN" dirty="0" err="1"/>
              <a:t>waveinfo</a:t>
            </a:r>
            <a:r>
              <a:rPr lang="en-US" altLang="zh-CN" dirty="0"/>
              <a:t>('</a:t>
            </a:r>
            <a:r>
              <a:rPr lang="en-US" altLang="zh-CN" dirty="0" err="1"/>
              <a:t>db</a:t>
            </a:r>
            <a:r>
              <a:rPr lang="en-US" altLang="zh-CN" dirty="0"/>
              <a:t>')</a:t>
            </a:r>
            <a:endParaRPr lang="zh-CN" altLang="en-US" dirty="0"/>
          </a:p>
        </p:txBody>
      </p:sp>
      <p:sp>
        <p:nvSpPr>
          <p:cNvPr id="7" name="矩形 6"/>
          <p:cNvSpPr/>
          <p:nvPr/>
        </p:nvSpPr>
        <p:spPr>
          <a:xfrm>
            <a:off x="4271017" y="2636912"/>
            <a:ext cx="1827744" cy="400110"/>
          </a:xfrm>
          <a:prstGeom prst="rect">
            <a:avLst/>
          </a:prstGeom>
        </p:spPr>
        <p:txBody>
          <a:bodyPr wrap="none">
            <a:spAutoFit/>
          </a:bodyPr>
          <a:lstStyle/>
          <a:p>
            <a:r>
              <a:rPr lang="en-US" altLang="zh-CN" dirty="0" err="1"/>
              <a:t>waveinfo</a:t>
            </a:r>
            <a:r>
              <a:rPr lang="en-US" altLang="zh-CN" dirty="0"/>
              <a:t>('</a:t>
            </a:r>
            <a:r>
              <a:rPr lang="en-US" altLang="zh-CN" dirty="0" err="1"/>
              <a:t>sym</a:t>
            </a:r>
            <a:r>
              <a:rPr lang="en-US" altLang="zh-CN" dirty="0"/>
              <a:t>')</a:t>
            </a:r>
            <a:endParaRPr lang="zh-CN" altLang="en-US" dirty="0"/>
          </a:p>
        </p:txBody>
      </p:sp>
      <p:sp>
        <p:nvSpPr>
          <p:cNvPr id="8" name="矩形 7"/>
          <p:cNvSpPr/>
          <p:nvPr/>
        </p:nvSpPr>
        <p:spPr>
          <a:xfrm>
            <a:off x="4301270" y="3586140"/>
            <a:ext cx="1798890" cy="400110"/>
          </a:xfrm>
          <a:prstGeom prst="rect">
            <a:avLst/>
          </a:prstGeom>
        </p:spPr>
        <p:txBody>
          <a:bodyPr wrap="none">
            <a:spAutoFit/>
          </a:bodyPr>
          <a:lstStyle/>
          <a:p>
            <a:r>
              <a:rPr lang="en-US" altLang="zh-CN"/>
              <a:t>waveinfo</a:t>
            </a:r>
            <a:r>
              <a:rPr lang="en-US" altLang="zh-CN" dirty="0"/>
              <a:t>('coif')</a:t>
            </a:r>
            <a:endParaRPr lang="zh-CN" altLang="en-US" dirty="0"/>
          </a:p>
        </p:txBody>
      </p:sp>
      <p:sp>
        <p:nvSpPr>
          <p:cNvPr id="9" name="矩形 8"/>
          <p:cNvSpPr/>
          <p:nvPr/>
        </p:nvSpPr>
        <p:spPr>
          <a:xfrm>
            <a:off x="4499992" y="4449948"/>
            <a:ext cx="1927131" cy="400110"/>
          </a:xfrm>
          <a:prstGeom prst="rect">
            <a:avLst/>
          </a:prstGeom>
        </p:spPr>
        <p:txBody>
          <a:bodyPr wrap="none">
            <a:spAutoFit/>
          </a:bodyPr>
          <a:lstStyle/>
          <a:p>
            <a:r>
              <a:rPr lang="en-US" altLang="zh-CN" dirty="0" err="1"/>
              <a:t>waveinfo</a:t>
            </a:r>
            <a:r>
              <a:rPr lang="en-US" altLang="zh-CN" dirty="0"/>
              <a:t>('</a:t>
            </a:r>
            <a:r>
              <a:rPr lang="en-US" altLang="zh-CN" dirty="0" err="1"/>
              <a:t>meyr</a:t>
            </a:r>
            <a:r>
              <a:rPr lang="en-US" altLang="zh-CN" dirty="0"/>
              <a:t>')</a:t>
            </a:r>
            <a:endParaRPr lang="zh-CN" altLang="en-US" dirty="0"/>
          </a:p>
        </p:txBody>
      </p:sp>
    </p:spTree>
    <p:extLst>
      <p:ext uri="{BB962C8B-B14F-4D97-AF65-F5344CB8AC3E}">
        <p14:creationId xmlns:p14="http://schemas.microsoft.com/office/powerpoint/2010/main" val="200533131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小波的分类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双正交小波</a:t>
                </a:r>
                <a:endParaRPr lang="en-US" altLang="zh-CN" dirty="0"/>
              </a:p>
              <a:p>
                <a:pPr lvl="1"/>
                <a:r>
                  <a:rPr lang="zh-CN" altLang="zh-CN" dirty="0"/>
                  <a:t>正交小波条件下的</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𝜑</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和</a:t>
                </a:r>
                <a:r>
                  <a:rPr lang="zh-CN" altLang="en-US" dirty="0"/>
                  <a:t>对应进行离散小波变换的的滤波器组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0</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a:latin typeface="Cambria Math" panose="02040503050406030204" pitchFamily="18" charset="0"/>
                          </a:rPr>
                          <m:t>0</m:t>
                        </m:r>
                      </m:sub>
                    </m:sSub>
                  </m:oMath>
                </a14:m>
                <a:r>
                  <a:rPr lang="zh-CN" altLang="zh-CN" dirty="0"/>
                  <a:t>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a:latin typeface="Cambria Math" panose="02040503050406030204" pitchFamily="18" charset="0"/>
                          </a:rPr>
                          <m:t>1</m:t>
                        </m:r>
                      </m:sub>
                    </m:sSub>
                  </m:oMath>
                </a14:m>
                <a:r>
                  <a:rPr lang="zh-CN" altLang="zh-CN" dirty="0"/>
                  <a:t>都不具有线性相位</a:t>
                </a:r>
                <a:endParaRPr lang="en-US" altLang="zh-CN" dirty="0"/>
              </a:p>
              <a:p>
                <a:pPr lvl="1"/>
                <a:r>
                  <a:rPr lang="zh-CN" altLang="zh-CN" dirty="0"/>
                  <a:t>为此，</a:t>
                </a:r>
                <a:r>
                  <a:rPr lang="en-US" altLang="zh-CN" dirty="0" err="1"/>
                  <a:t>Daubechies</a:t>
                </a:r>
                <a:r>
                  <a:rPr lang="zh-CN" altLang="zh-CN" dirty="0"/>
                  <a:t>和</a:t>
                </a:r>
                <a:r>
                  <a:rPr lang="en-US" altLang="zh-CN" dirty="0"/>
                  <a:t>Cohen</a:t>
                </a:r>
                <a:r>
                  <a:rPr lang="zh-CN" altLang="zh-CN" dirty="0"/>
                  <a:t>提出并构造了双正交小波，其目的是在放宽小波</a:t>
                </a:r>
                <a:br>
                  <a:rPr lang="en-US" altLang="zh-CN" dirty="0"/>
                </a:br>
                <a:r>
                  <a:rPr lang="zh-CN" altLang="zh-CN" dirty="0"/>
                  <a:t>正交性的条件下得到</a:t>
                </a:r>
                <a:br>
                  <a:rPr lang="en-US" altLang="zh-CN" dirty="0"/>
                </a:br>
                <a:r>
                  <a:rPr lang="zh-CN" altLang="zh-CN" dirty="0"/>
                  <a:t>线性相位的小波及</a:t>
                </a:r>
                <a:br>
                  <a:rPr lang="en-US" altLang="zh-CN" dirty="0"/>
                </a:br>
                <a:r>
                  <a:rPr lang="zh-CN" altLang="zh-CN" dirty="0"/>
                  <a:t>相应的滤波器组</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64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39</a:t>
            </a:fld>
            <a:endParaRPr lang="en-US" altLang="zh-CN"/>
          </a:p>
        </p:txBody>
      </p:sp>
      <p:sp>
        <p:nvSpPr>
          <p:cNvPr id="5" name="矩形 4"/>
          <p:cNvSpPr/>
          <p:nvPr/>
        </p:nvSpPr>
        <p:spPr>
          <a:xfrm>
            <a:off x="1259632" y="5715606"/>
            <a:ext cx="1813317" cy="400110"/>
          </a:xfrm>
          <a:prstGeom prst="rect">
            <a:avLst/>
          </a:prstGeom>
        </p:spPr>
        <p:txBody>
          <a:bodyPr wrap="none">
            <a:spAutoFit/>
          </a:bodyPr>
          <a:lstStyle/>
          <a:p>
            <a:r>
              <a:rPr lang="en-US" altLang="zh-CN" dirty="0" err="1"/>
              <a:t>waveinfo</a:t>
            </a:r>
            <a:r>
              <a:rPr lang="en-US" altLang="zh-CN" dirty="0"/>
              <a:t>('</a:t>
            </a:r>
            <a:r>
              <a:rPr lang="en-US" altLang="zh-CN" dirty="0" err="1"/>
              <a:t>bior</a:t>
            </a:r>
            <a:r>
              <a:rPr lang="en-US" altLang="zh-CN" dirty="0"/>
              <a:t>')</a:t>
            </a:r>
            <a:endParaRPr lang="zh-CN" altLang="en-US" dirty="0"/>
          </a:p>
        </p:txBody>
      </p:sp>
      <p:sp>
        <p:nvSpPr>
          <p:cNvPr id="6" name="矩形 5"/>
          <p:cNvSpPr/>
          <p:nvPr/>
        </p:nvSpPr>
        <p:spPr>
          <a:xfrm>
            <a:off x="1379858" y="5315496"/>
            <a:ext cx="1572866" cy="400110"/>
          </a:xfrm>
          <a:prstGeom prst="rect">
            <a:avLst/>
          </a:prstGeom>
        </p:spPr>
        <p:txBody>
          <a:bodyPr wrap="none">
            <a:spAutoFit/>
          </a:bodyPr>
          <a:lstStyle/>
          <a:p>
            <a:r>
              <a:rPr lang="en-US" altLang="zh-CN" dirty="0"/>
              <a:t>exa060609.m</a:t>
            </a:r>
            <a:endParaRPr lang="zh-CN" altLang="en-US" dirty="0"/>
          </a:p>
        </p:txBody>
      </p:sp>
      <p:pic>
        <p:nvPicPr>
          <p:cNvPr id="7" name="图片 6"/>
          <p:cNvPicPr>
            <a:picLocks noChangeAspect="1"/>
          </p:cNvPicPr>
          <p:nvPr/>
        </p:nvPicPr>
        <p:blipFill>
          <a:blip r:embed="rId3"/>
          <a:stretch>
            <a:fillRect/>
          </a:stretch>
        </p:blipFill>
        <p:spPr>
          <a:xfrm>
            <a:off x="4086536" y="3225000"/>
            <a:ext cx="4866751" cy="3633000"/>
          </a:xfrm>
          <a:prstGeom prst="rect">
            <a:avLst/>
          </a:prstGeom>
        </p:spPr>
      </p:pic>
    </p:spTree>
    <p:extLst>
      <p:ext uri="{BB962C8B-B14F-4D97-AF65-F5344CB8AC3E}">
        <p14:creationId xmlns:p14="http://schemas.microsoft.com/office/powerpoint/2010/main" val="28494009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小波变换的定义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给定平方可积的信号</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oMath>
                </a14:m>
                <a:r>
                  <a:rPr lang="zh-CN" altLang="zh-CN" dirty="0"/>
                  <a:t>，即</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 </m:t>
                    </m:r>
                    <m:r>
                      <a:rPr lang="zh-CN" altLang="en-US"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的小波变换（</a:t>
                </a:r>
                <a:r>
                  <a:rPr lang="en-US" altLang="zh-CN" dirty="0"/>
                  <a:t>Wavelet Transform</a:t>
                </a:r>
                <a:r>
                  <a:rPr lang="zh-CN" altLang="zh-CN" dirty="0"/>
                  <a:t>，</a:t>
                </a:r>
                <a:r>
                  <a:rPr lang="en-US" altLang="zh-CN" dirty="0"/>
                  <a:t>WT</a:t>
                </a:r>
                <a:r>
                  <a:rPr lang="zh-CN" altLang="zh-CN" dirty="0"/>
                  <a:t>）定义</a:t>
                </a:r>
                <a:r>
                  <a:rPr lang="zh-CN" altLang="en-US" dirty="0"/>
                  <a:t>为</a:t>
                </a:r>
                <a:endParaRPr lang="en-US" altLang="zh-CN" dirty="0"/>
              </a:p>
              <a:p>
                <a:endParaRPr lang="en-US" altLang="zh-CN" dirty="0"/>
              </a:p>
              <a:p>
                <a:endParaRPr lang="en-US" altLang="zh-CN" dirty="0"/>
              </a:p>
              <a:p>
                <a:pPr lvl="1"/>
                <a14:m>
                  <m:oMath xmlns:m="http://schemas.openxmlformats.org/officeDocument/2006/math">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oMath>
                </a14:m>
                <a:r>
                  <a:rPr lang="zh-CN" altLang="zh-CN" dirty="0"/>
                  <a:t>和</a:t>
                </a:r>
                <a14:m>
                  <m:oMath xmlns:m="http://schemas.openxmlformats.org/officeDocument/2006/math">
                    <m:r>
                      <a:rPr lang="en-US" altLang="zh-CN" i="1">
                        <a:latin typeface="Cambria Math" panose="02040503050406030204" pitchFamily="18" charset="0"/>
                      </a:rPr>
                      <m:t>𝑡</m:t>
                    </m:r>
                  </m:oMath>
                </a14:m>
                <a:r>
                  <a:rPr lang="zh-CN" altLang="zh-CN" dirty="0"/>
                  <a:t>均是连续变量，又称为连续小波变换（</a:t>
                </a:r>
                <a:r>
                  <a:rPr lang="en-US" altLang="zh-CN" dirty="0"/>
                  <a:t>CWT</a:t>
                </a:r>
                <a:r>
                  <a:rPr lang="zh-CN" altLang="zh-CN" dirty="0"/>
                  <a:t>）</a:t>
                </a:r>
                <a:endParaRPr lang="en-US" altLang="zh-CN" dirty="0"/>
              </a:p>
              <a:p>
                <a:pPr lvl="1"/>
                <a14:m>
                  <m:oMath xmlns:m="http://schemas.openxmlformats.org/officeDocument/2006/math">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𝑥</m:t>
                        </m:r>
                      </m:sub>
                    </m:sSub>
                    <m:r>
                      <a:rPr lang="en-US" altLang="zh-CN">
                        <a:latin typeface="Cambria Math" panose="02040503050406030204" pitchFamily="18" charset="0"/>
                      </a:rPr>
                      <m:t>(</m:t>
                    </m:r>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r>
                      <a:rPr lang="en-US" altLang="zh-CN">
                        <a:latin typeface="Cambria Math" panose="02040503050406030204" pitchFamily="18" charset="0"/>
                      </a:rPr>
                      <m:t>)</m:t>
                    </m:r>
                  </m:oMath>
                </a14:m>
                <a:r>
                  <a:rPr lang="zh-CN" altLang="zh-CN" dirty="0"/>
                  <a:t>是</a:t>
                </a:r>
                <a14:m>
                  <m:oMath xmlns:m="http://schemas.openxmlformats.org/officeDocument/2006/math">
                    <m:r>
                      <a:rPr lang="en-US" altLang="zh-CN" i="1">
                        <a:latin typeface="Cambria Math" panose="02040503050406030204" pitchFamily="18" charset="0"/>
                      </a:rPr>
                      <m:t>𝑎</m:t>
                    </m:r>
                  </m:oMath>
                </a14:m>
                <a:r>
                  <a:rPr lang="zh-CN" altLang="zh-CN" dirty="0"/>
                  <a:t>和</a:t>
                </a:r>
                <a14:m>
                  <m:oMath xmlns:m="http://schemas.openxmlformats.org/officeDocument/2006/math">
                    <m:r>
                      <a:rPr lang="en-US" altLang="zh-CN" i="1">
                        <a:latin typeface="Cambria Math" panose="02040503050406030204" pitchFamily="18" charset="0"/>
                      </a:rPr>
                      <m:t>𝑏</m:t>
                    </m:r>
                  </m:oMath>
                </a14:m>
                <a:r>
                  <a:rPr lang="zh-CN" altLang="zh-CN" dirty="0"/>
                  <a:t>的函数，</a:t>
                </a:r>
                <a14:m>
                  <m:oMath xmlns:m="http://schemas.openxmlformats.org/officeDocument/2006/math">
                    <m:r>
                      <a:rPr lang="en-US" altLang="zh-CN" i="1">
                        <a:latin typeface="Cambria Math" panose="02040503050406030204" pitchFamily="18" charset="0"/>
                      </a:rPr>
                      <m:t>𝑏</m:t>
                    </m:r>
                  </m:oMath>
                </a14:m>
                <a:r>
                  <a:rPr lang="zh-CN" altLang="zh-CN" dirty="0"/>
                  <a:t>是时移，</a:t>
                </a:r>
                <a14:m>
                  <m:oMath xmlns:m="http://schemas.openxmlformats.org/officeDocument/2006/math">
                    <m:r>
                      <a:rPr lang="en-US" altLang="zh-CN" i="1">
                        <a:latin typeface="Cambria Math" panose="02040503050406030204" pitchFamily="18" charset="0"/>
                      </a:rPr>
                      <m:t>𝑎</m:t>
                    </m:r>
                  </m:oMath>
                </a14:m>
                <a:r>
                  <a:rPr lang="zh-CN" altLang="zh-CN" dirty="0"/>
                  <a:t>是尺度因子</a:t>
                </a:r>
                <a:endParaRPr lang="en-US" altLang="zh-CN" dirty="0"/>
              </a:p>
              <a:p>
                <a:pPr lvl="1"/>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又称为基本小波，或母小波。</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是母小波经移位和伸缩所产生的一族函数，称之为小波基函数</a:t>
                </a:r>
                <a:endParaRPr lang="en-US" altLang="zh-CN" dirty="0"/>
              </a:p>
              <a:p>
                <a:pPr lvl="1"/>
                <a:r>
                  <a:rPr lang="en-US" altLang="zh-CN" dirty="0"/>
                  <a:t>WT</a:t>
                </a:r>
                <a:r>
                  <a:rPr lang="zh-CN" altLang="zh-CN" dirty="0"/>
                  <a:t>又可解释为信号</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和一族小波基的内积</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720" b="-755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4</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37844" y="2132856"/>
                <a:ext cx="9072277" cy="1031757"/>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sz="2300" i="1" kern="100">
                          <a:latin typeface="Cambria Math" panose="02040503050406030204" pitchFamily="18" charset="0"/>
                          <a:ea typeface="宋体" panose="02010600030101010101" pitchFamily="2" charset="-122"/>
                        </a:rPr>
                        <m:t>𝑊</m:t>
                      </m:r>
                      <m:sSub>
                        <m:sSubPr>
                          <m:ctrlPr>
                            <a:rPr lang="zh-CN" altLang="zh-CN" sz="2300" i="1" kern="100">
                              <a:latin typeface="Cambria Math" panose="02040503050406030204" pitchFamily="18" charset="0"/>
                              <a:ea typeface="Cambria Math" panose="02040503050406030204" pitchFamily="18" charset="0"/>
                            </a:rPr>
                          </m:ctrlPr>
                        </m:sSubPr>
                        <m:e>
                          <m:r>
                            <a:rPr lang="en-US" altLang="zh-CN" sz="2300" i="1" kern="100">
                              <a:latin typeface="Cambria Math" panose="02040503050406030204" pitchFamily="18" charset="0"/>
                              <a:ea typeface="宋体" panose="02010600030101010101" pitchFamily="2" charset="-122"/>
                            </a:rPr>
                            <m:t>𝑇</m:t>
                          </m:r>
                        </m:e>
                        <m:sub>
                          <m:r>
                            <a:rPr lang="en-US" altLang="zh-CN" sz="2300" i="1" kern="100">
                              <a:latin typeface="Cambria Math" panose="02040503050406030204" pitchFamily="18" charset="0"/>
                              <a:ea typeface="宋体" panose="02010600030101010101" pitchFamily="2" charset="-122"/>
                            </a:rPr>
                            <m:t>𝑥</m:t>
                          </m:r>
                        </m:sub>
                      </m:sSub>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𝑎</m:t>
                      </m:r>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𝑏</m:t>
                      </m:r>
                      <m:r>
                        <a:rPr lang="en-US" altLang="zh-CN" sz="2300" kern="100">
                          <a:latin typeface="Cambria Math" panose="02040503050406030204" pitchFamily="18" charset="0"/>
                          <a:ea typeface="宋体" panose="02010600030101010101" pitchFamily="2" charset="-122"/>
                        </a:rPr>
                        <m:t>)=</m:t>
                      </m:r>
                      <m:f>
                        <m:fPr>
                          <m:ctrlPr>
                            <a:rPr lang="zh-CN" altLang="zh-CN" sz="2300" i="1" kern="100">
                              <a:latin typeface="Cambria Math" panose="02040503050406030204" pitchFamily="18" charset="0"/>
                              <a:ea typeface="Cambria Math" panose="02040503050406030204" pitchFamily="18" charset="0"/>
                            </a:rPr>
                          </m:ctrlPr>
                        </m:fPr>
                        <m:num>
                          <m:r>
                            <a:rPr lang="en-US" altLang="zh-CN" sz="2300" kern="100">
                              <a:latin typeface="Cambria Math" panose="02040503050406030204" pitchFamily="18" charset="0"/>
                              <a:ea typeface="宋体" panose="02010600030101010101" pitchFamily="2" charset="-122"/>
                            </a:rPr>
                            <m:t>1</m:t>
                          </m:r>
                        </m:num>
                        <m:den>
                          <m:rad>
                            <m:radPr>
                              <m:degHide m:val="on"/>
                              <m:ctrlPr>
                                <a:rPr lang="zh-CN" altLang="zh-CN" sz="2300" i="1" kern="100">
                                  <a:latin typeface="Cambria Math" panose="02040503050406030204" pitchFamily="18" charset="0"/>
                                  <a:ea typeface="Cambria Math" panose="02040503050406030204" pitchFamily="18" charset="0"/>
                                </a:rPr>
                              </m:ctrlPr>
                            </m:radPr>
                            <m:deg/>
                            <m:e>
                              <m:r>
                                <a:rPr lang="en-US" altLang="zh-CN" sz="2300" i="1" kern="100">
                                  <a:latin typeface="Cambria Math" panose="02040503050406030204" pitchFamily="18" charset="0"/>
                                  <a:ea typeface="宋体" panose="02010600030101010101" pitchFamily="2" charset="-122"/>
                                </a:rPr>
                                <m:t>𝑎</m:t>
                              </m:r>
                            </m:e>
                          </m:rad>
                        </m:den>
                      </m:f>
                      <m:nary>
                        <m:naryPr>
                          <m:grow m:val="on"/>
                          <m:subHide m:val="on"/>
                          <m:supHide m:val="on"/>
                          <m:ctrlPr>
                            <a:rPr lang="zh-CN" altLang="zh-CN" sz="2300" i="1" kern="100">
                              <a:latin typeface="Cambria Math" panose="02040503050406030204" pitchFamily="18" charset="0"/>
                              <a:ea typeface="Cambria Math" panose="02040503050406030204" pitchFamily="18" charset="0"/>
                            </a:rPr>
                          </m:ctrlPr>
                        </m:naryPr>
                        <m:sub/>
                        <m:sup/>
                        <m:e>
                          <m:r>
                            <a:rPr lang="en-US" altLang="zh-CN" sz="2300" i="1" kern="100">
                              <a:latin typeface="Cambria Math" panose="02040503050406030204" pitchFamily="18" charset="0"/>
                              <a:ea typeface="宋体" panose="02010600030101010101" pitchFamily="2" charset="-122"/>
                            </a:rPr>
                            <m:t>𝑥</m:t>
                          </m:r>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𝑡</m:t>
                          </m:r>
                          <m:r>
                            <a:rPr lang="en-US" altLang="zh-CN" sz="2300" kern="100">
                              <a:latin typeface="Cambria Math" panose="02040503050406030204" pitchFamily="18" charset="0"/>
                              <a:ea typeface="宋体" panose="02010600030101010101" pitchFamily="2" charset="-122"/>
                            </a:rPr>
                            <m:t>)</m:t>
                          </m:r>
                          <m:sSup>
                            <m:sSupPr>
                              <m:ctrlPr>
                                <a:rPr lang="zh-CN" altLang="zh-CN" sz="2300" i="1" kern="100">
                                  <a:latin typeface="Cambria Math" panose="02040503050406030204" pitchFamily="18" charset="0"/>
                                  <a:ea typeface="Cambria Math" panose="02040503050406030204" pitchFamily="18" charset="0"/>
                                </a:rPr>
                              </m:ctrlPr>
                            </m:sSupPr>
                            <m:e>
                              <m:r>
                                <a:rPr lang="en-US" altLang="zh-CN" sz="2300" i="1" kern="100">
                                  <a:latin typeface="Cambria Math" panose="02040503050406030204" pitchFamily="18" charset="0"/>
                                  <a:ea typeface="宋体" panose="02010600030101010101" pitchFamily="2" charset="-122"/>
                                </a:rPr>
                                <m:t>𝜓</m:t>
                              </m:r>
                            </m:e>
                            <m:sup>
                              <m:r>
                                <a:rPr lang="en-US" altLang="zh-CN" sz="2300" i="1" kern="100">
                                  <a:latin typeface="Cambria Math" panose="02040503050406030204" pitchFamily="18" charset="0"/>
                                  <a:ea typeface="宋体" panose="02010600030101010101" pitchFamily="2" charset="-122"/>
                                </a:rPr>
                                <m:t>∗</m:t>
                              </m:r>
                            </m:sup>
                          </m:sSup>
                        </m:e>
                      </m:nary>
                      <m:r>
                        <a:rPr lang="en-US" altLang="zh-CN" sz="2300" kern="100">
                          <a:latin typeface="Cambria Math" panose="02040503050406030204" pitchFamily="18" charset="0"/>
                          <a:ea typeface="宋体" panose="02010600030101010101" pitchFamily="2" charset="-122"/>
                        </a:rPr>
                        <m:t>(</m:t>
                      </m:r>
                      <m:f>
                        <m:fPr>
                          <m:ctrlPr>
                            <a:rPr lang="zh-CN" altLang="zh-CN" sz="2300" i="1" kern="100">
                              <a:latin typeface="Cambria Math" panose="02040503050406030204" pitchFamily="18" charset="0"/>
                              <a:ea typeface="Cambria Math" panose="02040503050406030204" pitchFamily="18" charset="0"/>
                            </a:rPr>
                          </m:ctrlPr>
                        </m:fPr>
                        <m:num>
                          <m:r>
                            <a:rPr lang="en-US" altLang="zh-CN" sz="2300" i="1" kern="100">
                              <a:latin typeface="Cambria Math" panose="02040503050406030204" pitchFamily="18" charset="0"/>
                              <a:ea typeface="宋体" panose="02010600030101010101" pitchFamily="2" charset="-122"/>
                            </a:rPr>
                            <m:t>𝑡</m:t>
                          </m:r>
                          <m:r>
                            <a:rPr lang="en-US" altLang="zh-CN" sz="2300" i="1"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𝑏</m:t>
                          </m:r>
                        </m:num>
                        <m:den>
                          <m:r>
                            <a:rPr lang="en-US" altLang="zh-CN" sz="2300" i="1" kern="100">
                              <a:latin typeface="Cambria Math" panose="02040503050406030204" pitchFamily="18" charset="0"/>
                              <a:ea typeface="宋体" panose="02010600030101010101" pitchFamily="2" charset="-122"/>
                            </a:rPr>
                            <m:t>𝑎</m:t>
                          </m:r>
                        </m:den>
                      </m:f>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𝑑𝑡</m:t>
                      </m:r>
                      <m:d>
                        <m:dPr>
                          <m:begChr m:val=""/>
                          <m:endChr m:val="〉"/>
                          <m:ctrlPr>
                            <a:rPr lang="zh-CN" altLang="zh-CN" sz="2300" i="1">
                              <a:effectLst/>
                              <a:latin typeface="Cambria Math" panose="02040503050406030204" pitchFamily="18" charset="0"/>
                              <a:ea typeface="Cambria Math" panose="02040503050406030204" pitchFamily="18" charset="0"/>
                            </a:rPr>
                          </m:ctrlPr>
                        </m:dPr>
                        <m:e>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nary>
                            <m:naryPr>
                              <m:grow m:val="on"/>
                              <m:subHide m:val="on"/>
                              <m:supHide m:val="on"/>
                              <m:ctrlPr>
                                <a:rPr lang="zh-CN" altLang="zh-CN" sz="2300" i="1">
                                  <a:effectLst/>
                                  <a:latin typeface="Cambria Math" panose="02040503050406030204" pitchFamily="18" charset="0"/>
                                  <a:ea typeface="Cambria Math" panose="02040503050406030204" pitchFamily="18" charset="0"/>
                                </a:rPr>
                              </m:ctrlPr>
                            </m:naryPr>
                            <m:sub/>
                            <m:sup/>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300" i="1">
                                      <a:effectLst/>
                                      <a:latin typeface="Cambria Math" panose="02040503050406030204" pitchFamily="18" charset="0"/>
                                      <a:ea typeface="Cambria Math" panose="02040503050406030204" pitchFamily="18" charset="0"/>
                                    </a:rPr>
                                  </m:ctrlPr>
                                </m:sSubSupPr>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𝑏</m:t>
                                  </m:r>
                                </m:sub>
                                <m:sup>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m:t>
                                  </m:r>
                                </m:sup>
                              </m:sSubSup>
                            </m:e>
                          </m:nary>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𝑑𝑡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300" i="1">
                                  <a:effectLst/>
                                  <a:latin typeface="Cambria Math" panose="02040503050406030204" pitchFamily="18" charset="0"/>
                                  <a:ea typeface="Cambria Math" panose="02040503050406030204" pitchFamily="18" charset="0"/>
                                </a:rPr>
                              </m:ctrlPr>
                            </m:sSubPr>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e>
                      </m:d>
                    </m:oMath>
                  </m:oMathPara>
                </a14:m>
                <a:endParaRPr lang="zh-CN" altLang="en-US" sz="2300" dirty="0"/>
              </a:p>
            </p:txBody>
          </p:sp>
        </mc:Choice>
        <mc:Fallback xmlns="">
          <p:sp>
            <p:nvSpPr>
              <p:cNvPr id="5" name="矩形 4"/>
              <p:cNvSpPr>
                <a:spLocks noRot="1" noChangeAspect="1" noMove="1" noResize="1" noEditPoints="1" noAdjustHandles="1" noChangeArrowheads="1" noChangeShapeType="1" noTextEdit="1"/>
              </p:cNvSpPr>
              <p:nvPr/>
            </p:nvSpPr>
            <p:spPr>
              <a:xfrm>
                <a:off x="37844" y="2132856"/>
                <a:ext cx="9072277" cy="103175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355694" y="6055803"/>
                <a:ext cx="2626488" cy="637097"/>
              </a:xfrm>
              <a:prstGeom prst="rect">
                <a:avLst/>
              </a:prstGeom>
            </p:spPr>
            <p:txBody>
              <a:bodyPr wrap="none">
                <a:spAutoFit/>
              </a:bodyPr>
              <a:lstStyle/>
              <a:p>
                <a14:m>
                  <m:oMath xmlns:m="http://schemas.openxmlformats.org/officeDocument/2006/math">
                    <m:sSub>
                      <m:sSubPr>
                        <m:ctrlPr>
                          <a:rPr lang="zh-CN" altLang="zh-CN" sz="2300" i="1">
                            <a:latin typeface="Cambria Math" panose="02040503050406030204" pitchFamily="18" charset="0"/>
                            <a:ea typeface="Cambria Math" panose="02040503050406030204" pitchFamily="18" charset="0"/>
                          </a:rPr>
                        </m:ctrlPr>
                      </m:sSubPr>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300" i="1">
                            <a:effectLst/>
                            <a:latin typeface="Cambria Math" panose="02040503050406030204" pitchFamily="18" charset="0"/>
                            <a:ea typeface="Cambria Math" panose="02040503050406030204" pitchFamily="18" charset="0"/>
                          </a:rPr>
                        </m:ctrlPr>
                      </m:fPr>
                      <m:num>
                        <m:r>
                          <a:rPr lang="en-US" altLang="zh-CN" sz="2300" kern="100">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300" i="1">
                                <a:effectLst/>
                                <a:latin typeface="Cambria Math" panose="02040503050406030204" pitchFamily="18" charset="0"/>
                                <a:ea typeface="Cambria Math" panose="02040503050406030204" pitchFamily="18" charset="0"/>
                              </a:rPr>
                            </m:ctrlPr>
                          </m:radPr>
                          <m:deg/>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e>
                        </m:rad>
                      </m:den>
                    </m:f>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𝜓</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300" i="1">
                            <a:effectLst/>
                            <a:latin typeface="Cambria Math" panose="02040503050406030204" pitchFamily="18" charset="0"/>
                            <a:ea typeface="Cambria Math" panose="02040503050406030204" pitchFamily="18" charset="0"/>
                          </a:rPr>
                        </m:ctrlPr>
                      </m:fPr>
                      <m:num>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den>
                    </m:f>
                  </m:oMath>
                </a14:m>
                <a:r>
                  <a:rPr lang="en-US" altLang="zh-CN" sz="2300" kern="100" dirty="0">
                    <a:ea typeface="宋体" panose="02010600030101010101" pitchFamily="2" charset="-122"/>
                  </a:rPr>
                  <a:t>)</a:t>
                </a:r>
                <a:endParaRPr lang="zh-CN" altLang="en-US" sz="2300" dirty="0"/>
              </a:p>
            </p:txBody>
          </p:sp>
        </mc:Choice>
        <mc:Fallback xmlns="">
          <p:sp>
            <p:nvSpPr>
              <p:cNvPr id="7" name="矩形 6"/>
              <p:cNvSpPr>
                <a:spLocks noRot="1" noChangeAspect="1" noMove="1" noResize="1" noEditPoints="1" noAdjustHandles="1" noChangeArrowheads="1" noChangeShapeType="1" noTextEdit="1"/>
              </p:cNvSpPr>
              <p:nvPr/>
            </p:nvSpPr>
            <p:spPr>
              <a:xfrm>
                <a:off x="4355694" y="6055803"/>
                <a:ext cx="2626488" cy="637097"/>
              </a:xfrm>
              <a:prstGeom prst="rect">
                <a:avLst/>
              </a:prstGeom>
              <a:blipFill>
                <a:blip r:embed="rId4"/>
                <a:stretch>
                  <a:fillRect r="-2558" b="-952"/>
                </a:stretch>
              </a:blipFill>
            </p:spPr>
            <p:txBody>
              <a:bodyPr/>
              <a:lstStyle/>
              <a:p>
                <a:r>
                  <a:rPr lang="zh-CN" altLang="en-US">
                    <a:noFill/>
                  </a:rPr>
                  <a:t> </a:t>
                </a:r>
              </a:p>
            </p:txBody>
          </p:sp>
        </mc:Fallback>
      </mc:AlternateContent>
      <p:sp>
        <p:nvSpPr>
          <p:cNvPr id="8" name="圆角右箭头 7"/>
          <p:cNvSpPr/>
          <p:nvPr/>
        </p:nvSpPr>
        <p:spPr bwMode="auto">
          <a:xfrm rot="10800000">
            <a:off x="7092950" y="5212561"/>
            <a:ext cx="376214" cy="1298600"/>
          </a:xfrm>
          <a:prstGeom prst="bentArrow">
            <a:avLst>
              <a:gd name="adj1" fmla="val 9514"/>
              <a:gd name="adj2" fmla="val 25000"/>
              <a:gd name="adj3" fmla="val 25000"/>
              <a:gd name="adj4" fmla="val 43750"/>
            </a:avLst>
          </a:prstGeom>
          <a:solidFill>
            <a:srgbClr val="FF00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307964164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187624" y="3550714"/>
            <a:ext cx="3384376" cy="576064"/>
          </a:xfrm>
          <a:prstGeom prst="rect">
            <a:avLst/>
          </a:prstGeom>
          <a:solidFill>
            <a:srgbClr val="FFFF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31083" name="Rectangle 11"/>
          <p:cNvSpPr>
            <a:spLocks noGrp="1" noChangeArrowheads="1"/>
          </p:cNvSpPr>
          <p:nvPr>
            <p:ph type="title"/>
          </p:nvPr>
        </p:nvSpPr>
        <p:spPr/>
        <p:txBody>
          <a:bodyPr/>
          <a:lstStyle/>
          <a:p>
            <a:r>
              <a:rPr lang="zh-CN" altLang="en-US"/>
              <a:t>提纲</a:t>
            </a:r>
          </a:p>
        </p:txBody>
      </p:sp>
      <p:sp>
        <p:nvSpPr>
          <p:cNvPr id="131084" name="Rectangle 12"/>
          <p:cNvSpPr>
            <a:spLocks noGrp="1" noChangeArrowheads="1"/>
          </p:cNvSpPr>
          <p:nvPr>
            <p:ph type="body" idx="1"/>
          </p:nvPr>
        </p:nvSpPr>
        <p:spPr>
          <a:xfrm>
            <a:off x="611560" y="1196752"/>
            <a:ext cx="7920037" cy="5040560"/>
          </a:xfrm>
        </p:spPr>
        <p:txBody>
          <a:bodyPr/>
          <a:lstStyle/>
          <a:p>
            <a:pPr marL="533400" indent="-533400">
              <a:lnSpc>
                <a:spcPct val="120000"/>
              </a:lnSpc>
              <a:spcBef>
                <a:spcPts val="600"/>
              </a:spcBef>
            </a:pPr>
            <a:r>
              <a:rPr lang="zh-CN" altLang="en-US" dirty="0"/>
              <a:t>小波变换的定义</a:t>
            </a:r>
          </a:p>
          <a:p>
            <a:pPr marL="533400" indent="-533400">
              <a:lnSpc>
                <a:spcPct val="120000"/>
              </a:lnSpc>
              <a:spcBef>
                <a:spcPts val="600"/>
              </a:spcBef>
            </a:pPr>
            <a:r>
              <a:rPr lang="zh-CN" altLang="en-US" dirty="0"/>
              <a:t>小波变换的特点</a:t>
            </a:r>
          </a:p>
          <a:p>
            <a:pPr marL="533400" indent="-533400">
              <a:lnSpc>
                <a:spcPct val="120000"/>
              </a:lnSpc>
              <a:spcBef>
                <a:spcPts val="600"/>
              </a:spcBef>
            </a:pPr>
            <a:r>
              <a:rPr lang="zh-CN" altLang="en-US" dirty="0"/>
              <a:t>小波反变换及小波容许条件</a:t>
            </a:r>
          </a:p>
          <a:p>
            <a:pPr marL="533400" indent="-533400">
              <a:lnSpc>
                <a:spcPct val="120000"/>
              </a:lnSpc>
              <a:spcBef>
                <a:spcPts val="600"/>
              </a:spcBef>
            </a:pPr>
            <a:r>
              <a:rPr lang="zh-CN" altLang="en-US" dirty="0"/>
              <a:t>小波的分类</a:t>
            </a:r>
          </a:p>
          <a:p>
            <a:pPr marL="533400" indent="-533400">
              <a:lnSpc>
                <a:spcPct val="120000"/>
              </a:lnSpc>
              <a:spcBef>
                <a:spcPts val="600"/>
              </a:spcBef>
            </a:pPr>
            <a:r>
              <a:rPr lang="zh-CN" altLang="en-US" dirty="0"/>
              <a:t>连续小波变换的计算</a:t>
            </a:r>
            <a:endParaRPr lang="en-US" altLang="zh-CN" dirty="0"/>
          </a:p>
          <a:p>
            <a:pPr marL="533400" indent="-533400">
              <a:lnSpc>
                <a:spcPct val="120000"/>
              </a:lnSpc>
              <a:spcBef>
                <a:spcPts val="600"/>
              </a:spcBef>
            </a:pPr>
            <a:r>
              <a:rPr lang="zh-CN" altLang="en-US" dirty="0"/>
              <a:t>离散</a:t>
            </a:r>
            <a:r>
              <a:rPr lang="en-US" altLang="zh-CN" dirty="0"/>
              <a:t>(</a:t>
            </a:r>
            <a:r>
              <a:rPr lang="zh-CN" altLang="en-US" dirty="0"/>
              <a:t>栅格</a:t>
            </a:r>
            <a:r>
              <a:rPr lang="en-US" altLang="zh-CN" dirty="0"/>
              <a:t>)</a:t>
            </a:r>
            <a:r>
              <a:rPr lang="zh-CN" altLang="en-US" dirty="0"/>
              <a:t>小波变换</a:t>
            </a:r>
          </a:p>
          <a:p>
            <a:pPr marL="533400" indent="-533400">
              <a:lnSpc>
                <a:spcPct val="120000"/>
              </a:lnSpc>
              <a:spcBef>
                <a:spcPts val="600"/>
              </a:spcBef>
            </a:pPr>
            <a:r>
              <a:rPr lang="zh-CN" altLang="en-US" dirty="0"/>
              <a:t>多分辨率分析与正交小波变换</a:t>
            </a:r>
          </a:p>
          <a:p>
            <a:pPr marL="533400" indent="-533400">
              <a:lnSpc>
                <a:spcPct val="120000"/>
              </a:lnSpc>
              <a:spcBef>
                <a:spcPts val="600"/>
              </a:spcBef>
            </a:pPr>
            <a:r>
              <a:rPr lang="en-US" altLang="zh-CN" dirty="0" err="1"/>
              <a:t>Mallat</a:t>
            </a:r>
            <a:r>
              <a:rPr lang="zh-CN" altLang="en-US" dirty="0"/>
              <a:t>算法</a:t>
            </a:r>
          </a:p>
          <a:p>
            <a:pPr marL="533400" indent="-533400">
              <a:lnSpc>
                <a:spcPct val="120000"/>
              </a:lnSpc>
              <a:spcBef>
                <a:spcPct val="50000"/>
              </a:spcBef>
            </a:pPr>
            <a:endParaRPr lang="en-US" altLang="zh-CN" dirty="0"/>
          </a:p>
        </p:txBody>
      </p:sp>
    </p:spTree>
    <p:extLst>
      <p:ext uri="{BB962C8B-B14F-4D97-AF65-F5344CB8AC3E}">
        <p14:creationId xmlns:p14="http://schemas.microsoft.com/office/powerpoint/2010/main" val="3455038851"/>
      </p:ext>
    </p:extLst>
  </p:cSld>
  <p:clrMapOvr>
    <a:masterClrMapping/>
  </p:clrMapOvr>
  <p:transition>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连续小波变换的计算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1800" y="2295407"/>
                <a:ext cx="8461375" cy="3841228"/>
              </a:xfrm>
            </p:spPr>
            <p:txBody>
              <a:bodyPr/>
              <a:lstStyle/>
              <a:p>
                <a:r>
                  <a:rPr lang="zh-CN" altLang="zh-CN" dirty="0"/>
                  <a:t>当我们在计算机上实现一个信号的小波变换时，</a:t>
                </a:r>
                <a14:m>
                  <m:oMath xmlns:m="http://schemas.openxmlformats.org/officeDocument/2006/math">
                    <m:r>
                      <a:rPr lang="en-US" altLang="zh-CN" i="1">
                        <a:latin typeface="Cambria Math" panose="02040503050406030204" pitchFamily="18" charset="0"/>
                      </a:rPr>
                      <m:t>𝑡</m:t>
                    </m:r>
                  </m:oMath>
                </a14:m>
                <a:r>
                  <a:rPr lang="zh-CN" altLang="zh-CN" dirty="0"/>
                  <a:t>，</a:t>
                </a:r>
                <a14:m>
                  <m:oMath xmlns:m="http://schemas.openxmlformats.org/officeDocument/2006/math">
                    <m:r>
                      <a:rPr lang="en-US" altLang="zh-CN" i="1">
                        <a:latin typeface="Cambria Math" panose="02040503050406030204" pitchFamily="18" charset="0"/>
                      </a:rPr>
                      <m:t>𝑎</m:t>
                    </m:r>
                  </m:oMath>
                </a14:m>
                <a:r>
                  <a:rPr lang="zh-CN" altLang="zh-CN" dirty="0"/>
                  <a:t>和</a:t>
                </a:r>
                <a14:m>
                  <m:oMath xmlns:m="http://schemas.openxmlformats.org/officeDocument/2006/math">
                    <m:r>
                      <a:rPr lang="en-US" altLang="zh-CN" i="1">
                        <a:latin typeface="Cambria Math" panose="02040503050406030204" pitchFamily="18" charset="0"/>
                      </a:rPr>
                      <m:t>𝑏</m:t>
                    </m:r>
                  </m:oMath>
                </a14:m>
                <a:r>
                  <a:rPr lang="zh-CN" altLang="zh-CN" dirty="0"/>
                  <a:t>均应离散化</a:t>
                </a:r>
                <a:endParaRPr lang="en-US" altLang="zh-CN" dirty="0"/>
              </a:p>
              <a:p>
                <a:pPr lvl="1"/>
                <a:r>
                  <a:rPr lang="zh-CN" altLang="zh-CN" dirty="0"/>
                  <a:t>对</a:t>
                </a:r>
                <a14:m>
                  <m:oMath xmlns:m="http://schemas.openxmlformats.org/officeDocument/2006/math">
                    <m:r>
                      <a:rPr lang="en-US" altLang="zh-CN" i="1">
                        <a:latin typeface="Cambria Math" panose="02040503050406030204" pitchFamily="18" charset="0"/>
                      </a:rPr>
                      <m:t>𝑎</m:t>
                    </m:r>
                  </m:oMath>
                </a14:m>
                <a:r>
                  <a:rPr lang="zh-CN" altLang="zh-CN" dirty="0"/>
                  <a:t>离散化最常用的方法是取</a:t>
                </a:r>
                <a14:m>
                  <m:oMath xmlns:m="http://schemas.openxmlformats.org/officeDocument/2006/math">
                    <m:r>
                      <a:rPr lang="en-US" altLang="zh-CN" i="1">
                        <a:latin typeface="Cambria Math" panose="02040503050406030204" pitchFamily="18" charset="0"/>
                      </a:rPr>
                      <m:t>𝑎</m:t>
                    </m:r>
                    <m:r>
                      <a:rPr lang="en-US" altLang="zh-CN">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a:latin typeface="Cambria Math" panose="02040503050406030204" pitchFamily="18" charset="0"/>
                          </a:rPr>
                          <m:t>0</m:t>
                        </m:r>
                      </m:sub>
                      <m:sup>
                        <m:r>
                          <a:rPr lang="en-US" altLang="zh-CN" i="1">
                            <a:latin typeface="Cambria Math" panose="02040503050406030204" pitchFamily="18" charset="0"/>
                          </a:rPr>
                          <m:t>𝑗</m:t>
                        </m:r>
                      </m:sup>
                    </m:sSubSup>
                    <m:r>
                      <a:rPr lang="en-US" altLang="zh-CN">
                        <a:latin typeface="Cambria Math" panose="02040503050406030204" pitchFamily="18" charset="0"/>
                      </a:rPr>
                      <m:t>,</m:t>
                    </m:r>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𝑍</m:t>
                    </m:r>
                  </m:oMath>
                </a14:m>
                <a:r>
                  <a:rPr lang="zh-CN" altLang="zh-CN" dirty="0"/>
                  <a:t>，并取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a:latin typeface="Cambria Math" panose="02040503050406030204" pitchFamily="18" charset="0"/>
                          </a:rPr>
                          <m:t>0</m:t>
                        </m:r>
                      </m:sub>
                    </m:sSub>
                    <m:r>
                      <a:rPr lang="en-US" altLang="zh-CN">
                        <a:latin typeface="Cambria Math" panose="02040503050406030204" pitchFamily="18" charset="0"/>
                      </a:rPr>
                      <m:t>=2</m:t>
                    </m:r>
                  </m:oMath>
                </a14:m>
                <a:r>
                  <a:rPr lang="zh-CN" altLang="zh-CN" dirty="0"/>
                  <a:t>，这样</a:t>
                </a:r>
                <a14:m>
                  <m:oMath xmlns:m="http://schemas.openxmlformats.org/officeDocument/2006/math">
                    <m:r>
                      <a:rPr lang="en-US" altLang="zh-CN" i="1">
                        <a:latin typeface="Cambria Math" panose="02040503050406030204" pitchFamily="18" charset="0"/>
                      </a:rPr>
                      <m:t>𝑎</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𝑗</m:t>
                        </m:r>
                      </m:sup>
                    </m:sSup>
                  </m:oMath>
                </a14:m>
                <a:r>
                  <a:rPr lang="zh-CN" altLang="zh-CN" dirty="0"/>
                  <a:t>。对于</a:t>
                </a:r>
                <a14:m>
                  <m:oMath xmlns:m="http://schemas.openxmlformats.org/officeDocument/2006/math">
                    <m:r>
                      <a:rPr lang="en-US" altLang="zh-CN" i="1">
                        <a:latin typeface="Cambria Math" panose="02040503050406030204" pitchFamily="18" charset="0"/>
                      </a:rPr>
                      <m:t>𝑎</m:t>
                    </m:r>
                  </m:oMath>
                </a14:m>
                <a:r>
                  <a:rPr lang="zh-CN" altLang="zh-CN" dirty="0"/>
                  <a:t>按</a:t>
                </a:r>
                <a:r>
                  <a:rPr lang="en-US" altLang="zh-CN" dirty="0"/>
                  <a:t>2</a:t>
                </a:r>
                <a:r>
                  <a:rPr lang="zh-CN" altLang="zh-CN" dirty="0"/>
                  <a:t>的整次幂取值所得到的小波习惯上称之为“二进（</a:t>
                </a:r>
                <a:r>
                  <a:rPr lang="en-US" altLang="zh-CN" dirty="0"/>
                  <a:t>dyadic</a:t>
                </a:r>
                <a:r>
                  <a:rPr lang="zh-CN" altLang="zh-CN" dirty="0"/>
                  <a:t>）”小波</a:t>
                </a:r>
                <a:endParaRPr lang="en-US" altLang="zh-CN" dirty="0"/>
              </a:p>
              <a:p>
                <a:pPr lvl="1"/>
                <a:r>
                  <a:rPr lang="zh-CN" altLang="zh-CN" dirty="0"/>
                  <a:t>然而取</a:t>
                </a:r>
                <a14:m>
                  <m:oMath xmlns:m="http://schemas.openxmlformats.org/officeDocument/2006/math">
                    <m:r>
                      <a:rPr lang="en-US" altLang="zh-CN" i="1">
                        <a:latin typeface="Cambria Math" panose="02040503050406030204" pitchFamily="18" charset="0"/>
                      </a:rPr>
                      <m:t>𝑎</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𝑗</m:t>
                        </m:r>
                      </m:sup>
                    </m:sSup>
                    <m:r>
                      <a:rPr lang="en-US" altLang="zh-CN">
                        <a:latin typeface="Cambria Math" panose="02040503050406030204" pitchFamily="18" charset="0"/>
                      </a:rPr>
                      <m:t>,</m:t>
                    </m:r>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𝑍</m:t>
                    </m:r>
                  </m:oMath>
                </a14:m>
                <a:r>
                  <a:rPr lang="zh-CN" altLang="zh-CN" dirty="0"/>
                  <a:t>，在实际工作中有时显得尺度跳跃太大。当希望</a:t>
                </a:r>
                <a14:m>
                  <m:oMath xmlns:m="http://schemas.openxmlformats.org/officeDocument/2006/math">
                    <m:r>
                      <a:rPr lang="en-US" altLang="zh-CN" i="1">
                        <a:latin typeface="Cambria Math" panose="02040503050406030204" pitchFamily="18" charset="0"/>
                      </a:rPr>
                      <m:t>𝑎</m:t>
                    </m:r>
                  </m:oMath>
                </a14:m>
                <a:r>
                  <a:rPr lang="zh-CN" altLang="zh-CN" dirty="0"/>
                  <a:t>任意取值</a:t>
                </a:r>
                <a14:m>
                  <m:oMath xmlns:m="http://schemas.openxmlformats.org/officeDocument/2006/math">
                    <m:d>
                      <m:dPr>
                        <m:ctrlPr>
                          <a:rPr lang="zh-CN" altLang="zh-CN" i="1">
                            <a:latin typeface="Cambria Math" panose="02040503050406030204" pitchFamily="18" charset="0"/>
                          </a:rPr>
                        </m:ctrlPr>
                      </m:dPr>
                      <m:e>
                        <m:r>
                          <a:rPr lang="en-US" altLang="zh-CN" i="1">
                            <a:latin typeface="Cambria Math" panose="02040503050406030204" pitchFamily="18" charset="0"/>
                          </a:rPr>
                          <m:t>𝑎</m:t>
                        </m:r>
                        <m:r>
                          <a:rPr lang="en-US" altLang="zh-CN">
                            <a:latin typeface="Cambria Math" panose="02040503050406030204" pitchFamily="18" charset="0"/>
                          </a:rPr>
                          <m:t>&gt;0</m:t>
                        </m:r>
                      </m:e>
                    </m:d>
                  </m:oMath>
                </a14:m>
                <a:r>
                  <a:rPr lang="zh-CN" altLang="zh-CN" dirty="0"/>
                  <a:t>，时，这时的小波变换即是连续小波变换</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1800" y="2295407"/>
                <a:ext cx="8461375" cy="3841228"/>
              </a:xfrm>
              <a:blipFill>
                <a:blip r:embed="rId2"/>
                <a:stretch>
                  <a:fillRect t="-794" r="-5692" b="-936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41</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179512" y="1085336"/>
                <a:ext cx="9072277" cy="1031757"/>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sz="2300" i="1" kern="100">
                          <a:latin typeface="Cambria Math" panose="02040503050406030204" pitchFamily="18" charset="0"/>
                          <a:ea typeface="宋体" panose="02010600030101010101" pitchFamily="2" charset="-122"/>
                        </a:rPr>
                        <m:t>𝑊</m:t>
                      </m:r>
                      <m:sSub>
                        <m:sSubPr>
                          <m:ctrlPr>
                            <a:rPr lang="zh-CN" altLang="zh-CN" sz="2300" i="1" kern="100">
                              <a:latin typeface="Cambria Math" panose="02040503050406030204" pitchFamily="18" charset="0"/>
                              <a:ea typeface="Cambria Math" panose="02040503050406030204" pitchFamily="18" charset="0"/>
                            </a:rPr>
                          </m:ctrlPr>
                        </m:sSubPr>
                        <m:e>
                          <m:r>
                            <a:rPr lang="en-US" altLang="zh-CN" sz="2300" i="1" kern="100">
                              <a:latin typeface="Cambria Math" panose="02040503050406030204" pitchFamily="18" charset="0"/>
                              <a:ea typeface="宋体" panose="02010600030101010101" pitchFamily="2" charset="-122"/>
                            </a:rPr>
                            <m:t>𝑇</m:t>
                          </m:r>
                        </m:e>
                        <m:sub>
                          <m:r>
                            <a:rPr lang="en-US" altLang="zh-CN" sz="2300" i="1" kern="100">
                              <a:latin typeface="Cambria Math" panose="02040503050406030204" pitchFamily="18" charset="0"/>
                              <a:ea typeface="宋体" panose="02010600030101010101" pitchFamily="2" charset="-122"/>
                            </a:rPr>
                            <m:t>𝑥</m:t>
                          </m:r>
                        </m:sub>
                      </m:sSub>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𝑎</m:t>
                      </m:r>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𝑏</m:t>
                      </m:r>
                      <m:r>
                        <a:rPr lang="en-US" altLang="zh-CN" sz="2300" kern="100">
                          <a:latin typeface="Cambria Math" panose="02040503050406030204" pitchFamily="18" charset="0"/>
                          <a:ea typeface="宋体" panose="02010600030101010101" pitchFamily="2" charset="-122"/>
                        </a:rPr>
                        <m:t>)=</m:t>
                      </m:r>
                      <m:f>
                        <m:fPr>
                          <m:ctrlPr>
                            <a:rPr lang="zh-CN" altLang="zh-CN" sz="2300" i="1" kern="100">
                              <a:latin typeface="Cambria Math" panose="02040503050406030204" pitchFamily="18" charset="0"/>
                              <a:ea typeface="Cambria Math" panose="02040503050406030204" pitchFamily="18" charset="0"/>
                            </a:rPr>
                          </m:ctrlPr>
                        </m:fPr>
                        <m:num>
                          <m:r>
                            <a:rPr lang="en-US" altLang="zh-CN" sz="2300" kern="100">
                              <a:latin typeface="Cambria Math" panose="02040503050406030204" pitchFamily="18" charset="0"/>
                              <a:ea typeface="宋体" panose="02010600030101010101" pitchFamily="2" charset="-122"/>
                            </a:rPr>
                            <m:t>1</m:t>
                          </m:r>
                        </m:num>
                        <m:den>
                          <m:rad>
                            <m:radPr>
                              <m:degHide m:val="on"/>
                              <m:ctrlPr>
                                <a:rPr lang="zh-CN" altLang="zh-CN" sz="2300" i="1" kern="100">
                                  <a:latin typeface="Cambria Math" panose="02040503050406030204" pitchFamily="18" charset="0"/>
                                  <a:ea typeface="Cambria Math" panose="02040503050406030204" pitchFamily="18" charset="0"/>
                                </a:rPr>
                              </m:ctrlPr>
                            </m:radPr>
                            <m:deg/>
                            <m:e>
                              <m:r>
                                <a:rPr lang="en-US" altLang="zh-CN" sz="2300" i="1" kern="100">
                                  <a:latin typeface="Cambria Math" panose="02040503050406030204" pitchFamily="18" charset="0"/>
                                  <a:ea typeface="宋体" panose="02010600030101010101" pitchFamily="2" charset="-122"/>
                                </a:rPr>
                                <m:t>𝑎</m:t>
                              </m:r>
                            </m:e>
                          </m:rad>
                        </m:den>
                      </m:f>
                      <m:nary>
                        <m:naryPr>
                          <m:grow m:val="on"/>
                          <m:subHide m:val="on"/>
                          <m:supHide m:val="on"/>
                          <m:ctrlPr>
                            <a:rPr lang="zh-CN" altLang="zh-CN" sz="2300" i="1" kern="100">
                              <a:latin typeface="Cambria Math" panose="02040503050406030204" pitchFamily="18" charset="0"/>
                              <a:ea typeface="Cambria Math" panose="02040503050406030204" pitchFamily="18" charset="0"/>
                            </a:rPr>
                          </m:ctrlPr>
                        </m:naryPr>
                        <m:sub/>
                        <m:sup/>
                        <m:e>
                          <m:r>
                            <a:rPr lang="en-US" altLang="zh-CN" sz="2300" i="1" kern="100">
                              <a:latin typeface="Cambria Math" panose="02040503050406030204" pitchFamily="18" charset="0"/>
                              <a:ea typeface="宋体" panose="02010600030101010101" pitchFamily="2" charset="-122"/>
                            </a:rPr>
                            <m:t>𝑥</m:t>
                          </m:r>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𝑡</m:t>
                          </m:r>
                          <m:r>
                            <a:rPr lang="en-US" altLang="zh-CN" sz="2300" kern="100">
                              <a:latin typeface="Cambria Math" panose="02040503050406030204" pitchFamily="18" charset="0"/>
                              <a:ea typeface="宋体" panose="02010600030101010101" pitchFamily="2" charset="-122"/>
                            </a:rPr>
                            <m:t>)</m:t>
                          </m:r>
                          <m:sSup>
                            <m:sSupPr>
                              <m:ctrlPr>
                                <a:rPr lang="zh-CN" altLang="zh-CN" sz="2300" i="1" kern="100">
                                  <a:latin typeface="Cambria Math" panose="02040503050406030204" pitchFamily="18" charset="0"/>
                                  <a:ea typeface="Cambria Math" panose="02040503050406030204" pitchFamily="18" charset="0"/>
                                </a:rPr>
                              </m:ctrlPr>
                            </m:sSupPr>
                            <m:e>
                              <m:r>
                                <a:rPr lang="en-US" altLang="zh-CN" sz="2300" i="1" kern="100">
                                  <a:latin typeface="Cambria Math" panose="02040503050406030204" pitchFamily="18" charset="0"/>
                                  <a:ea typeface="宋体" panose="02010600030101010101" pitchFamily="2" charset="-122"/>
                                </a:rPr>
                                <m:t>𝜓</m:t>
                              </m:r>
                            </m:e>
                            <m:sup>
                              <m:r>
                                <a:rPr lang="en-US" altLang="zh-CN" sz="2300" i="1" kern="100">
                                  <a:latin typeface="Cambria Math" panose="02040503050406030204" pitchFamily="18" charset="0"/>
                                  <a:ea typeface="宋体" panose="02010600030101010101" pitchFamily="2" charset="-122"/>
                                </a:rPr>
                                <m:t>∗</m:t>
                              </m:r>
                            </m:sup>
                          </m:sSup>
                        </m:e>
                      </m:nary>
                      <m:r>
                        <a:rPr lang="en-US" altLang="zh-CN" sz="2300" kern="100">
                          <a:latin typeface="Cambria Math" panose="02040503050406030204" pitchFamily="18" charset="0"/>
                          <a:ea typeface="宋体" panose="02010600030101010101" pitchFamily="2" charset="-122"/>
                        </a:rPr>
                        <m:t>(</m:t>
                      </m:r>
                      <m:f>
                        <m:fPr>
                          <m:ctrlPr>
                            <a:rPr lang="zh-CN" altLang="zh-CN" sz="2300" i="1" kern="100">
                              <a:latin typeface="Cambria Math" panose="02040503050406030204" pitchFamily="18" charset="0"/>
                              <a:ea typeface="Cambria Math" panose="02040503050406030204" pitchFamily="18" charset="0"/>
                            </a:rPr>
                          </m:ctrlPr>
                        </m:fPr>
                        <m:num>
                          <m:r>
                            <a:rPr lang="en-US" altLang="zh-CN" sz="2300" i="1" kern="100">
                              <a:latin typeface="Cambria Math" panose="02040503050406030204" pitchFamily="18" charset="0"/>
                              <a:ea typeface="宋体" panose="02010600030101010101" pitchFamily="2" charset="-122"/>
                            </a:rPr>
                            <m:t>𝑡</m:t>
                          </m:r>
                          <m:r>
                            <a:rPr lang="en-US" altLang="zh-CN" sz="2300" i="1"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𝑏</m:t>
                          </m:r>
                        </m:num>
                        <m:den>
                          <m:r>
                            <a:rPr lang="en-US" altLang="zh-CN" sz="2300" i="1" kern="100">
                              <a:latin typeface="Cambria Math" panose="02040503050406030204" pitchFamily="18" charset="0"/>
                              <a:ea typeface="宋体" panose="02010600030101010101" pitchFamily="2" charset="-122"/>
                            </a:rPr>
                            <m:t>𝑎</m:t>
                          </m:r>
                        </m:den>
                      </m:f>
                      <m:r>
                        <a:rPr lang="en-US" altLang="zh-CN" sz="2300" kern="100">
                          <a:latin typeface="Cambria Math" panose="02040503050406030204" pitchFamily="18" charset="0"/>
                          <a:ea typeface="宋体" panose="02010600030101010101" pitchFamily="2" charset="-122"/>
                        </a:rPr>
                        <m:t>)</m:t>
                      </m:r>
                      <m:r>
                        <a:rPr lang="en-US" altLang="zh-CN" sz="2300" i="1" kern="100">
                          <a:latin typeface="Cambria Math" panose="02040503050406030204" pitchFamily="18" charset="0"/>
                          <a:ea typeface="宋体" panose="02010600030101010101" pitchFamily="2" charset="-122"/>
                        </a:rPr>
                        <m:t>𝑑𝑡</m:t>
                      </m:r>
                      <m:d>
                        <m:dPr>
                          <m:begChr m:val=""/>
                          <m:endChr m:val="〉"/>
                          <m:ctrlPr>
                            <a:rPr lang="zh-CN" altLang="zh-CN" sz="2300" i="1">
                              <a:effectLst/>
                              <a:latin typeface="Cambria Math" panose="02040503050406030204" pitchFamily="18" charset="0"/>
                              <a:ea typeface="Cambria Math" panose="02040503050406030204" pitchFamily="18" charset="0"/>
                            </a:rPr>
                          </m:ctrlPr>
                        </m:dPr>
                        <m:e>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nary>
                            <m:naryPr>
                              <m:grow m:val="on"/>
                              <m:subHide m:val="on"/>
                              <m:supHide m:val="on"/>
                              <m:ctrlPr>
                                <a:rPr lang="zh-CN" altLang="zh-CN" sz="2300" i="1">
                                  <a:effectLst/>
                                  <a:latin typeface="Cambria Math" panose="02040503050406030204" pitchFamily="18" charset="0"/>
                                  <a:ea typeface="Cambria Math" panose="02040503050406030204" pitchFamily="18" charset="0"/>
                                </a:rPr>
                              </m:ctrlPr>
                            </m:naryPr>
                            <m:sub/>
                            <m:sup/>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300" i="1">
                                      <a:effectLst/>
                                      <a:latin typeface="Cambria Math" panose="02040503050406030204" pitchFamily="18" charset="0"/>
                                      <a:ea typeface="Cambria Math" panose="02040503050406030204" pitchFamily="18" charset="0"/>
                                    </a:rPr>
                                  </m:ctrlPr>
                                </m:sSubSupPr>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𝑏</m:t>
                                  </m:r>
                                </m:sub>
                                <m:sup>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m:t>
                                  </m:r>
                                </m:sup>
                              </m:sSubSup>
                            </m:e>
                          </m:nary>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𝑑𝑡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300" i="1">
                                  <a:effectLst/>
                                  <a:latin typeface="Cambria Math" panose="02040503050406030204" pitchFamily="18" charset="0"/>
                                  <a:ea typeface="Cambria Math" panose="02040503050406030204" pitchFamily="18" charset="0"/>
                                </a:rPr>
                              </m:ctrlPr>
                            </m:sSubPr>
                            <m:e>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3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300" kern="100">
                              <a:latin typeface="Cambria Math" panose="02040503050406030204" pitchFamily="18" charset="0"/>
                              <a:ea typeface="宋体" panose="02010600030101010101" pitchFamily="2" charset="-122"/>
                              <a:cs typeface="Times New Roman" panose="02020603050405020304" pitchFamily="18" charset="0"/>
                            </a:rPr>
                            <m:t>)</m:t>
                          </m:r>
                        </m:e>
                      </m:d>
                    </m:oMath>
                  </m:oMathPara>
                </a14:m>
                <a:endParaRPr lang="zh-CN" altLang="en-US" sz="2300" dirty="0"/>
              </a:p>
            </p:txBody>
          </p:sp>
        </mc:Choice>
        <mc:Fallback xmlns="">
          <p:sp>
            <p:nvSpPr>
              <p:cNvPr id="6" name="矩形 5"/>
              <p:cNvSpPr>
                <a:spLocks noRot="1" noChangeAspect="1" noMove="1" noResize="1" noEditPoints="1" noAdjustHandles="1" noChangeArrowheads="1" noChangeShapeType="1" noTextEdit="1"/>
              </p:cNvSpPr>
              <p:nvPr/>
            </p:nvSpPr>
            <p:spPr>
              <a:xfrm>
                <a:off x="179512" y="1085336"/>
                <a:ext cx="9072277" cy="103175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497755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连续小波变换的计算</a:t>
            </a:r>
          </a:p>
        </p:txBody>
      </p:sp>
      <p:sp>
        <p:nvSpPr>
          <p:cNvPr id="3" name="内容占位符 2"/>
          <p:cNvSpPr>
            <a:spLocks noGrp="1"/>
          </p:cNvSpPr>
          <p:nvPr>
            <p:ph idx="1"/>
          </p:nvPr>
        </p:nvSpPr>
        <p:spPr>
          <a:xfrm>
            <a:off x="413895" y="1172018"/>
            <a:ext cx="8461375" cy="5137372"/>
          </a:xfrm>
        </p:spPr>
        <p:txBody>
          <a:bodyPr/>
          <a:lstStyle/>
          <a:p>
            <a:r>
              <a:rPr lang="zh-CN" altLang="zh-CN" dirty="0"/>
              <a:t>连续小波变换</a:t>
            </a:r>
            <a:r>
              <a:rPr lang="zh-CN" altLang="en-US" dirty="0"/>
              <a:t>可采取数值积分方法</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42</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2303240" y="1709079"/>
                <a:ext cx="5544616" cy="2312236"/>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i="1" kern="100" smtClean="0">
                          <a:latin typeface="Cambria Math" panose="02040503050406030204" pitchFamily="18" charset="0"/>
                          <a:ea typeface="宋体" panose="02010600030101010101" pitchFamily="2" charset="-122"/>
                        </a:rPr>
                        <m:t>𝑊</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𝑇</m:t>
                          </m:r>
                        </m:e>
                        <m:sub>
                          <m:r>
                            <a:rPr lang="en-US" altLang="zh-CN" i="1" kern="100">
                              <a:latin typeface="Cambria Math" panose="02040503050406030204" pitchFamily="18" charset="0"/>
                              <a:ea typeface="宋体" panose="02010600030101010101" pitchFamily="2" charset="-122"/>
                            </a:rPr>
                            <m:t>𝑥</m:t>
                          </m:r>
                        </m:sub>
                      </m:sSub>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𝑎</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𝑏</m:t>
                          </m:r>
                        </m:e>
                      </m:d>
                      <m:r>
                        <a:rPr lang="en-US" altLang="zh-CN" kern="100">
                          <a:latin typeface="Cambria Math" panose="02040503050406030204" pitchFamily="18" charset="0"/>
                          <a:ea typeface="宋体"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en-US" altLang="zh-CN" kern="100">
                              <a:latin typeface="Cambria Math" panose="02040503050406030204" pitchFamily="18" charset="0"/>
                              <a:ea typeface="宋体" panose="02010600030101010101" pitchFamily="2" charset="-122"/>
                            </a:rPr>
                            <m:t>1</m:t>
                          </m:r>
                        </m:num>
                        <m:den>
                          <m:rad>
                            <m:radPr>
                              <m:degHide m:val="on"/>
                              <m:ctrlPr>
                                <a:rPr lang="zh-CN" altLang="zh-CN" i="1" kern="100">
                                  <a:latin typeface="Cambria Math" panose="02040503050406030204" pitchFamily="18" charset="0"/>
                                  <a:ea typeface="Cambria Math" panose="02040503050406030204" pitchFamily="18" charset="0"/>
                                </a:rPr>
                              </m:ctrlPr>
                            </m:radPr>
                            <m:deg/>
                            <m:e>
                              <m:r>
                                <a:rPr lang="en-US" altLang="zh-CN" i="1" kern="100">
                                  <a:latin typeface="Cambria Math" panose="02040503050406030204" pitchFamily="18" charset="0"/>
                                  <a:ea typeface="宋体" panose="02010600030101010101" pitchFamily="2" charset="-122"/>
                                </a:rPr>
                                <m:t>𝑎</m:t>
                              </m:r>
                            </m:e>
                          </m:rad>
                        </m:den>
                      </m:f>
                      <m:nary>
                        <m:naryPr>
                          <m:grow m:val="on"/>
                          <m:subHide m:val="on"/>
                          <m:supHide m:val="on"/>
                          <m:ctrlPr>
                            <a:rPr lang="zh-CN" altLang="zh-CN" i="1" kern="100">
                              <a:latin typeface="Cambria Math" panose="02040503050406030204" pitchFamily="18" charset="0"/>
                              <a:ea typeface="Cambria Math" panose="02040503050406030204" pitchFamily="18" charset="0"/>
                            </a:rPr>
                          </m:ctrlPr>
                        </m:naryPr>
                        <m:sub/>
                        <m:sup/>
                        <m:e>
                          <m:r>
                            <a:rPr lang="en-US" altLang="zh-CN" i="1" kern="100">
                              <a:latin typeface="Cambria Math" panose="02040503050406030204" pitchFamily="18" charset="0"/>
                              <a:ea typeface="宋体" panose="02010600030101010101" pitchFamily="2" charset="-122"/>
                            </a:rPr>
                            <m:t>𝑥</m:t>
                          </m:r>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𝑡</m:t>
                              </m:r>
                            </m:e>
                          </m:d>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𝜓</m:t>
                              </m:r>
                            </m:e>
                            <m:sup>
                              <m:r>
                                <a:rPr lang="en-US" altLang="zh-CN" i="1" kern="100">
                                  <a:latin typeface="Cambria Math" panose="02040503050406030204" pitchFamily="18" charset="0"/>
                                  <a:ea typeface="宋体" panose="02010600030101010101" pitchFamily="2" charset="-122"/>
                                </a:rPr>
                                <m:t>∗</m:t>
                              </m:r>
                            </m:sup>
                          </m:sSup>
                        </m:e>
                      </m:nary>
                      <m:d>
                        <m:dPr>
                          <m:ctrlPr>
                            <a:rPr lang="zh-CN" altLang="zh-CN" i="1" kern="100">
                              <a:latin typeface="Cambria Math" panose="02040503050406030204" pitchFamily="18" charset="0"/>
                              <a:ea typeface="Cambria Math" panose="02040503050406030204" pitchFamily="18" charset="0"/>
                            </a:rPr>
                          </m:ctrlPr>
                        </m:dPr>
                        <m:e>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𝑡</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𝑏</m:t>
                              </m:r>
                            </m:num>
                            <m:den>
                              <m:r>
                                <a:rPr lang="en-US" altLang="zh-CN" i="1" kern="100">
                                  <a:latin typeface="Cambria Math" panose="02040503050406030204" pitchFamily="18" charset="0"/>
                                  <a:ea typeface="宋体" panose="02010600030101010101" pitchFamily="2" charset="-122"/>
                                </a:rPr>
                                <m:t>𝑎</m:t>
                              </m:r>
                            </m:den>
                          </m:f>
                        </m:e>
                      </m:d>
                      <m:r>
                        <a:rPr lang="en-US" altLang="zh-CN" i="1" kern="100">
                          <a:latin typeface="Cambria Math" panose="02040503050406030204" pitchFamily="18" charset="0"/>
                          <a:ea typeface="宋体" panose="02010600030101010101" pitchFamily="2" charset="-122"/>
                        </a:rPr>
                        <m:t>𝑑𝑡</m:t>
                      </m:r>
                    </m:oMath>
                  </m:oMathPara>
                </a14:m>
                <a:endParaRPr lang="en-US" altLang="zh-CN" kern="100" dirty="0">
                  <a:ea typeface="宋体" panose="02010600030101010101" pitchFamily="2" charset="-122"/>
                </a:endParaRPr>
              </a:p>
              <a:p>
                <a:pPr algn="ctr">
                  <a:lnSpc>
                    <a:spcPct val="125000"/>
                  </a:lnSpc>
                  <a:spcAft>
                    <a:spcPts val="0"/>
                  </a:spcAft>
                </a:pPr>
                <a:endParaRPr lang="zh-CN" altLang="zh-CN" kern="100" dirty="0">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sub>
                        <m:sup/>
                        <m:e>
                          <m:f>
                            <m:fPr>
                              <m:ctrlPr>
                                <a:rPr lang="zh-CN" altLang="zh-CN" i="1">
                                  <a:effectLst/>
                                  <a:latin typeface="Cambria Math" panose="02040503050406030204" pitchFamily="18" charset="0"/>
                                  <a:ea typeface="Cambria Math" panose="02040503050406030204" pitchFamily="18" charset="0"/>
                                </a:rPr>
                              </m:ctrlPr>
                            </m:fPr>
                            <m:num>
                              <m:r>
                                <a:rPr lang="en-US" altLang="zh-CN" kern="100">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i="1">
                                      <a:effectLst/>
                                      <a:latin typeface="Cambria Math" panose="02040503050406030204" pitchFamily="18" charset="0"/>
                                      <a:ea typeface="Cambria Math" panose="02040503050406030204" pitchFamily="18" charset="0"/>
                                    </a:rPr>
                                  </m:ctrlPr>
                                </m:radPr>
                                <m:deg/>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rad>
                            </m:den>
                          </m:f>
                          <m:nary>
                            <m:naryPr>
                              <m:limLoc m:val="subSup"/>
                              <m:grow m:val="on"/>
                              <m:ctrlPr>
                                <a:rPr lang="zh-CN" altLang="zh-CN" i="1">
                                  <a:effectLst/>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i="1">
                                      <a:effectLst/>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e>
                              </m:d>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𝜓</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den>
                                  </m:f>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𝑑𝑡</m:t>
                              </m:r>
                            </m:e>
                          </m:nary>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303240" y="1709079"/>
                <a:ext cx="5544616" cy="231223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879" y="3895909"/>
                <a:ext cx="2810619" cy="707886"/>
              </a:xfrm>
              <a:prstGeom prst="rect">
                <a:avLst/>
              </a:prstGeom>
            </p:spPr>
            <p:txBody>
              <a:bodyPr wrap="square">
                <a:spAutoFit/>
              </a:bodyPr>
              <a:lstStyle/>
              <a:p>
                <a:r>
                  <a:rPr lang="zh-CN" altLang="zh-CN" kern="100" dirty="0">
                    <a:solidFill>
                      <a:srgbClr val="FF3300"/>
                    </a:solidFill>
                    <a:latin typeface="微软雅黑" panose="020B0503020204020204" pitchFamily="34" charset="-122"/>
                    <a:ea typeface="微软雅黑" panose="020B0503020204020204" pitchFamily="34" charset="-122"/>
                    <a:cs typeface="Times New Roman" panose="02020603050405020304" pitchFamily="18" charset="0"/>
                  </a:rPr>
                  <a:t>在</a:t>
                </a:r>
                <a14:m>
                  <m:oMath xmlns:m="http://schemas.openxmlformats.org/officeDocument/2006/math">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kern="100" dirty="0">
                    <a:solidFill>
                      <a:srgbClr val="FF3300"/>
                    </a:solidFill>
                    <a:latin typeface="微软雅黑" panose="020B0503020204020204" pitchFamily="34" charset="-122"/>
                    <a:ea typeface="微软雅黑" panose="020B0503020204020204" pitchFamily="34" charset="-122"/>
                    <a:cs typeface="Times New Roman" panose="02020603050405020304" pitchFamily="18" charset="0"/>
                  </a:rPr>
                  <a:t>的区间内，</a:t>
                </a:r>
                <a14:m>
                  <m:oMath xmlns:m="http://schemas.openxmlformats.org/officeDocument/2006/math">
                    <m:d>
                      <m:dPr>
                        <m:begChr m:val=""/>
                        <m:ctrlPr>
                          <a:rPr lang="zh-CN" altLang="zh-CN" i="1">
                            <a:solidFill>
                              <a:srgbClr val="FF3300"/>
                            </a:solidFill>
                            <a:effectLst/>
                            <a:latin typeface="Cambria Math" panose="02040503050406030204" pitchFamily="18" charset="0"/>
                            <a:ea typeface="Cambria Math" panose="02040503050406030204" pitchFamily="18" charset="0"/>
                          </a:rPr>
                        </m:ctrlPr>
                      </m:dPr>
                      <m:e>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𝑘</m:t>
                        </m:r>
                      </m:e>
                    </m:d>
                  </m:oMath>
                </a14:m>
                <a:endParaRPr lang="zh-CN" altLang="en-US" dirty="0">
                  <a:solidFill>
                    <a:srgbClr val="FF3300"/>
                  </a:solidFill>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2879" y="3895909"/>
                <a:ext cx="2810619" cy="707886"/>
              </a:xfrm>
              <a:prstGeom prst="rect">
                <a:avLst/>
              </a:prstGeom>
              <a:blipFill>
                <a:blip r:embed="rId3"/>
                <a:stretch>
                  <a:fillRect l="-2169" t="-27586" b="-10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907704" y="4332729"/>
                <a:ext cx="6084168" cy="2237600"/>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rPr>
                        <m:t>𝑊</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𝑇</m:t>
                          </m:r>
                        </m:e>
                        <m:sub>
                          <m:r>
                            <a:rPr lang="en-US" altLang="zh-CN" i="1" kern="100">
                              <a:latin typeface="Cambria Math" panose="02040503050406030204" pitchFamily="18" charset="0"/>
                              <a:ea typeface="宋体" panose="02010600030101010101" pitchFamily="2" charset="-122"/>
                            </a:rPr>
                            <m:t>𝑥</m:t>
                          </m:r>
                        </m:sub>
                      </m:sSub>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𝑏</m:t>
                      </m:r>
                      <m:r>
                        <a:rPr lang="en-US" altLang="zh-CN" kern="100">
                          <a:latin typeface="Cambria Math" panose="02040503050406030204" pitchFamily="18" charset="0"/>
                          <a:ea typeface="宋体"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en-US" altLang="zh-CN" kern="100">
                              <a:latin typeface="Cambria Math" panose="02040503050406030204" pitchFamily="18" charset="0"/>
                              <a:ea typeface="宋体" panose="02010600030101010101" pitchFamily="2" charset="-122"/>
                            </a:rPr>
                            <m:t>1</m:t>
                          </m:r>
                        </m:num>
                        <m:den>
                          <m:rad>
                            <m:radPr>
                              <m:degHide m:val="on"/>
                              <m:ctrlPr>
                                <a:rPr lang="zh-CN" altLang="zh-CN" i="1" kern="100">
                                  <a:latin typeface="Cambria Math" panose="02040503050406030204" pitchFamily="18" charset="0"/>
                                  <a:ea typeface="Cambria Math" panose="02040503050406030204" pitchFamily="18" charset="0"/>
                                </a:rPr>
                              </m:ctrlPr>
                            </m:radPr>
                            <m:deg/>
                            <m:e>
                              <m:r>
                                <a:rPr lang="en-US" altLang="zh-CN" i="1" kern="100">
                                  <a:latin typeface="Cambria Math" panose="02040503050406030204" pitchFamily="18" charset="0"/>
                                  <a:ea typeface="宋体" panose="02010600030101010101" pitchFamily="2" charset="-122"/>
                                </a:rPr>
                                <m:t>𝑎</m:t>
                              </m:r>
                            </m:e>
                          </m:rad>
                        </m:den>
                      </m:f>
                      <m:nary>
                        <m:naryPr>
                          <m:chr m:val="∑"/>
                          <m:supHide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𝑘</m:t>
                          </m:r>
                        </m:sub>
                        <m:sup/>
                        <m:e>
                          <m:nary>
                            <m:naryPr>
                              <m:limLoc m:val="subSup"/>
                              <m:grow m:val="on"/>
                              <m:ctrlPr>
                                <a:rPr lang="zh-CN" altLang="zh-CN" i="1" kern="100">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rPr>
                                <m:t>𝑘</m:t>
                              </m:r>
                            </m:sub>
                            <m:sup>
                              <m:r>
                                <a:rPr lang="en-US" altLang="zh-CN" i="1" kern="100">
                                  <a:latin typeface="Cambria Math" panose="02040503050406030204" pitchFamily="18" charset="0"/>
                                  <a:ea typeface="宋体" panose="02010600030101010101" pitchFamily="2" charset="-122"/>
                                </a:rPr>
                                <m:t>𝑘</m:t>
                              </m:r>
                              <m:r>
                                <a:rPr lang="en-US" altLang="zh-CN" kern="100">
                                  <a:latin typeface="Cambria Math" panose="02040503050406030204" pitchFamily="18" charset="0"/>
                                  <a:ea typeface="宋体" panose="02010600030101010101" pitchFamily="2" charset="-122"/>
                                </a:rPr>
                                <m:t>+1</m:t>
                              </m:r>
                            </m:sup>
                            <m:e>
                              <m:r>
                                <a:rPr lang="en-US" altLang="zh-CN" i="1" kern="100">
                                  <a:latin typeface="Cambria Math" panose="02040503050406030204" pitchFamily="18" charset="0"/>
                                  <a:ea typeface="宋体" panose="02010600030101010101" pitchFamily="2" charset="-122"/>
                                </a:rPr>
                                <m:t>𝑥</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𝑘</m:t>
                              </m:r>
                              <m:r>
                                <a:rPr lang="en-US" altLang="zh-CN" kern="100">
                                  <a:latin typeface="Cambria Math" panose="02040503050406030204" pitchFamily="18" charset="0"/>
                                  <a:ea typeface="宋体"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𝜓</m:t>
                                  </m:r>
                                </m:e>
                                <m:sup>
                                  <m:r>
                                    <a:rPr lang="en-US" altLang="zh-CN" i="1" kern="100">
                                      <a:latin typeface="Cambria Math" panose="02040503050406030204" pitchFamily="18" charset="0"/>
                                      <a:ea typeface="宋体" panose="02010600030101010101" pitchFamily="2" charset="-122"/>
                                    </a:rPr>
                                    <m:t>∗</m:t>
                                  </m:r>
                                </m:sup>
                              </m:sSup>
                              <m:r>
                                <a:rPr lang="en-US" altLang="zh-CN" kern="100">
                                  <a:latin typeface="Cambria Math" panose="02040503050406030204" pitchFamily="18" charset="0"/>
                                  <a:ea typeface="宋体"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𝑡</m:t>
                                  </m:r>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𝑏</m:t>
                                  </m:r>
                                </m:num>
                                <m:den>
                                  <m:r>
                                    <a:rPr lang="en-US" altLang="zh-CN" i="1" kern="100">
                                      <a:latin typeface="Cambria Math" panose="02040503050406030204" pitchFamily="18" charset="0"/>
                                      <a:ea typeface="宋体" panose="02010600030101010101" pitchFamily="2" charset="-122"/>
                                    </a:rPr>
                                    <m:t>𝑎</m:t>
                                  </m:r>
                                </m:den>
                              </m:f>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𝑑𝑡</m:t>
                              </m:r>
                            </m:e>
                          </m:nary>
                        </m:e>
                      </m:nary>
                    </m:oMath>
                  </m:oMathPara>
                </a14:m>
                <a:endParaRPr lang="en-US" altLang="zh-CN" kern="100" dirty="0">
                  <a:ea typeface="宋体" panose="02010600030101010101" pitchFamily="2" charset="-122"/>
                </a:endParaRPr>
              </a:p>
              <a:p>
                <a:pPr algn="ctr">
                  <a:lnSpc>
                    <a:spcPct val="125000"/>
                  </a:lnSpc>
                  <a:spcAft>
                    <a:spcPts val="0"/>
                  </a:spcAft>
                </a:pPr>
                <a:endParaRPr lang="zh-CN" altLang="zh-CN" kern="100" dirty="0">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kern="100">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i="1">
                                  <a:effectLst/>
                                  <a:latin typeface="Cambria Math" panose="02040503050406030204" pitchFamily="18" charset="0"/>
                                  <a:ea typeface="Cambria Math" panose="02040503050406030204" pitchFamily="18" charset="0"/>
                                </a:rPr>
                              </m:ctrlPr>
                            </m:radPr>
                            <m:deg/>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rad>
                        </m:den>
                      </m:f>
                      <m:nary>
                        <m:naryPr>
                          <m:chr m:val="∑"/>
                          <m:supHide m:val="on"/>
                          <m:ctrlPr>
                            <a:rPr lang="zh-CN" altLang="zh-CN" i="1">
                              <a:effectLst/>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sub>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i="1" kern="100" smtClean="0">
                                  <a:latin typeface="Cambria Math" panose="02040503050406030204" pitchFamily="18" charset="0"/>
                                  <a:ea typeface="宋体" panose="02010600030101010101" pitchFamily="2" charset="-122"/>
                                  <a:cs typeface="Times New Roman" panose="02020603050405020304" pitchFamily="18" charset="0"/>
                                </a:rPr>
                              </m:ctrlPr>
                            </m:dPr>
                            <m:e>
                              <m:nary>
                                <m:naryPr>
                                  <m:limLoc m:val="subSup"/>
                                  <m:grow m:val="on"/>
                                  <m:ctrlPr>
                                    <a:rPr lang="zh-CN" altLang="zh-CN" i="1">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p>
                                <m:e>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𝜓</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den>
                                  </m:f>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𝑑𝑡</m:t>
                                  </m:r>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limLoc m:val="subSup"/>
                                  <m:grow m:val="on"/>
                                  <m:ctrlPr>
                                    <a:rPr lang="zh-CN" altLang="zh-CN" i="1">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sup>
                                <m:e>
                                  <m:sSup>
                                    <m:sSupPr>
                                      <m:ctrlPr>
                                        <a:rPr lang="zh-CN" altLang="en-US" i="1">
                                          <a:latin typeface="Cambria Math" panose="02040503050406030204" pitchFamily="18" charset="0"/>
                                        </a:rPr>
                                      </m:ctrlPr>
                                    </m:sSupPr>
                                    <m:e>
                                      <m:r>
                                        <a:rPr lang="en-US" altLang="zh-CN" i="1">
                                          <a:latin typeface="Cambria Math" panose="02040503050406030204" pitchFamily="18" charset="0"/>
                                        </a:rPr>
                                        <m:t>𝜓</m:t>
                                      </m:r>
                                    </m:e>
                                    <m:sup>
                                      <m:r>
                                        <a:rPr lang="en-US" altLang="zh-CN" i="1">
                                          <a:latin typeface="Cambria Math" panose="02040503050406030204" pitchFamily="18" charset="0"/>
                                        </a:rPr>
                                        <m:t>∗</m:t>
                                      </m:r>
                                    </m:sup>
                                  </m:sSup>
                                  <m:r>
                                    <a:rPr lang="en-US" altLang="zh-CN">
                                      <a:latin typeface="Cambria Math" panose="02040503050406030204" pitchFamily="18" charset="0"/>
                                    </a:rPr>
                                    <m:t>(</m:t>
                                  </m:r>
                                  <m:f>
                                    <m:fPr>
                                      <m:ctrlPr>
                                        <a:rPr lang="zh-CN" altLang="en-US" i="1">
                                          <a:latin typeface="Cambria Math" panose="02040503050406030204" pitchFamily="18" charset="0"/>
                                        </a:rPr>
                                      </m:ctrlPr>
                                    </m:fPr>
                                    <m:num>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𝑏</m:t>
                                      </m:r>
                                    </m:num>
                                    <m:den>
                                      <m:r>
                                        <a:rPr lang="en-US" altLang="zh-CN" i="1">
                                          <a:latin typeface="Cambria Math" panose="02040503050406030204" pitchFamily="18" charset="0"/>
                                        </a:rPr>
                                        <m:t>𝑎</m:t>
                                      </m:r>
                                    </m:den>
                                  </m:f>
                                  <m:r>
                                    <a:rPr lang="en-US" altLang="zh-CN">
                                      <a:latin typeface="Cambria Math" panose="020405030504060302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𝑑𝑡</m:t>
                                  </m:r>
                                </m:e>
                              </m:nary>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907704" y="4332729"/>
                <a:ext cx="6084168" cy="2237600"/>
              </a:xfrm>
              <a:prstGeom prst="rect">
                <a:avLst/>
              </a:prstGeom>
              <a:blipFill>
                <a:blip r:embed="rId4"/>
                <a:stretch>
                  <a:fillRect/>
                </a:stretch>
              </a:blipFill>
            </p:spPr>
            <p:txBody>
              <a:bodyPr/>
              <a:lstStyle/>
              <a:p>
                <a:r>
                  <a:rPr lang="zh-CN" altLang="en-US">
                    <a:noFill/>
                  </a:rPr>
                  <a:t> </a:t>
                </a:r>
              </a:p>
            </p:txBody>
          </p:sp>
        </mc:Fallback>
      </mc:AlternateContent>
      <p:sp>
        <p:nvSpPr>
          <p:cNvPr id="10" name="下箭头 9"/>
          <p:cNvSpPr/>
          <p:nvPr/>
        </p:nvSpPr>
        <p:spPr bwMode="auto">
          <a:xfrm>
            <a:off x="4788024" y="2636912"/>
            <a:ext cx="287524" cy="228285"/>
          </a:xfrm>
          <a:prstGeom prst="downArrow">
            <a:avLst/>
          </a:prstGeom>
          <a:solidFill>
            <a:srgbClr val="FF33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1" name="下箭头 10"/>
          <p:cNvSpPr/>
          <p:nvPr/>
        </p:nvSpPr>
        <p:spPr bwMode="auto">
          <a:xfrm>
            <a:off x="4788024" y="4249852"/>
            <a:ext cx="287524" cy="228285"/>
          </a:xfrm>
          <a:prstGeom prst="downArrow">
            <a:avLst/>
          </a:prstGeom>
          <a:solidFill>
            <a:srgbClr val="FF33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2" name="下箭头 11"/>
          <p:cNvSpPr/>
          <p:nvPr/>
        </p:nvSpPr>
        <p:spPr bwMode="auto">
          <a:xfrm>
            <a:off x="4745162" y="5436670"/>
            <a:ext cx="287524" cy="228285"/>
          </a:xfrm>
          <a:prstGeom prst="downArrow">
            <a:avLst/>
          </a:prstGeom>
          <a:solidFill>
            <a:srgbClr val="FF33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119734907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连续小波变换的计算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计算步骤</a:t>
                </a:r>
                <a:endParaRPr lang="en-US" altLang="zh-CN" dirty="0"/>
              </a:p>
              <a:p>
                <a:pPr lvl="1"/>
                <a:r>
                  <a:rPr lang="zh-CN" altLang="zh-CN" dirty="0"/>
                  <a:t>先由指定的小波名称得到母小波</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及其时间轴上的刻度，假定刻度长为</a:t>
                </a:r>
                <a14:m>
                  <m:oMath xmlns:m="http://schemas.openxmlformats.org/officeDocument/2006/math">
                    <m:r>
                      <a:rPr lang="en-US" altLang="zh-CN">
                        <a:latin typeface="Cambria Math" panose="02040503050406030204" pitchFamily="18" charset="0"/>
                      </a:rPr>
                      <m:t>0~</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a:latin typeface="Cambria Math" panose="02040503050406030204" pitchFamily="18" charset="0"/>
                      </a:rPr>
                      <m:t>1</m:t>
                    </m:r>
                  </m:oMath>
                </a14:m>
                <a:endParaRPr lang="en-US" altLang="zh-CN" dirty="0"/>
              </a:p>
              <a:p>
                <a:pPr lvl="1"/>
                <a:r>
                  <a:rPr lang="zh-CN" altLang="zh-CN" dirty="0"/>
                  <a:t>从时间轴坐标的起点开始求积分</a:t>
                </a:r>
                <a14:m>
                  <m:oMath xmlns:m="http://schemas.openxmlformats.org/officeDocument/2006/math">
                    <m:nary>
                      <m:naryPr>
                        <m:limLoc m:val="subSup"/>
                        <m:grow m:val="on"/>
                        <m:ctrlPr>
                          <a:rPr lang="zh-CN" altLang="zh-CN" i="1">
                            <a:latin typeface="Cambria Math" panose="02040503050406030204" pitchFamily="18" charset="0"/>
                          </a:rPr>
                        </m:ctrlPr>
                      </m:naryPr>
                      <m:sub>
                        <m:r>
                          <a:rPr lang="en-US" altLang="zh-CN">
                            <a:latin typeface="Cambria Math" panose="02040503050406030204" pitchFamily="18" charset="0"/>
                          </a:rPr>
                          <m:t>0</m:t>
                        </m:r>
                      </m:sub>
                      <m:sup>
                        <m:r>
                          <a:rPr lang="en-US" altLang="zh-CN" i="1">
                            <a:latin typeface="Cambria Math" panose="02040503050406030204" pitchFamily="18" charset="0"/>
                          </a:rPr>
                          <m:t>𝑘</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𝜓</m:t>
                            </m:r>
                          </m:e>
                          <m:sup>
                            <m:r>
                              <a:rPr lang="en-US" altLang="zh-CN" i="1">
                                <a:latin typeface="Cambria Math" panose="02040503050406030204" pitchFamily="18" charset="0"/>
                              </a:rPr>
                              <m:t>∗</m:t>
                            </m:r>
                          </m:sup>
                        </m:sSup>
                      </m:e>
                    </m:nary>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𝑑𝑡</m:t>
                    </m:r>
                  </m:oMath>
                </a14:m>
                <a:r>
                  <a:rPr lang="zh-CN" altLang="zh-CN" dirty="0"/>
                  <a:t>，</a:t>
                </a:r>
                <a14:m>
                  <m:oMath xmlns:m="http://schemas.openxmlformats.org/officeDocument/2006/math">
                    <m:r>
                      <a:rPr lang="en-US" altLang="zh-CN" i="1">
                        <a:latin typeface="Cambria Math" panose="02040503050406030204" pitchFamily="18" charset="0"/>
                      </a:rPr>
                      <m:t>𝑘</m:t>
                    </m:r>
                    <m:r>
                      <a:rPr lang="en-US" altLang="zh-CN">
                        <a:latin typeface="Cambria Math" panose="02040503050406030204" pitchFamily="18" charset="0"/>
                      </a:rPr>
                      <m:t>=1,⋯,</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a:latin typeface="Cambria Math" panose="02040503050406030204" pitchFamily="18" charset="0"/>
                      </a:rPr>
                      <m:t>1</m:t>
                    </m:r>
                  </m:oMath>
                </a14:m>
                <a:endParaRPr lang="en-US" altLang="zh-CN" dirty="0"/>
              </a:p>
              <a:p>
                <a:pPr lvl="1"/>
                <a:r>
                  <a:rPr lang="zh-CN" altLang="zh-CN" dirty="0"/>
                  <a:t>由尺度</a:t>
                </a:r>
                <a14:m>
                  <m:oMath xmlns:m="http://schemas.openxmlformats.org/officeDocument/2006/math">
                    <m:r>
                      <a:rPr lang="en-US" altLang="zh-CN" i="1">
                        <a:latin typeface="Cambria Math" panose="02040503050406030204" pitchFamily="18" charset="0"/>
                      </a:rPr>
                      <m:t>𝑎</m:t>
                    </m:r>
                  </m:oMath>
                </a14:m>
                <a:r>
                  <a:rPr lang="zh-CN" altLang="zh-CN" dirty="0"/>
                  <a:t>确定对上述积分值选择的步长，</a:t>
                </a:r>
                <a14:m>
                  <m:oMath xmlns:m="http://schemas.openxmlformats.org/officeDocument/2006/math">
                    <m:r>
                      <a:rPr lang="en-US" altLang="zh-CN" i="1">
                        <a:latin typeface="Cambria Math" panose="02040503050406030204" pitchFamily="18" charset="0"/>
                      </a:rPr>
                      <m:t>𝑎</m:t>
                    </m:r>
                  </m:oMath>
                </a14:m>
                <a:r>
                  <a:rPr lang="zh-CN" altLang="zh-CN" dirty="0"/>
                  <a:t>越大，上述积分值被选中的越多</a:t>
                </a:r>
                <a:endParaRPr lang="en-US" altLang="zh-CN" dirty="0"/>
              </a:p>
              <a:p>
                <a:pPr lvl="1"/>
                <a:r>
                  <a:rPr lang="zh-CN" altLang="zh-CN" dirty="0"/>
                  <a:t>求</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oMath>
                </a14:m>
                <a:r>
                  <a:rPr lang="zh-CN" altLang="zh-CN" dirty="0"/>
                  <a:t>和所选中的积分值序列的卷积，然后再作差分</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468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43</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882067" y="5446460"/>
                <a:ext cx="7560840" cy="1070421"/>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i="1" kern="100" smtClean="0">
                          <a:solidFill>
                            <a:srgbClr val="FF3300"/>
                          </a:solidFill>
                          <a:latin typeface="Cambria Math" panose="02040503050406030204" pitchFamily="18" charset="0"/>
                          <a:ea typeface="宋体" panose="02010600030101010101" pitchFamily="2" charset="-122"/>
                        </a:rPr>
                        <m:t>𝑊</m:t>
                      </m:r>
                      <m:sSub>
                        <m:sSubPr>
                          <m:ctrlPr>
                            <a:rPr lang="zh-CN" altLang="zh-CN" i="1" kern="100">
                              <a:solidFill>
                                <a:srgbClr val="FF3300"/>
                              </a:solidFill>
                              <a:latin typeface="Cambria Math" panose="02040503050406030204" pitchFamily="18" charset="0"/>
                              <a:ea typeface="Cambria Math" panose="02040503050406030204" pitchFamily="18" charset="0"/>
                            </a:rPr>
                          </m:ctrlPr>
                        </m:sSubPr>
                        <m:e>
                          <m:r>
                            <a:rPr lang="en-US" altLang="zh-CN" i="1" kern="100">
                              <a:solidFill>
                                <a:srgbClr val="FF3300"/>
                              </a:solidFill>
                              <a:latin typeface="Cambria Math" panose="02040503050406030204" pitchFamily="18" charset="0"/>
                              <a:ea typeface="宋体" panose="02010600030101010101" pitchFamily="2" charset="-122"/>
                            </a:rPr>
                            <m:t>𝑇</m:t>
                          </m:r>
                        </m:e>
                        <m:sub>
                          <m:r>
                            <a:rPr lang="en-US" altLang="zh-CN" i="1" kern="100">
                              <a:solidFill>
                                <a:srgbClr val="FF3300"/>
                              </a:solidFill>
                              <a:latin typeface="Cambria Math" panose="02040503050406030204" pitchFamily="18" charset="0"/>
                              <a:ea typeface="宋体" panose="02010600030101010101" pitchFamily="2" charset="-122"/>
                            </a:rPr>
                            <m:t>𝑥</m:t>
                          </m:r>
                        </m:sub>
                      </m:sSub>
                      <m:r>
                        <a:rPr lang="en-US" altLang="zh-CN" kern="100">
                          <a:solidFill>
                            <a:srgbClr val="FF3300"/>
                          </a:solidFill>
                          <a:latin typeface="Cambria Math" panose="02040503050406030204" pitchFamily="18" charset="0"/>
                          <a:ea typeface="宋体" panose="02010600030101010101" pitchFamily="2" charset="-122"/>
                        </a:rPr>
                        <m:t>(</m:t>
                      </m:r>
                      <m:r>
                        <a:rPr lang="en-US" altLang="zh-CN" i="1" kern="100">
                          <a:solidFill>
                            <a:srgbClr val="FF3300"/>
                          </a:solidFill>
                          <a:latin typeface="Cambria Math" panose="02040503050406030204" pitchFamily="18" charset="0"/>
                          <a:ea typeface="宋体" panose="02010600030101010101" pitchFamily="2" charset="-122"/>
                        </a:rPr>
                        <m:t>𝑎</m:t>
                      </m:r>
                      <m:r>
                        <a:rPr lang="en-US" altLang="zh-CN" kern="100">
                          <a:solidFill>
                            <a:srgbClr val="FF3300"/>
                          </a:solidFill>
                          <a:latin typeface="Cambria Math" panose="02040503050406030204" pitchFamily="18" charset="0"/>
                          <a:ea typeface="宋体" panose="02010600030101010101" pitchFamily="2" charset="-122"/>
                        </a:rPr>
                        <m:t>,</m:t>
                      </m:r>
                      <m:r>
                        <a:rPr lang="en-US" altLang="zh-CN" i="1" kern="100">
                          <a:solidFill>
                            <a:srgbClr val="FF3300"/>
                          </a:solidFill>
                          <a:latin typeface="Cambria Math" panose="02040503050406030204" pitchFamily="18" charset="0"/>
                          <a:ea typeface="宋体" panose="02010600030101010101" pitchFamily="2" charset="-122"/>
                        </a:rPr>
                        <m:t>𝑏</m:t>
                      </m:r>
                      <m:r>
                        <a:rPr lang="en-US" altLang="zh-CN" b="0" i="1" kern="100" smtClean="0">
                          <a:solidFill>
                            <a:srgbClr val="FF3300"/>
                          </a:solidFill>
                          <a:latin typeface="Cambria Math" panose="02040503050406030204" pitchFamily="18" charset="0"/>
                          <a:ea typeface="宋体" panose="02010600030101010101" pitchFamily="2" charset="-122"/>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rgbClr val="FF3300"/>
                              </a:solidFill>
                              <a:effectLst/>
                              <a:latin typeface="Cambria Math" panose="02040503050406030204" pitchFamily="18" charset="0"/>
                              <a:ea typeface="Cambria Math" panose="02040503050406030204" pitchFamily="18" charset="0"/>
                            </a:rPr>
                          </m:ctrlPr>
                        </m:fPr>
                        <m:num>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i="1">
                                  <a:solidFill>
                                    <a:srgbClr val="FF3300"/>
                                  </a:solidFill>
                                  <a:effectLst/>
                                  <a:latin typeface="Cambria Math" panose="02040503050406030204" pitchFamily="18" charset="0"/>
                                  <a:ea typeface="Cambria Math" panose="02040503050406030204" pitchFamily="18" charset="0"/>
                                </a:rPr>
                              </m:ctrlPr>
                            </m:radPr>
                            <m:deg/>
                            <m:e>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𝑎</m:t>
                              </m:r>
                            </m:e>
                          </m:rad>
                        </m:den>
                      </m:f>
                      <m:nary>
                        <m:naryPr>
                          <m:chr m:val="∑"/>
                          <m:supHide m:val="on"/>
                          <m:ctrlPr>
                            <a:rPr lang="zh-CN" altLang="zh-CN" i="1">
                              <a:solidFill>
                                <a:srgbClr val="FF3300"/>
                              </a:solidFill>
                              <a:effectLst/>
                              <a:latin typeface="Cambria Math" panose="02040503050406030204" pitchFamily="18" charset="0"/>
                              <a:ea typeface="Cambria Math" panose="02040503050406030204" pitchFamily="18" charset="0"/>
                            </a:rPr>
                          </m:ctrlPr>
                        </m:naryPr>
                        <m:sub>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𝑘</m:t>
                          </m:r>
                        </m:sub>
                        <m:sup/>
                        <m:e>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i="1" kern="100" smtClean="0">
                                  <a:solidFill>
                                    <a:srgbClr val="FF3300"/>
                                  </a:solidFill>
                                  <a:latin typeface="Cambria Math" panose="02040503050406030204" pitchFamily="18" charset="0"/>
                                  <a:ea typeface="宋体" panose="02010600030101010101" pitchFamily="2" charset="-122"/>
                                  <a:cs typeface="Times New Roman" panose="02020603050405020304" pitchFamily="18" charset="0"/>
                                </a:rPr>
                              </m:ctrlPr>
                            </m:dPr>
                            <m:e>
                              <m:nary>
                                <m:naryPr>
                                  <m:limLoc m:val="subSup"/>
                                  <m:grow m:val="on"/>
                                  <m:ctrlPr>
                                    <a:rPr lang="zh-CN" altLang="zh-CN" i="1">
                                      <a:solidFill>
                                        <a:srgbClr val="FF3300"/>
                                      </a:solidFill>
                                      <a:latin typeface="Cambria Math" panose="02040503050406030204" pitchFamily="18" charset="0"/>
                                      <a:ea typeface="Cambria Math" panose="02040503050406030204" pitchFamily="18" charset="0"/>
                                    </a:rPr>
                                  </m:ctrlPr>
                                </m:naryPr>
                                <m:sub>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sub>
                                <m:sup>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+1</m:t>
                                  </m:r>
                                </m:sup>
                                <m:e>
                                  <m:sSup>
                                    <m:sSupPr>
                                      <m:ctrlPr>
                                        <a:rPr lang="zh-CN" altLang="zh-CN" i="1">
                                          <a:solidFill>
                                            <a:srgbClr val="FF3300"/>
                                          </a:solidFill>
                                          <a:latin typeface="Cambria Math" panose="02040503050406030204" pitchFamily="18" charset="0"/>
                                          <a:ea typeface="Cambria Math" panose="02040503050406030204" pitchFamily="18" charset="0"/>
                                        </a:rPr>
                                      </m:ctrlPr>
                                    </m:sSupPr>
                                    <m:e>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𝜓</m:t>
                                      </m:r>
                                    </m:e>
                                    <m:sup>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rgbClr val="FF3300"/>
                                          </a:solidFill>
                                          <a:latin typeface="Cambria Math" panose="02040503050406030204" pitchFamily="18" charset="0"/>
                                          <a:ea typeface="Cambria Math" panose="02040503050406030204" pitchFamily="18" charset="0"/>
                                        </a:rPr>
                                      </m:ctrlPr>
                                    </m:fPr>
                                    <m:num>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𝑎</m:t>
                                      </m:r>
                                    </m:den>
                                  </m:f>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𝑑𝑡</m:t>
                                  </m:r>
                                </m:e>
                              </m:nary>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nary>
                                <m:naryPr>
                                  <m:limLoc m:val="subSup"/>
                                  <m:grow m:val="on"/>
                                  <m:ctrlPr>
                                    <a:rPr lang="zh-CN" altLang="zh-CN" i="1">
                                      <a:solidFill>
                                        <a:srgbClr val="FF3300"/>
                                      </a:solidFill>
                                      <a:latin typeface="Cambria Math" panose="02040503050406030204" pitchFamily="18" charset="0"/>
                                      <a:ea typeface="Cambria Math" panose="02040503050406030204" pitchFamily="18" charset="0"/>
                                    </a:rPr>
                                  </m:ctrlPr>
                                </m:naryPr>
                                <m:sub>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m:t>
                                  </m:r>
                                </m:sub>
                                <m:sup>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𝑘</m:t>
                                  </m:r>
                                </m:sup>
                                <m:e>
                                  <m:sSup>
                                    <m:sSupPr>
                                      <m:ctrlPr>
                                        <a:rPr lang="zh-CN" altLang="en-US" i="1">
                                          <a:solidFill>
                                            <a:srgbClr val="FF3300"/>
                                          </a:solidFill>
                                          <a:latin typeface="Cambria Math" panose="02040503050406030204" pitchFamily="18" charset="0"/>
                                        </a:rPr>
                                      </m:ctrlPr>
                                    </m:sSupPr>
                                    <m:e>
                                      <m:r>
                                        <a:rPr lang="en-US" altLang="zh-CN" i="1">
                                          <a:solidFill>
                                            <a:srgbClr val="FF3300"/>
                                          </a:solidFill>
                                          <a:latin typeface="Cambria Math" panose="02040503050406030204" pitchFamily="18" charset="0"/>
                                        </a:rPr>
                                        <m:t>𝜓</m:t>
                                      </m:r>
                                    </m:e>
                                    <m:sup>
                                      <m:r>
                                        <a:rPr lang="en-US" altLang="zh-CN" i="1">
                                          <a:solidFill>
                                            <a:srgbClr val="FF3300"/>
                                          </a:solidFill>
                                          <a:latin typeface="Cambria Math" panose="02040503050406030204" pitchFamily="18" charset="0"/>
                                        </a:rPr>
                                        <m:t>∗</m:t>
                                      </m:r>
                                    </m:sup>
                                  </m:sSup>
                                  <m:r>
                                    <a:rPr lang="en-US" altLang="zh-CN">
                                      <a:solidFill>
                                        <a:srgbClr val="FF3300"/>
                                      </a:solidFill>
                                      <a:latin typeface="Cambria Math" panose="02040503050406030204" pitchFamily="18" charset="0"/>
                                    </a:rPr>
                                    <m:t>(</m:t>
                                  </m:r>
                                  <m:f>
                                    <m:fPr>
                                      <m:ctrlPr>
                                        <a:rPr lang="zh-CN" altLang="en-US" i="1">
                                          <a:solidFill>
                                            <a:srgbClr val="FF3300"/>
                                          </a:solidFill>
                                          <a:latin typeface="Cambria Math" panose="02040503050406030204" pitchFamily="18" charset="0"/>
                                        </a:rPr>
                                      </m:ctrlPr>
                                    </m:fPr>
                                    <m:num>
                                      <m:r>
                                        <a:rPr lang="en-US" altLang="zh-CN" i="1">
                                          <a:solidFill>
                                            <a:srgbClr val="FF3300"/>
                                          </a:solidFill>
                                          <a:latin typeface="Cambria Math" panose="02040503050406030204" pitchFamily="18" charset="0"/>
                                        </a:rPr>
                                        <m:t>𝑡</m:t>
                                      </m:r>
                                      <m:r>
                                        <a:rPr lang="en-US" altLang="zh-CN" i="1">
                                          <a:solidFill>
                                            <a:srgbClr val="FF3300"/>
                                          </a:solidFill>
                                          <a:latin typeface="Cambria Math" panose="02040503050406030204" pitchFamily="18" charset="0"/>
                                        </a:rPr>
                                        <m:t>−</m:t>
                                      </m:r>
                                      <m:r>
                                        <a:rPr lang="en-US" altLang="zh-CN" i="1">
                                          <a:solidFill>
                                            <a:srgbClr val="FF3300"/>
                                          </a:solidFill>
                                          <a:latin typeface="Cambria Math" panose="02040503050406030204" pitchFamily="18" charset="0"/>
                                        </a:rPr>
                                        <m:t>𝑏</m:t>
                                      </m:r>
                                    </m:num>
                                    <m:den>
                                      <m:r>
                                        <a:rPr lang="en-US" altLang="zh-CN" i="1">
                                          <a:solidFill>
                                            <a:srgbClr val="FF3300"/>
                                          </a:solidFill>
                                          <a:latin typeface="Cambria Math" panose="02040503050406030204" pitchFamily="18" charset="0"/>
                                        </a:rPr>
                                        <m:t>𝑎</m:t>
                                      </m:r>
                                    </m:den>
                                  </m:f>
                                  <m:r>
                                    <a:rPr lang="en-US" altLang="zh-CN">
                                      <a:solidFill>
                                        <a:srgbClr val="FF3300"/>
                                      </a:solidFill>
                                      <a:latin typeface="Cambria Math" panose="02040503050406030204" pitchFamily="18" charset="0"/>
                                    </a:rPr>
                                    <m:t>)</m:t>
                                  </m:r>
                                  <m:r>
                                    <a:rPr lang="en-US" altLang="zh-CN" i="1" kern="100">
                                      <a:solidFill>
                                        <a:srgbClr val="FF3300"/>
                                      </a:solidFill>
                                      <a:latin typeface="Cambria Math" panose="02040503050406030204" pitchFamily="18" charset="0"/>
                                      <a:ea typeface="宋体" panose="02010600030101010101" pitchFamily="2" charset="-122"/>
                                      <a:cs typeface="Times New Roman" panose="02020603050405020304" pitchFamily="18" charset="0"/>
                                    </a:rPr>
                                    <m:t>𝑑𝑡</m:t>
                                  </m:r>
                                </m:e>
                              </m:nary>
                            </m:e>
                          </m:d>
                        </m:e>
                      </m:nary>
                    </m:oMath>
                  </m:oMathPara>
                </a14:m>
                <a:endParaRPr lang="zh-CN" altLang="en-US" dirty="0">
                  <a:solidFill>
                    <a:srgbClr val="FF33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882067" y="5446460"/>
                <a:ext cx="7560840" cy="1070421"/>
              </a:xfrm>
              <a:prstGeom prst="rect">
                <a:avLst/>
              </a:prstGeom>
              <a:blipFill>
                <a:blip r:embed="rId3"/>
                <a:stretch>
                  <a:fillRect/>
                </a:stretch>
              </a:blipFill>
            </p:spPr>
            <p:txBody>
              <a:bodyPr/>
              <a:lstStyle/>
              <a:p>
                <a:r>
                  <a:rPr lang="zh-CN" altLang="en-US">
                    <a:noFill/>
                  </a:rPr>
                  <a:t> </a:t>
                </a:r>
              </a:p>
            </p:txBody>
          </p:sp>
        </mc:Fallback>
      </mc:AlternateContent>
      <p:sp>
        <p:nvSpPr>
          <p:cNvPr id="6" name="矩形 5"/>
          <p:cNvSpPr/>
          <p:nvPr/>
        </p:nvSpPr>
        <p:spPr>
          <a:xfrm>
            <a:off x="2843808" y="1196752"/>
            <a:ext cx="1457707" cy="400110"/>
          </a:xfrm>
          <a:prstGeom prst="rect">
            <a:avLst/>
          </a:prstGeom>
        </p:spPr>
        <p:txBody>
          <a:bodyPr wrap="none">
            <a:spAutoFit/>
          </a:bodyPr>
          <a:lstStyle/>
          <a:p>
            <a:r>
              <a:rPr lang="zh-CN" altLang="en-US" dirty="0">
                <a:solidFill>
                  <a:srgbClr val="FF0000"/>
                </a:solidFill>
              </a:rPr>
              <a:t>cwt_cmor.m</a:t>
            </a:r>
          </a:p>
        </p:txBody>
      </p:sp>
    </p:spTree>
    <p:extLst>
      <p:ext uri="{BB962C8B-B14F-4D97-AF65-F5344CB8AC3E}">
        <p14:creationId xmlns:p14="http://schemas.microsoft.com/office/powerpoint/2010/main" val="48603335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连续小波变换的计算</a:t>
            </a:r>
          </a:p>
        </p:txBody>
      </p:sp>
      <p:sp>
        <p:nvSpPr>
          <p:cNvPr id="3" name="内容占位符 2"/>
          <p:cNvSpPr>
            <a:spLocks noGrp="1"/>
          </p:cNvSpPr>
          <p:nvPr>
            <p:ph idx="1"/>
          </p:nvPr>
        </p:nvSpPr>
        <p:spPr/>
        <p:txBody>
          <a:bodyPr/>
          <a:lstStyle/>
          <a:p>
            <a:r>
              <a:rPr lang="zh-CN" altLang="en-US" dirty="0"/>
              <a:t>案例</a:t>
            </a:r>
            <a:r>
              <a:rPr lang="en-US" altLang="zh-CN" dirty="0"/>
              <a:t>1</a:t>
            </a:r>
          </a:p>
          <a:p>
            <a:pPr lvl="1"/>
            <a:r>
              <a:rPr lang="zh-CN" altLang="en-US" dirty="0"/>
              <a:t>线性调频信号</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44</a:t>
            </a:fld>
            <a:endParaRPr lang="en-US" altLang="zh-CN"/>
          </a:p>
        </p:txBody>
      </p:sp>
      <p:pic>
        <p:nvPicPr>
          <p:cNvPr id="5" name="图片 4"/>
          <p:cNvPicPr>
            <a:picLocks noChangeAspect="1"/>
          </p:cNvPicPr>
          <p:nvPr/>
        </p:nvPicPr>
        <p:blipFill>
          <a:blip r:embed="rId2"/>
          <a:stretch>
            <a:fillRect/>
          </a:stretch>
        </p:blipFill>
        <p:spPr>
          <a:xfrm>
            <a:off x="-15055" y="2306526"/>
            <a:ext cx="4866751" cy="3633000"/>
          </a:xfrm>
          <a:prstGeom prst="rect">
            <a:avLst/>
          </a:prstGeom>
        </p:spPr>
      </p:pic>
      <p:pic>
        <p:nvPicPr>
          <p:cNvPr id="6" name="图片 5"/>
          <p:cNvPicPr>
            <a:picLocks noChangeAspect="1"/>
          </p:cNvPicPr>
          <p:nvPr/>
        </p:nvPicPr>
        <p:blipFill rotWithShape="1">
          <a:blip r:embed="rId3"/>
          <a:srcRect r="5378"/>
          <a:stretch/>
        </p:blipFill>
        <p:spPr>
          <a:xfrm>
            <a:off x="4503473" y="2316851"/>
            <a:ext cx="4605032" cy="3633000"/>
          </a:xfrm>
          <a:prstGeom prst="rect">
            <a:avLst/>
          </a:prstGeom>
        </p:spPr>
      </p:pic>
      <p:sp>
        <p:nvSpPr>
          <p:cNvPr id="7" name="矩形 6"/>
          <p:cNvSpPr/>
          <p:nvPr/>
        </p:nvSpPr>
        <p:spPr>
          <a:xfrm>
            <a:off x="3203848" y="1762629"/>
            <a:ext cx="1941557" cy="400110"/>
          </a:xfrm>
          <a:prstGeom prst="rect">
            <a:avLst/>
          </a:prstGeom>
        </p:spPr>
        <p:txBody>
          <a:bodyPr wrap="none">
            <a:spAutoFit/>
          </a:bodyPr>
          <a:lstStyle/>
          <a:p>
            <a:r>
              <a:rPr lang="zh-CN" altLang="en-US" dirty="0"/>
              <a:t>cwt_example1.m</a:t>
            </a:r>
          </a:p>
        </p:txBody>
      </p:sp>
      <p:sp>
        <p:nvSpPr>
          <p:cNvPr id="10" name="矩形 9"/>
          <p:cNvSpPr/>
          <p:nvPr/>
        </p:nvSpPr>
        <p:spPr>
          <a:xfrm>
            <a:off x="2163282" y="6055340"/>
            <a:ext cx="588816"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stft</a:t>
            </a:r>
          </a:p>
        </p:txBody>
      </p:sp>
      <p:sp>
        <p:nvSpPr>
          <p:cNvPr id="11" name="矩形 10"/>
          <p:cNvSpPr/>
          <p:nvPr/>
        </p:nvSpPr>
        <p:spPr>
          <a:xfrm>
            <a:off x="6594955" y="6021288"/>
            <a:ext cx="611065"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cwt</a:t>
            </a:r>
          </a:p>
        </p:txBody>
      </p:sp>
    </p:spTree>
    <p:extLst>
      <p:ext uri="{BB962C8B-B14F-4D97-AF65-F5344CB8AC3E}">
        <p14:creationId xmlns:p14="http://schemas.microsoft.com/office/powerpoint/2010/main" val="267137376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连续小波变换的计算</a:t>
            </a:r>
          </a:p>
        </p:txBody>
      </p:sp>
      <p:sp>
        <p:nvSpPr>
          <p:cNvPr id="3" name="内容占位符 2"/>
          <p:cNvSpPr>
            <a:spLocks noGrp="1"/>
          </p:cNvSpPr>
          <p:nvPr>
            <p:ph idx="1"/>
          </p:nvPr>
        </p:nvSpPr>
        <p:spPr/>
        <p:txBody>
          <a:bodyPr/>
          <a:lstStyle/>
          <a:p>
            <a:r>
              <a:rPr lang="zh-CN" altLang="en-US" dirty="0"/>
              <a:t>案例</a:t>
            </a:r>
            <a:r>
              <a:rPr lang="en-US" altLang="zh-CN" dirty="0"/>
              <a:t>2</a:t>
            </a:r>
            <a:endParaRPr lang="zh-CN" altLang="en-US" dirty="0"/>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45</a:t>
            </a:fld>
            <a:endParaRPr lang="en-US" altLang="zh-CN"/>
          </a:p>
        </p:txBody>
      </p:sp>
      <p:graphicFrame>
        <p:nvGraphicFramePr>
          <p:cNvPr id="5" name="Object 5"/>
          <p:cNvGraphicFramePr>
            <a:graphicFrameLocks noChangeAspect="1"/>
          </p:cNvGraphicFramePr>
          <p:nvPr/>
        </p:nvGraphicFramePr>
        <p:xfrm>
          <a:off x="250786" y="1700808"/>
          <a:ext cx="5041294" cy="936104"/>
        </p:xfrm>
        <a:graphic>
          <a:graphicData uri="http://schemas.openxmlformats.org/presentationml/2006/ole">
            <mc:AlternateContent xmlns:mc="http://schemas.openxmlformats.org/markup-compatibility/2006">
              <mc:Choice xmlns:v="urn:schemas-microsoft-com:vml" Requires="v">
                <p:oleObj spid="_x0000_s1252" name="Equation" r:id="rId3" imgW="2120760" imgH="393480" progId="Equation.DSMT4">
                  <p:embed/>
                </p:oleObj>
              </mc:Choice>
              <mc:Fallback>
                <p:oleObj name="Equation" r:id="rId3" imgW="2120760" imgH="393480" progId="Equation.DSMT4">
                  <p:embed/>
                  <p:pic>
                    <p:nvPicPr>
                      <p:cNvPr id="26522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86" y="1700808"/>
                        <a:ext cx="5041294" cy="936104"/>
                      </a:xfrm>
                      <a:prstGeom prst="rect">
                        <a:avLst/>
                      </a:prstGeom>
                      <a:solidFill>
                        <a:srgbClr val="CCFFFF"/>
                      </a:solidFill>
                    </p:spPr>
                  </p:pic>
                </p:oleObj>
              </mc:Fallback>
            </mc:AlternateContent>
          </a:graphicData>
        </a:graphic>
      </p:graphicFrame>
      <p:graphicFrame>
        <p:nvGraphicFramePr>
          <p:cNvPr id="7" name="Object 7"/>
          <p:cNvGraphicFramePr>
            <a:graphicFrameLocks noChangeAspect="1"/>
          </p:cNvGraphicFramePr>
          <p:nvPr/>
        </p:nvGraphicFramePr>
        <p:xfrm>
          <a:off x="5364088" y="1708166"/>
          <a:ext cx="3600400" cy="928746"/>
        </p:xfrm>
        <a:graphic>
          <a:graphicData uri="http://schemas.openxmlformats.org/presentationml/2006/ole">
            <mc:AlternateContent xmlns:mc="http://schemas.openxmlformats.org/markup-compatibility/2006">
              <mc:Choice xmlns:v="urn:schemas-microsoft-com:vml" Requires="v">
                <p:oleObj spid="_x0000_s1253" name="Equation" r:id="rId5" imgW="1549080" imgH="393480" progId="Equation.DSMT4">
                  <p:embed/>
                </p:oleObj>
              </mc:Choice>
              <mc:Fallback>
                <p:oleObj name="Equation" r:id="rId5" imgW="1549080" imgH="393480" progId="Equation.DSMT4">
                  <p:embed/>
                  <p:pic>
                    <p:nvPicPr>
                      <p:cNvPr id="26522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088" y="1708166"/>
                        <a:ext cx="3600400" cy="928746"/>
                      </a:xfrm>
                      <a:prstGeom prst="rect">
                        <a:avLst/>
                      </a:prstGeom>
                      <a:solidFill>
                        <a:srgbClr val="CC99FF"/>
                      </a:solidFill>
                    </p:spPr>
                  </p:pic>
                </p:oleObj>
              </mc:Fallback>
            </mc:AlternateContent>
          </a:graphicData>
        </a:graphic>
      </p:graphicFrame>
      <p:pic>
        <p:nvPicPr>
          <p:cNvPr id="8" name="图片 7"/>
          <p:cNvPicPr>
            <a:picLocks noChangeAspect="1"/>
          </p:cNvPicPr>
          <p:nvPr/>
        </p:nvPicPr>
        <p:blipFill>
          <a:blip r:embed="rId7"/>
          <a:stretch>
            <a:fillRect/>
          </a:stretch>
        </p:blipFill>
        <p:spPr>
          <a:xfrm>
            <a:off x="21685" y="2877598"/>
            <a:ext cx="4866751" cy="3633000"/>
          </a:xfrm>
          <a:prstGeom prst="rect">
            <a:avLst/>
          </a:prstGeom>
        </p:spPr>
      </p:pic>
      <p:pic>
        <p:nvPicPr>
          <p:cNvPr id="9" name="图片 8"/>
          <p:cNvPicPr>
            <a:picLocks noChangeAspect="1"/>
          </p:cNvPicPr>
          <p:nvPr/>
        </p:nvPicPr>
        <p:blipFill rotWithShape="1">
          <a:blip r:embed="rId8"/>
          <a:srcRect r="6146"/>
          <a:stretch/>
        </p:blipFill>
        <p:spPr>
          <a:xfrm>
            <a:off x="4468823" y="2877598"/>
            <a:ext cx="4567673" cy="3633000"/>
          </a:xfrm>
          <a:prstGeom prst="rect">
            <a:avLst/>
          </a:prstGeom>
        </p:spPr>
      </p:pic>
      <p:sp>
        <p:nvSpPr>
          <p:cNvPr id="10" name="矩形 9"/>
          <p:cNvSpPr/>
          <p:nvPr/>
        </p:nvSpPr>
        <p:spPr>
          <a:xfrm>
            <a:off x="2163282" y="6413266"/>
            <a:ext cx="588816"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stft</a:t>
            </a:r>
          </a:p>
        </p:txBody>
      </p:sp>
      <p:sp>
        <p:nvSpPr>
          <p:cNvPr id="11" name="矩形 10"/>
          <p:cNvSpPr/>
          <p:nvPr/>
        </p:nvSpPr>
        <p:spPr>
          <a:xfrm>
            <a:off x="6594955" y="6379214"/>
            <a:ext cx="611065"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cwt</a:t>
            </a:r>
          </a:p>
        </p:txBody>
      </p:sp>
      <p:sp>
        <p:nvSpPr>
          <p:cNvPr id="12" name="矩形 11"/>
          <p:cNvSpPr/>
          <p:nvPr/>
        </p:nvSpPr>
        <p:spPr>
          <a:xfrm>
            <a:off x="1979712" y="1180355"/>
            <a:ext cx="1941557" cy="400110"/>
          </a:xfrm>
          <a:prstGeom prst="rect">
            <a:avLst/>
          </a:prstGeom>
        </p:spPr>
        <p:txBody>
          <a:bodyPr wrap="none">
            <a:spAutoFit/>
          </a:bodyPr>
          <a:lstStyle/>
          <a:p>
            <a:r>
              <a:rPr lang="zh-CN" altLang="en-US" dirty="0"/>
              <a:t>cwt_example</a:t>
            </a:r>
            <a:r>
              <a:rPr lang="en-US" altLang="zh-CN" dirty="0"/>
              <a:t>2</a:t>
            </a:r>
            <a:r>
              <a:rPr lang="zh-CN" altLang="en-US" dirty="0"/>
              <a:t>.m</a:t>
            </a:r>
          </a:p>
        </p:txBody>
      </p:sp>
    </p:spTree>
    <p:extLst>
      <p:ext uri="{BB962C8B-B14F-4D97-AF65-F5344CB8AC3E}">
        <p14:creationId xmlns:p14="http://schemas.microsoft.com/office/powerpoint/2010/main" val="115492971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连续小波变换的计算</a:t>
            </a:r>
          </a:p>
        </p:txBody>
      </p:sp>
      <p:sp>
        <p:nvSpPr>
          <p:cNvPr id="3" name="内容占位符 2"/>
          <p:cNvSpPr>
            <a:spLocks noGrp="1"/>
          </p:cNvSpPr>
          <p:nvPr>
            <p:ph idx="1"/>
          </p:nvPr>
        </p:nvSpPr>
        <p:spPr/>
        <p:txBody>
          <a:bodyPr/>
          <a:lstStyle/>
          <a:p>
            <a:r>
              <a:rPr lang="zh-CN" altLang="en-US" dirty="0"/>
              <a:t>案例</a:t>
            </a:r>
            <a:r>
              <a:rPr lang="en-US" altLang="zh-CN" dirty="0"/>
              <a:t>3</a:t>
            </a:r>
          </a:p>
          <a:p>
            <a:pPr lvl="1"/>
            <a:r>
              <a:rPr lang="zh-CN" altLang="en-US" dirty="0"/>
              <a:t>蝙蝠回声脉冲信号 </a:t>
            </a:r>
            <a:r>
              <a:rPr lang="en-US" altLang="zh-CN" dirty="0" err="1"/>
              <a:t>batsignal</a:t>
            </a:r>
            <a:endParaRPr lang="zh-CN" altLang="en-US" dirty="0"/>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46</a:t>
            </a:fld>
            <a:endParaRPr lang="en-US" altLang="zh-CN"/>
          </a:p>
        </p:txBody>
      </p:sp>
      <p:sp>
        <p:nvSpPr>
          <p:cNvPr id="9" name="矩形 8"/>
          <p:cNvSpPr/>
          <p:nvPr/>
        </p:nvSpPr>
        <p:spPr>
          <a:xfrm>
            <a:off x="2051720" y="1196752"/>
            <a:ext cx="1941557" cy="400110"/>
          </a:xfrm>
          <a:prstGeom prst="rect">
            <a:avLst/>
          </a:prstGeom>
        </p:spPr>
        <p:txBody>
          <a:bodyPr wrap="none">
            <a:spAutoFit/>
          </a:bodyPr>
          <a:lstStyle/>
          <a:p>
            <a:r>
              <a:rPr lang="zh-CN" altLang="en-US" dirty="0"/>
              <a:t>cwt_example3.m</a:t>
            </a:r>
          </a:p>
        </p:txBody>
      </p:sp>
      <p:pic>
        <p:nvPicPr>
          <p:cNvPr id="10" name="图片 9"/>
          <p:cNvPicPr>
            <a:picLocks noChangeAspect="1"/>
          </p:cNvPicPr>
          <p:nvPr/>
        </p:nvPicPr>
        <p:blipFill rotWithShape="1">
          <a:blip r:embed="rId2"/>
          <a:srcRect l="7496" t="4750" r="9453"/>
          <a:stretch/>
        </p:blipFill>
        <p:spPr>
          <a:xfrm>
            <a:off x="5613196" y="-27383"/>
            <a:ext cx="3495307" cy="2992488"/>
          </a:xfrm>
          <a:prstGeom prst="rect">
            <a:avLst/>
          </a:prstGeom>
        </p:spPr>
      </p:pic>
      <p:sp>
        <p:nvSpPr>
          <p:cNvPr id="11" name="矩形 10"/>
          <p:cNvSpPr/>
          <p:nvPr/>
        </p:nvSpPr>
        <p:spPr>
          <a:xfrm>
            <a:off x="8303212" y="764704"/>
            <a:ext cx="646331" cy="369332"/>
          </a:xfrm>
          <a:prstGeom prst="rect">
            <a:avLst/>
          </a:prstGeom>
        </p:spPr>
        <p:txBody>
          <a:bodyPr wrap="none">
            <a:spAutoFit/>
          </a:bodyPr>
          <a:lstStyle/>
          <a:p>
            <a:r>
              <a:rPr lang="zh-CN" altLang="en-US" sz="1800" dirty="0">
                <a:solidFill>
                  <a:srgbClr val="FF0000"/>
                </a:solidFill>
                <a:latin typeface="微软雅黑" panose="020B0503020204020204" pitchFamily="34" charset="-122"/>
                <a:ea typeface="微软雅黑" panose="020B0503020204020204" pitchFamily="34" charset="-122"/>
              </a:rPr>
              <a:t>时域</a:t>
            </a:r>
          </a:p>
        </p:txBody>
      </p:sp>
      <p:sp>
        <p:nvSpPr>
          <p:cNvPr id="12" name="矩形 11"/>
          <p:cNvSpPr/>
          <p:nvPr/>
        </p:nvSpPr>
        <p:spPr>
          <a:xfrm>
            <a:off x="8351838" y="1818279"/>
            <a:ext cx="697627"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频谱</a:t>
            </a:r>
          </a:p>
        </p:txBody>
      </p:sp>
      <p:pic>
        <p:nvPicPr>
          <p:cNvPr id="13" name="图片 12"/>
          <p:cNvPicPr>
            <a:picLocks noChangeAspect="1"/>
          </p:cNvPicPr>
          <p:nvPr/>
        </p:nvPicPr>
        <p:blipFill>
          <a:blip r:embed="rId3"/>
          <a:stretch>
            <a:fillRect/>
          </a:stretch>
        </p:blipFill>
        <p:spPr>
          <a:xfrm>
            <a:off x="4467111" y="2929953"/>
            <a:ext cx="4866751" cy="3633000"/>
          </a:xfrm>
          <a:prstGeom prst="rect">
            <a:avLst/>
          </a:prstGeom>
        </p:spPr>
      </p:pic>
      <p:pic>
        <p:nvPicPr>
          <p:cNvPr id="14" name="图片 13"/>
          <p:cNvPicPr>
            <a:picLocks noChangeAspect="1"/>
          </p:cNvPicPr>
          <p:nvPr/>
        </p:nvPicPr>
        <p:blipFill>
          <a:blip r:embed="rId4"/>
          <a:stretch>
            <a:fillRect/>
          </a:stretch>
        </p:blipFill>
        <p:spPr>
          <a:xfrm>
            <a:off x="-193225" y="2980321"/>
            <a:ext cx="4866751" cy="3633000"/>
          </a:xfrm>
          <a:prstGeom prst="rect">
            <a:avLst/>
          </a:prstGeom>
        </p:spPr>
      </p:pic>
      <p:sp>
        <p:nvSpPr>
          <p:cNvPr id="15" name="矩形 14"/>
          <p:cNvSpPr/>
          <p:nvPr/>
        </p:nvSpPr>
        <p:spPr>
          <a:xfrm>
            <a:off x="2637334" y="6357511"/>
            <a:ext cx="588816"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stft</a:t>
            </a:r>
          </a:p>
        </p:txBody>
      </p:sp>
      <p:sp>
        <p:nvSpPr>
          <p:cNvPr id="16" name="矩形 15"/>
          <p:cNvSpPr/>
          <p:nvPr/>
        </p:nvSpPr>
        <p:spPr>
          <a:xfrm>
            <a:off x="5981640" y="6356912"/>
            <a:ext cx="611065"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cwt</a:t>
            </a:r>
          </a:p>
        </p:txBody>
      </p:sp>
    </p:spTree>
    <p:extLst>
      <p:ext uri="{BB962C8B-B14F-4D97-AF65-F5344CB8AC3E}">
        <p14:creationId xmlns:p14="http://schemas.microsoft.com/office/powerpoint/2010/main" val="4272041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连续小波变换的计算</a:t>
            </a:r>
          </a:p>
        </p:txBody>
      </p:sp>
      <p:sp>
        <p:nvSpPr>
          <p:cNvPr id="3" name="内容占位符 2"/>
          <p:cNvSpPr>
            <a:spLocks noGrp="1"/>
          </p:cNvSpPr>
          <p:nvPr>
            <p:ph idx="1"/>
          </p:nvPr>
        </p:nvSpPr>
        <p:spPr/>
        <p:txBody>
          <a:bodyPr/>
          <a:lstStyle/>
          <a:p>
            <a:r>
              <a:rPr lang="zh-CN" altLang="en-US" dirty="0"/>
              <a:t>案例</a:t>
            </a:r>
            <a:r>
              <a:rPr lang="en-US" altLang="zh-CN" dirty="0"/>
              <a:t>4</a:t>
            </a:r>
          </a:p>
          <a:p>
            <a:pPr lvl="1"/>
            <a:r>
              <a:rPr lang="zh-CN" altLang="en-US" dirty="0"/>
              <a:t>间断点的检测</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47</a:t>
            </a:fld>
            <a:endParaRPr lang="en-US" altLang="zh-CN"/>
          </a:p>
        </p:txBody>
      </p:sp>
      <p:sp>
        <p:nvSpPr>
          <p:cNvPr id="6" name="矩形 5"/>
          <p:cNvSpPr/>
          <p:nvPr/>
        </p:nvSpPr>
        <p:spPr>
          <a:xfrm>
            <a:off x="1979712" y="1196752"/>
            <a:ext cx="1941557" cy="400110"/>
          </a:xfrm>
          <a:prstGeom prst="rect">
            <a:avLst/>
          </a:prstGeom>
        </p:spPr>
        <p:txBody>
          <a:bodyPr wrap="none">
            <a:spAutoFit/>
          </a:bodyPr>
          <a:lstStyle/>
          <a:p>
            <a:r>
              <a:rPr lang="zh-CN" altLang="en-US" dirty="0"/>
              <a:t>cwt_example4.m</a:t>
            </a:r>
          </a:p>
        </p:txBody>
      </p:sp>
      <p:pic>
        <p:nvPicPr>
          <p:cNvPr id="7" name="图片 6"/>
          <p:cNvPicPr>
            <a:picLocks noChangeAspect="1"/>
          </p:cNvPicPr>
          <p:nvPr/>
        </p:nvPicPr>
        <p:blipFill>
          <a:blip r:embed="rId2"/>
          <a:stretch>
            <a:fillRect/>
          </a:stretch>
        </p:blipFill>
        <p:spPr>
          <a:xfrm>
            <a:off x="4260152" y="895350"/>
            <a:ext cx="4866751" cy="1845508"/>
          </a:xfrm>
          <a:prstGeom prst="rect">
            <a:avLst/>
          </a:prstGeom>
        </p:spPr>
      </p:pic>
      <p:sp>
        <p:nvSpPr>
          <p:cNvPr id="8" name="椭圆 7"/>
          <p:cNvSpPr/>
          <p:nvPr/>
        </p:nvSpPr>
        <p:spPr bwMode="auto">
          <a:xfrm>
            <a:off x="5436096" y="2082317"/>
            <a:ext cx="541996" cy="503586"/>
          </a:xfrm>
          <a:prstGeom prst="ellipse">
            <a:avLst/>
          </a:prstGeom>
          <a:noFill/>
          <a:ln w="19050"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gradFill rotWithShape="1">
                  <a:gsLst>
                    <a:gs pos="0">
                      <a:srgbClr val="DBDEEE"/>
                    </a:gs>
                    <a:gs pos="72000">
                      <a:srgbClr val="96A1CE"/>
                    </a:gs>
                    <a:gs pos="100000">
                      <a:srgbClr val="818EC7"/>
                    </a:gs>
                  </a:gsLst>
                  <a:lin ang="5400000" scaled="1"/>
                </a:gradFill>
              </a14:hiddenFill>
            </a:ext>
            <a:ext uri="{AF507438-7753-43E0-B8FC-AC1667EBCBE1}">
              <a14:hiddenEffects xmlns:a14="http://schemas.microsoft.com/office/drawing/2010/main">
                <a:effectLst>
                  <a:outerShdw dist="50800" dir="5400000" rotWithShape="0">
                    <a:srgbClr val="4E3B30">
                      <a:alpha val="59999"/>
                    </a:srgbClr>
                  </a:outerShdw>
                </a:effectLst>
              </a14:hiddenEffects>
            </a:ex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9" name="椭圆 8"/>
          <p:cNvSpPr/>
          <p:nvPr/>
        </p:nvSpPr>
        <p:spPr bwMode="auto">
          <a:xfrm>
            <a:off x="7596336" y="1089025"/>
            <a:ext cx="541996" cy="503586"/>
          </a:xfrm>
          <a:prstGeom prst="ellipse">
            <a:avLst/>
          </a:prstGeom>
          <a:noFill/>
          <a:ln w="19050"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gradFill rotWithShape="1">
                  <a:gsLst>
                    <a:gs pos="0">
                      <a:srgbClr val="DBDEEE"/>
                    </a:gs>
                    <a:gs pos="72000">
                      <a:srgbClr val="96A1CE"/>
                    </a:gs>
                    <a:gs pos="100000">
                      <a:srgbClr val="818EC7"/>
                    </a:gs>
                  </a:gsLst>
                  <a:lin ang="5400000" scaled="1"/>
                </a:gradFill>
              </a14:hiddenFill>
            </a:ext>
            <a:ext uri="{AF507438-7753-43E0-B8FC-AC1667EBCBE1}">
              <a14:hiddenEffects xmlns:a14="http://schemas.microsoft.com/office/drawing/2010/main">
                <a:effectLst>
                  <a:outerShdw dist="50800" dir="5400000" rotWithShape="0">
                    <a:srgbClr val="4E3B30">
                      <a:alpha val="59999"/>
                    </a:srgbClr>
                  </a:outerShdw>
                </a:effectLst>
              </a14:hiddenEffects>
            </a:ex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pic>
        <p:nvPicPr>
          <p:cNvPr id="12" name="图片 11"/>
          <p:cNvPicPr>
            <a:picLocks noChangeAspect="1"/>
          </p:cNvPicPr>
          <p:nvPr/>
        </p:nvPicPr>
        <p:blipFill>
          <a:blip r:embed="rId3"/>
          <a:stretch>
            <a:fillRect/>
          </a:stretch>
        </p:blipFill>
        <p:spPr>
          <a:xfrm>
            <a:off x="4518488" y="2863355"/>
            <a:ext cx="4608000" cy="3456000"/>
          </a:xfrm>
          <a:prstGeom prst="rect">
            <a:avLst/>
          </a:prstGeom>
        </p:spPr>
      </p:pic>
      <p:pic>
        <p:nvPicPr>
          <p:cNvPr id="13" name="图片 12"/>
          <p:cNvPicPr>
            <a:picLocks noChangeAspect="1"/>
          </p:cNvPicPr>
          <p:nvPr/>
        </p:nvPicPr>
        <p:blipFill>
          <a:blip r:embed="rId4"/>
          <a:stretch>
            <a:fillRect/>
          </a:stretch>
        </p:blipFill>
        <p:spPr>
          <a:xfrm>
            <a:off x="83980" y="2870740"/>
            <a:ext cx="4608000" cy="3456000"/>
          </a:xfrm>
          <a:prstGeom prst="rect">
            <a:avLst/>
          </a:prstGeom>
        </p:spPr>
      </p:pic>
      <p:sp>
        <p:nvSpPr>
          <p:cNvPr id="14" name="矩形 13"/>
          <p:cNvSpPr/>
          <p:nvPr/>
        </p:nvSpPr>
        <p:spPr>
          <a:xfrm>
            <a:off x="2637334" y="6357511"/>
            <a:ext cx="588816"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stft</a:t>
            </a:r>
          </a:p>
        </p:txBody>
      </p:sp>
      <p:sp>
        <p:nvSpPr>
          <p:cNvPr id="15" name="矩形 14"/>
          <p:cNvSpPr/>
          <p:nvPr/>
        </p:nvSpPr>
        <p:spPr>
          <a:xfrm>
            <a:off x="5981640" y="6356912"/>
            <a:ext cx="611065"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cwt</a:t>
            </a:r>
          </a:p>
        </p:txBody>
      </p:sp>
    </p:spTree>
    <p:extLst>
      <p:ext uri="{BB962C8B-B14F-4D97-AF65-F5344CB8AC3E}">
        <p14:creationId xmlns:p14="http://schemas.microsoft.com/office/powerpoint/2010/main" val="57500399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连续小波变换的计算</a:t>
            </a:r>
          </a:p>
        </p:txBody>
      </p:sp>
      <p:sp>
        <p:nvSpPr>
          <p:cNvPr id="3" name="内容占位符 2"/>
          <p:cNvSpPr>
            <a:spLocks noGrp="1"/>
          </p:cNvSpPr>
          <p:nvPr>
            <p:ph idx="1"/>
          </p:nvPr>
        </p:nvSpPr>
        <p:spPr/>
        <p:txBody>
          <a:bodyPr/>
          <a:lstStyle/>
          <a:p>
            <a:r>
              <a:rPr lang="zh-CN" altLang="en-US" dirty="0"/>
              <a:t>案例</a:t>
            </a:r>
            <a:r>
              <a:rPr lang="en-US" altLang="zh-CN" dirty="0"/>
              <a:t>5</a:t>
            </a:r>
          </a:p>
          <a:p>
            <a:pPr lvl="1"/>
            <a:r>
              <a:rPr lang="zh-CN" altLang="en-US" dirty="0"/>
              <a:t>心电信号</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48</a:t>
            </a:fld>
            <a:endParaRPr lang="en-US" altLang="zh-CN"/>
          </a:p>
        </p:txBody>
      </p:sp>
      <p:sp>
        <p:nvSpPr>
          <p:cNvPr id="5" name="矩形 4"/>
          <p:cNvSpPr/>
          <p:nvPr/>
        </p:nvSpPr>
        <p:spPr>
          <a:xfrm>
            <a:off x="1849769" y="1196752"/>
            <a:ext cx="1941557" cy="400110"/>
          </a:xfrm>
          <a:prstGeom prst="rect">
            <a:avLst/>
          </a:prstGeom>
        </p:spPr>
        <p:txBody>
          <a:bodyPr wrap="none">
            <a:spAutoFit/>
          </a:bodyPr>
          <a:lstStyle/>
          <a:p>
            <a:r>
              <a:rPr lang="zh-CN" altLang="en-US" dirty="0"/>
              <a:t>cwt_example5.m</a:t>
            </a:r>
          </a:p>
        </p:txBody>
      </p:sp>
      <p:pic>
        <p:nvPicPr>
          <p:cNvPr id="6" name="图片 5"/>
          <p:cNvPicPr>
            <a:picLocks noChangeAspect="1"/>
          </p:cNvPicPr>
          <p:nvPr/>
        </p:nvPicPr>
        <p:blipFill rotWithShape="1">
          <a:blip r:embed="rId2"/>
          <a:srcRect l="5486" r="4752"/>
          <a:stretch/>
        </p:blipFill>
        <p:spPr>
          <a:xfrm>
            <a:off x="3947624" y="777894"/>
            <a:ext cx="4896544" cy="1897794"/>
          </a:xfrm>
          <a:prstGeom prst="rect">
            <a:avLst/>
          </a:prstGeom>
        </p:spPr>
      </p:pic>
      <p:pic>
        <p:nvPicPr>
          <p:cNvPr id="7" name="图片 6"/>
          <p:cNvPicPr>
            <a:picLocks noChangeAspect="1"/>
          </p:cNvPicPr>
          <p:nvPr/>
        </p:nvPicPr>
        <p:blipFill rotWithShape="1">
          <a:blip r:embed="rId3"/>
          <a:srcRect l="4276" r="5090"/>
          <a:stretch/>
        </p:blipFill>
        <p:spPr>
          <a:xfrm>
            <a:off x="50973" y="2673540"/>
            <a:ext cx="4611514" cy="3816000"/>
          </a:xfrm>
          <a:prstGeom prst="rect">
            <a:avLst/>
          </a:prstGeom>
        </p:spPr>
      </p:pic>
      <p:pic>
        <p:nvPicPr>
          <p:cNvPr id="8" name="图片 7"/>
          <p:cNvPicPr>
            <a:picLocks noChangeAspect="1"/>
          </p:cNvPicPr>
          <p:nvPr/>
        </p:nvPicPr>
        <p:blipFill rotWithShape="1">
          <a:blip r:embed="rId4"/>
          <a:srcRect l="3504" r="7425"/>
          <a:stretch/>
        </p:blipFill>
        <p:spPr>
          <a:xfrm>
            <a:off x="4511828" y="2673540"/>
            <a:ext cx="4532006" cy="3816000"/>
          </a:xfrm>
          <a:prstGeom prst="rect">
            <a:avLst/>
          </a:prstGeom>
        </p:spPr>
      </p:pic>
      <p:sp>
        <p:nvSpPr>
          <p:cNvPr id="9" name="矩形 8"/>
          <p:cNvSpPr/>
          <p:nvPr/>
        </p:nvSpPr>
        <p:spPr>
          <a:xfrm>
            <a:off x="2637334" y="6357511"/>
            <a:ext cx="588816"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stft</a:t>
            </a:r>
          </a:p>
        </p:txBody>
      </p:sp>
      <p:sp>
        <p:nvSpPr>
          <p:cNvPr id="10" name="矩形 9"/>
          <p:cNvSpPr/>
          <p:nvPr/>
        </p:nvSpPr>
        <p:spPr>
          <a:xfrm>
            <a:off x="5981640" y="6356912"/>
            <a:ext cx="611065"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cwt</a:t>
            </a:r>
          </a:p>
        </p:txBody>
      </p:sp>
    </p:spTree>
    <p:extLst>
      <p:ext uri="{BB962C8B-B14F-4D97-AF65-F5344CB8AC3E}">
        <p14:creationId xmlns:p14="http://schemas.microsoft.com/office/powerpoint/2010/main" val="245443955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187624" y="4149080"/>
            <a:ext cx="3240360" cy="576064"/>
          </a:xfrm>
          <a:prstGeom prst="rect">
            <a:avLst/>
          </a:prstGeom>
          <a:solidFill>
            <a:srgbClr val="FFFF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31083" name="Rectangle 11"/>
          <p:cNvSpPr>
            <a:spLocks noGrp="1" noChangeArrowheads="1"/>
          </p:cNvSpPr>
          <p:nvPr>
            <p:ph type="title"/>
          </p:nvPr>
        </p:nvSpPr>
        <p:spPr/>
        <p:txBody>
          <a:bodyPr/>
          <a:lstStyle/>
          <a:p>
            <a:r>
              <a:rPr lang="zh-CN" altLang="en-US"/>
              <a:t>提纲</a:t>
            </a:r>
          </a:p>
        </p:txBody>
      </p:sp>
      <p:sp>
        <p:nvSpPr>
          <p:cNvPr id="131084" name="Rectangle 12"/>
          <p:cNvSpPr>
            <a:spLocks noGrp="1" noChangeArrowheads="1"/>
          </p:cNvSpPr>
          <p:nvPr>
            <p:ph type="body" idx="1"/>
          </p:nvPr>
        </p:nvSpPr>
        <p:spPr>
          <a:xfrm>
            <a:off x="611560" y="1196752"/>
            <a:ext cx="7920037" cy="5040560"/>
          </a:xfrm>
        </p:spPr>
        <p:txBody>
          <a:bodyPr/>
          <a:lstStyle/>
          <a:p>
            <a:pPr marL="533400" indent="-533400">
              <a:lnSpc>
                <a:spcPct val="120000"/>
              </a:lnSpc>
              <a:spcBef>
                <a:spcPts val="600"/>
              </a:spcBef>
            </a:pPr>
            <a:r>
              <a:rPr lang="zh-CN" altLang="en-US" dirty="0"/>
              <a:t>小波变换的定义</a:t>
            </a:r>
          </a:p>
          <a:p>
            <a:pPr marL="533400" indent="-533400">
              <a:lnSpc>
                <a:spcPct val="120000"/>
              </a:lnSpc>
              <a:spcBef>
                <a:spcPts val="600"/>
              </a:spcBef>
            </a:pPr>
            <a:r>
              <a:rPr lang="zh-CN" altLang="en-US" dirty="0"/>
              <a:t>小波变换的特点</a:t>
            </a:r>
          </a:p>
          <a:p>
            <a:pPr marL="533400" indent="-533400">
              <a:lnSpc>
                <a:spcPct val="120000"/>
              </a:lnSpc>
              <a:spcBef>
                <a:spcPts val="600"/>
              </a:spcBef>
            </a:pPr>
            <a:r>
              <a:rPr lang="zh-CN" altLang="en-US" dirty="0"/>
              <a:t>小波反变换及小波容许条件</a:t>
            </a:r>
          </a:p>
          <a:p>
            <a:pPr marL="533400" indent="-533400">
              <a:lnSpc>
                <a:spcPct val="120000"/>
              </a:lnSpc>
              <a:spcBef>
                <a:spcPts val="600"/>
              </a:spcBef>
            </a:pPr>
            <a:r>
              <a:rPr lang="zh-CN" altLang="en-US" dirty="0"/>
              <a:t>小波的分类</a:t>
            </a:r>
          </a:p>
          <a:p>
            <a:pPr marL="533400" indent="-533400">
              <a:lnSpc>
                <a:spcPct val="120000"/>
              </a:lnSpc>
              <a:spcBef>
                <a:spcPts val="600"/>
              </a:spcBef>
            </a:pPr>
            <a:r>
              <a:rPr lang="zh-CN" altLang="en-US" dirty="0"/>
              <a:t>连续小波变换的计算</a:t>
            </a:r>
            <a:endParaRPr lang="en-US" altLang="zh-CN" dirty="0"/>
          </a:p>
          <a:p>
            <a:pPr marL="533400" indent="-533400">
              <a:lnSpc>
                <a:spcPct val="120000"/>
              </a:lnSpc>
              <a:spcBef>
                <a:spcPts val="600"/>
              </a:spcBef>
            </a:pPr>
            <a:r>
              <a:rPr lang="zh-CN" altLang="en-US" dirty="0"/>
              <a:t>离散</a:t>
            </a:r>
            <a:r>
              <a:rPr lang="en-US" altLang="zh-CN" dirty="0"/>
              <a:t>(</a:t>
            </a:r>
            <a:r>
              <a:rPr lang="zh-CN" altLang="en-US" dirty="0"/>
              <a:t>栅格</a:t>
            </a:r>
            <a:r>
              <a:rPr lang="en-US" altLang="zh-CN" dirty="0"/>
              <a:t>)</a:t>
            </a:r>
            <a:r>
              <a:rPr lang="zh-CN" altLang="en-US" dirty="0"/>
              <a:t>小波变换</a:t>
            </a:r>
          </a:p>
          <a:p>
            <a:pPr marL="533400" indent="-533400">
              <a:lnSpc>
                <a:spcPct val="120000"/>
              </a:lnSpc>
              <a:spcBef>
                <a:spcPts val="600"/>
              </a:spcBef>
            </a:pPr>
            <a:r>
              <a:rPr lang="zh-CN" altLang="en-US" dirty="0"/>
              <a:t>多分辨率分析与正交小波变换</a:t>
            </a:r>
          </a:p>
          <a:p>
            <a:pPr marL="533400" indent="-533400">
              <a:lnSpc>
                <a:spcPct val="120000"/>
              </a:lnSpc>
              <a:spcBef>
                <a:spcPts val="600"/>
              </a:spcBef>
            </a:pPr>
            <a:r>
              <a:rPr lang="en-US" altLang="zh-CN" dirty="0" err="1"/>
              <a:t>Mallat</a:t>
            </a:r>
            <a:r>
              <a:rPr lang="zh-CN" altLang="en-US" dirty="0"/>
              <a:t>算法</a:t>
            </a:r>
          </a:p>
          <a:p>
            <a:pPr marL="533400" indent="-533400">
              <a:lnSpc>
                <a:spcPct val="120000"/>
              </a:lnSpc>
              <a:spcBef>
                <a:spcPct val="50000"/>
              </a:spcBef>
            </a:pPr>
            <a:endParaRPr lang="en-US" altLang="zh-CN" dirty="0"/>
          </a:p>
        </p:txBody>
      </p:sp>
    </p:spTree>
    <p:extLst>
      <p:ext uri="{BB962C8B-B14F-4D97-AF65-F5344CB8AC3E}">
        <p14:creationId xmlns:p14="http://schemas.microsoft.com/office/powerpoint/2010/main" val="2526270289"/>
      </p:ext>
    </p:extLst>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小波变换的定义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小波变换的频域表达式</a:t>
                </a:r>
                <a:endParaRPr lang="en-US" altLang="zh-CN" dirty="0"/>
              </a:p>
              <a:p>
                <a:pPr lvl="1"/>
                <a:r>
                  <a:rPr lang="zh-CN" altLang="zh-CN" dirty="0"/>
                  <a:t>令</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的傅里叶变换为</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𝑋</m:t>
                        </m:r>
                        <m:r>
                          <a:rPr lang="en-US" altLang="zh-CN">
                            <a:latin typeface="Cambria Math" panose="02040503050406030204" pitchFamily="18" charset="0"/>
                          </a:rPr>
                          <m:t>(</m:t>
                        </m:r>
                        <m:r>
                          <a:rPr lang="en-US" altLang="zh-CN" i="1">
                            <a:latin typeface="Cambria Math" panose="02040503050406030204" pitchFamily="18" charset="0"/>
                          </a:rPr>
                          <m:t>𝛺</m:t>
                        </m:r>
                      </m:e>
                    </m:d>
                  </m:oMath>
                </a14:m>
                <a:r>
                  <a:rPr lang="zh-CN" altLang="zh-CN" dirty="0"/>
                  <a:t>，</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𝜓</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的傅里叶变换为</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𝛹</m:t>
                        </m:r>
                        <m:r>
                          <a:rPr lang="en-US" altLang="zh-CN">
                            <a:latin typeface="Cambria Math" panose="02040503050406030204" pitchFamily="18" charset="0"/>
                          </a:rPr>
                          <m:t>(</m:t>
                        </m:r>
                        <m:r>
                          <a:rPr lang="en-US" altLang="zh-CN" i="1">
                            <a:latin typeface="Cambria Math" panose="02040503050406030204" pitchFamily="18" charset="0"/>
                          </a:rPr>
                          <m:t>𝛺</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598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5</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889112" y="2795725"/>
                <a:ext cx="2740174" cy="660822"/>
              </a:xfrm>
              <a:prstGeom prst="rect">
                <a:avLst/>
              </a:prstGeom>
            </p:spPr>
            <p:txBody>
              <a:bodyPr wrap="none">
                <a:spAutoFit/>
              </a:bodyPr>
              <a:lstStyle/>
              <a:p>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2400" kern="100">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rPr>
                            </m:ctrlPr>
                          </m:radPr>
                          <m:deg/>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e>
                        </m:rad>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den>
                    </m:f>
                  </m:oMath>
                </a14:m>
                <a:r>
                  <a:rPr lang="en-US" altLang="zh-CN" sz="2400" kern="100" dirty="0">
                    <a:ea typeface="宋体" panose="02010600030101010101" pitchFamily="2" charset="-122"/>
                  </a:rPr>
                  <a:t>)</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889112" y="2795725"/>
                <a:ext cx="2740174" cy="660822"/>
              </a:xfrm>
              <a:prstGeom prst="rect">
                <a:avLst/>
              </a:prstGeom>
              <a:blipFill>
                <a:blip r:embed="rId3"/>
                <a:stretch>
                  <a:fillRect r="-2450"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924537" y="2900112"/>
                <a:ext cx="5806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924537" y="2900112"/>
                <a:ext cx="580607"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693755" y="2863435"/>
                <a:ext cx="3720506" cy="4983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𝛹</m:t>
                          </m:r>
                        </m:e>
                        <m:sub>
                          <m:r>
                            <a:rPr lang="zh-CN" altLang="en-US" sz="2400" i="1">
                              <a:latin typeface="Cambria Math" panose="02040503050406030204" pitchFamily="18" charset="0"/>
                            </a:rPr>
                            <m:t>𝑎</m:t>
                          </m:r>
                          <m:r>
                            <a:rPr lang="zh-CN" altLang="en-US" sz="2400" i="0">
                              <a:latin typeface="Cambria Math" panose="02040503050406030204" pitchFamily="18" charset="0"/>
                            </a:rPr>
                            <m:t>,</m:t>
                          </m:r>
                          <m:r>
                            <a:rPr lang="zh-CN" altLang="en-US" sz="2400" i="1">
                              <a:latin typeface="Cambria Math" panose="02040503050406030204" pitchFamily="18" charset="0"/>
                            </a:rPr>
                            <m:t>𝑏</m:t>
                          </m:r>
                        </m:sub>
                      </m:sSub>
                      <m:r>
                        <a:rPr lang="zh-CN" altLang="en-US" sz="2400" i="0">
                          <a:latin typeface="Cambria Math" panose="02040503050406030204" pitchFamily="18" charset="0"/>
                        </a:rPr>
                        <m:t>(</m:t>
                      </m:r>
                      <m:r>
                        <a:rPr lang="zh-CN" altLang="en-US" sz="2400" i="1">
                          <a:latin typeface="Cambria Math" panose="02040503050406030204" pitchFamily="18" charset="0"/>
                        </a:rPr>
                        <m:t>𝛺</m:t>
                      </m:r>
                      <m:r>
                        <a:rPr lang="zh-CN" altLang="en-US" sz="2400" i="0">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zh-CN" altLang="en-US" sz="2400" i="1">
                              <a:latin typeface="Cambria Math" panose="02040503050406030204" pitchFamily="18" charset="0"/>
                            </a:rPr>
                            <m:t>𝑎</m:t>
                          </m:r>
                        </m:e>
                      </m:rad>
                      <m:r>
                        <a:rPr lang="zh-CN" altLang="en-US" sz="2400" i="1">
                          <a:latin typeface="Cambria Math" panose="02040503050406030204" pitchFamily="18" charset="0"/>
                        </a:rPr>
                        <m:t>𝛹</m:t>
                      </m:r>
                      <m:r>
                        <a:rPr lang="zh-CN" altLang="en-US" sz="2400" i="0">
                          <a:latin typeface="Cambria Math" panose="02040503050406030204" pitchFamily="18" charset="0"/>
                        </a:rPr>
                        <m:t>(</m:t>
                      </m:r>
                      <m:r>
                        <a:rPr lang="zh-CN" altLang="en-US" sz="2400" i="1">
                          <a:latin typeface="Cambria Math" panose="02040503050406030204" pitchFamily="18" charset="0"/>
                        </a:rPr>
                        <m:t>𝑎</m:t>
                      </m:r>
                      <m:r>
                        <a:rPr lang="zh-CN" altLang="en-US" sz="2400" i="1">
                          <a:latin typeface="Cambria Math" panose="02040503050406030204" pitchFamily="18" charset="0"/>
                        </a:rPr>
                        <m:t>𝛺</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r>
                            <a:rPr lang="zh-CN" altLang="en-US" sz="2400" i="1">
                              <a:latin typeface="Cambria Math" panose="02040503050406030204" pitchFamily="18" charset="0"/>
                            </a:rPr>
                            <m:t>𝑗</m:t>
                          </m:r>
                          <m:r>
                            <a:rPr lang="zh-CN" altLang="en-US" sz="2400" i="1">
                              <a:latin typeface="Cambria Math" panose="02040503050406030204" pitchFamily="18" charset="0"/>
                            </a:rPr>
                            <m:t>𝛺</m:t>
                          </m:r>
                          <m:r>
                            <a:rPr lang="zh-CN" altLang="en-US" sz="2400" i="1">
                              <a:latin typeface="Cambria Math" panose="02040503050406030204" pitchFamily="18" charset="0"/>
                            </a:rPr>
                            <m:t>𝑏</m:t>
                          </m:r>
                        </m:sup>
                      </m:s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4693755" y="2863435"/>
                <a:ext cx="3720506" cy="4983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89112" y="4014989"/>
                <a:ext cx="7088426" cy="728982"/>
              </a:xfrm>
              <a:prstGeom prst="rect">
                <a:avLst/>
              </a:prstGeom>
            </p:spPr>
            <p:txBody>
              <a:bodyPr wrap="square">
                <a:spAutoFit/>
              </a:bodyPr>
              <a:lstStyle/>
              <a:p>
                <a:pPr algn="ctr">
                  <a:lnSpc>
                    <a:spcPct val="125000"/>
                  </a:lnSpc>
                  <a:spcAft>
                    <a:spcPts val="0"/>
                  </a:spcAft>
                </a:pPr>
                <a14:m>
                  <m:oMath xmlns:m="http://schemas.openxmlformats.org/officeDocument/2006/math">
                    <m:r>
                      <a:rPr lang="en-US" altLang="zh-CN" sz="2400" i="1" kern="100">
                        <a:latin typeface="Cambria Math" panose="02040503050406030204" pitchFamily="18" charset="0"/>
                        <a:ea typeface="宋体" panose="02010600030101010101" pitchFamily="2" charset="-122"/>
                      </a:rPr>
                      <m:t>𝑊</m:t>
                    </m:r>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rPr>
                          <m:t>𝑇</m:t>
                        </m:r>
                      </m:e>
                      <m:sub>
                        <m:r>
                          <a:rPr lang="en-US" altLang="zh-CN" sz="2400" i="1" kern="100">
                            <a:latin typeface="Cambria Math" panose="02040503050406030204" pitchFamily="18" charset="0"/>
                            <a:ea typeface="宋体" panose="02010600030101010101" pitchFamily="2" charset="-122"/>
                          </a:rPr>
                          <m:t>𝑥</m:t>
                        </m:r>
                      </m:sub>
                    </m:sSub>
                    <m:r>
                      <a:rPr lang="en-US" altLang="zh-CN" sz="2400" kern="100">
                        <a:latin typeface="Cambria Math" panose="02040503050406030204" pitchFamily="18" charset="0"/>
                        <a:ea typeface="宋体" panose="02010600030101010101" pitchFamily="2" charset="-122"/>
                      </a:rPr>
                      <m:t>(</m:t>
                    </m:r>
                    <m:r>
                      <a:rPr lang="en-US" altLang="zh-CN" sz="2400" i="1" kern="100">
                        <a:latin typeface="Cambria Math" panose="02040503050406030204" pitchFamily="18" charset="0"/>
                        <a:ea typeface="宋体" panose="02010600030101010101" pitchFamily="2" charset="-122"/>
                      </a:rPr>
                      <m:t>𝑎</m:t>
                    </m:r>
                    <m:r>
                      <a:rPr lang="en-US" altLang="zh-CN" sz="2400" kern="100">
                        <a:latin typeface="Cambria Math" panose="02040503050406030204" pitchFamily="18" charset="0"/>
                        <a:ea typeface="宋体" panose="02010600030101010101" pitchFamily="2" charset="-122"/>
                      </a:rPr>
                      <m:t>,</m:t>
                    </m:r>
                    <m:r>
                      <a:rPr lang="en-US" altLang="zh-CN" sz="2400" i="1" kern="100">
                        <a:latin typeface="Cambria Math" panose="02040503050406030204" pitchFamily="18" charset="0"/>
                        <a:ea typeface="宋体" panose="02010600030101010101" pitchFamily="2" charset="-122"/>
                      </a:rPr>
                      <m:t>𝑏</m:t>
                    </m:r>
                    <m:r>
                      <a:rPr lang="en-US" altLang="zh-CN" sz="2400" kern="100">
                        <a:latin typeface="Cambria Math" panose="02040503050406030204" pitchFamily="18" charset="0"/>
                        <a:ea typeface="宋体" panose="02010600030101010101" pitchFamily="2" charset="-122"/>
                      </a:rPr>
                      <m:t>)</m:t>
                    </m:r>
                    <m:d>
                      <m:dPr>
                        <m:begChr m:val=""/>
                        <m:endChr m:val="〉"/>
                        <m:ctrlPr>
                          <a:rPr lang="zh-CN" altLang="zh-CN" sz="2400" i="1">
                            <a:effectLst/>
                            <a:latin typeface="Cambria Math" panose="02040503050406030204" pitchFamily="18" charset="0"/>
                            <a:ea typeface="Cambria Math" panose="02040503050406030204" pitchFamily="18" charset="0"/>
                          </a:rPr>
                        </m:ctrlPr>
                      </m:dPr>
                      <m:e>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e>
                    </m:d>
                  </m:oMath>
                </a14:m>
                <a:r>
                  <a:rPr lang="en-US" altLang="zh-CN" sz="2400" kern="100" dirty="0">
                    <a:ea typeface="宋体" panose="02010600030101010101" pitchFamily="2" charset="-122"/>
                    <a:cs typeface="Times New Roman" panose="02020603050405020304" pitchFamily="18" charset="0"/>
                  </a:rPr>
                  <a:t> </a:t>
                </a:r>
                <a14:m>
                  <m:oMath xmlns:m="http://schemas.openxmlformats.org/officeDocument/2006/math">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nary>
                      <m:naryPr>
                        <m:grow m:val="on"/>
                        <m:subHide m:val="on"/>
                        <m:supHide m:val="on"/>
                        <m:ctrlPr>
                          <a:rPr lang="zh-CN" altLang="zh-CN" sz="2400" i="1">
                            <a:latin typeface="Cambria Math" panose="02040503050406030204" pitchFamily="18" charset="0"/>
                            <a:ea typeface="Cambria Math" panose="02040503050406030204" pitchFamily="18" charset="0"/>
                          </a:rPr>
                        </m:ctrlPr>
                      </m:naryPr>
                      <m:sub/>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e>
                    </m:nary>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𝑑𝑡</m:t>
                    </m:r>
                  </m:oMath>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889112" y="4014989"/>
                <a:ext cx="7088426" cy="7289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0" y="4937646"/>
                <a:ext cx="8964488" cy="1128835"/>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ea typeface="宋体" panose="02010600030101010101" pitchFamily="2" charset="-122"/>
                        </a:rPr>
                        <m:t>𝑊</m:t>
                      </m:r>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rPr>
                            <m:t>𝑇</m:t>
                          </m:r>
                        </m:e>
                        <m:sub>
                          <m:r>
                            <a:rPr lang="en-US" altLang="zh-CN" sz="2400" i="1" kern="100">
                              <a:latin typeface="Cambria Math" panose="02040503050406030204" pitchFamily="18" charset="0"/>
                              <a:ea typeface="宋体" panose="02010600030101010101" pitchFamily="2" charset="-122"/>
                            </a:rPr>
                            <m:t>𝑥</m:t>
                          </m:r>
                        </m:sub>
                      </m:sSub>
                      <m:r>
                        <a:rPr lang="en-US" altLang="zh-CN" sz="2400" kern="100">
                          <a:latin typeface="Cambria Math" panose="02040503050406030204" pitchFamily="18" charset="0"/>
                          <a:ea typeface="宋体" panose="02010600030101010101" pitchFamily="2" charset="-122"/>
                        </a:rPr>
                        <m:t>(</m:t>
                      </m:r>
                      <m:r>
                        <a:rPr lang="en-US" altLang="zh-CN" sz="2400" i="1" kern="100">
                          <a:latin typeface="Cambria Math" panose="02040503050406030204" pitchFamily="18" charset="0"/>
                          <a:ea typeface="宋体" panose="02010600030101010101" pitchFamily="2" charset="-122"/>
                        </a:rPr>
                        <m:t>𝑎</m:t>
                      </m:r>
                      <m:r>
                        <a:rPr lang="en-US" altLang="zh-CN" sz="2400" kern="100">
                          <a:latin typeface="Cambria Math" panose="02040503050406030204" pitchFamily="18" charset="0"/>
                          <a:ea typeface="宋体" panose="02010600030101010101" pitchFamily="2" charset="-122"/>
                        </a:rPr>
                        <m:t>,</m:t>
                      </m:r>
                      <m:r>
                        <a:rPr lang="en-US" altLang="zh-CN" sz="2400" i="1" kern="100">
                          <a:latin typeface="Cambria Math" panose="02040503050406030204" pitchFamily="18" charset="0"/>
                          <a:ea typeface="宋体" panose="02010600030101010101" pitchFamily="2" charset="-122"/>
                        </a:rPr>
                        <m:t>𝑏</m:t>
                      </m:r>
                      <m:r>
                        <a:rPr lang="en-US" altLang="zh-CN" sz="2400" kern="100">
                          <a:latin typeface="Cambria Math" panose="02040503050406030204" pitchFamily="18" charset="0"/>
                          <a:ea typeface="宋体" panose="02010600030101010101" pitchFamily="2" charset="-122"/>
                        </a:rPr>
                        <m:t>)=</m:t>
                      </m:r>
                      <m:f>
                        <m:fPr>
                          <m:ctrlPr>
                            <a:rPr lang="zh-CN" altLang="zh-CN" sz="2400" i="1" kern="100">
                              <a:latin typeface="Cambria Math" panose="02040503050406030204" pitchFamily="18" charset="0"/>
                              <a:ea typeface="Cambria Math" panose="02040503050406030204" pitchFamily="18" charset="0"/>
                            </a:rPr>
                          </m:ctrlPr>
                        </m:fPr>
                        <m:num>
                          <m:r>
                            <a:rPr lang="en-US" altLang="zh-CN" sz="2400" kern="100">
                              <a:latin typeface="Cambria Math" panose="02040503050406030204" pitchFamily="18" charset="0"/>
                              <a:ea typeface="宋体" panose="02010600030101010101" pitchFamily="2" charset="-122"/>
                            </a:rPr>
                            <m:t>1</m:t>
                          </m:r>
                        </m:num>
                        <m:den>
                          <m:r>
                            <a:rPr lang="en-US" altLang="zh-CN" sz="2400" kern="100">
                              <a:latin typeface="Cambria Math" panose="02040503050406030204" pitchFamily="18" charset="0"/>
                              <a:ea typeface="宋体" panose="02010600030101010101" pitchFamily="2" charset="-122"/>
                            </a:rPr>
                            <m:t>2</m:t>
                          </m:r>
                          <m:r>
                            <a:rPr lang="en-US" altLang="zh-CN" sz="2400" i="1" kern="100">
                              <a:latin typeface="Cambria Math" panose="02040503050406030204" pitchFamily="18" charset="0"/>
                              <a:ea typeface="宋体" panose="02010600030101010101" pitchFamily="2" charset="-122"/>
                            </a:rPr>
                            <m:t>𝜋</m:t>
                          </m:r>
                        </m:den>
                      </m:f>
                      <m:r>
                        <a:rPr lang="en-US" altLang="zh-CN" sz="2400" kern="100">
                          <a:latin typeface="Cambria Math" panose="02040503050406030204" pitchFamily="18" charset="0"/>
                          <a:ea typeface="宋体" panose="02010600030101010101" pitchFamily="2" charset="-122"/>
                        </a:rPr>
                        <m:t>&lt;</m:t>
                      </m:r>
                      <m:r>
                        <a:rPr lang="en-US" altLang="zh-CN" sz="2400" i="1" kern="100">
                          <a:latin typeface="Cambria Math" panose="02040503050406030204" pitchFamily="18" charset="0"/>
                          <a:ea typeface="宋体" panose="02010600030101010101" pitchFamily="2" charset="-122"/>
                        </a:rPr>
                        <m:t>𝑋</m:t>
                      </m:r>
                      <m:r>
                        <a:rPr lang="en-US" altLang="zh-CN" sz="2400" kern="100">
                          <a:latin typeface="Cambria Math" panose="02040503050406030204" pitchFamily="18" charset="0"/>
                          <a:ea typeface="宋体" panose="02010600030101010101" pitchFamily="2" charset="-122"/>
                        </a:rPr>
                        <m:t>(</m:t>
                      </m:r>
                      <m:r>
                        <a:rPr lang="en-US" altLang="zh-CN" sz="2400" i="1" kern="100">
                          <a:latin typeface="Cambria Math" panose="02040503050406030204" pitchFamily="18" charset="0"/>
                          <a:ea typeface="宋体" panose="02010600030101010101" pitchFamily="2" charset="-122"/>
                        </a:rPr>
                        <m:t>𝛺</m:t>
                      </m:r>
                      <m:r>
                        <a:rPr lang="en-US" altLang="zh-CN" sz="2400" kern="100">
                          <a:latin typeface="Cambria Math" panose="02040503050406030204" pitchFamily="18" charset="0"/>
                          <a:ea typeface="宋体" panose="02010600030101010101" pitchFamily="2" charset="-122"/>
                        </a:rPr>
                        <m:t>),</m:t>
                      </m:r>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rPr>
                            <m:t>𝛹</m:t>
                          </m:r>
                        </m:e>
                        <m:sub>
                          <m:r>
                            <a:rPr lang="en-US" altLang="zh-CN" sz="2400" i="1" kern="100">
                              <a:latin typeface="Cambria Math" panose="02040503050406030204" pitchFamily="18" charset="0"/>
                              <a:ea typeface="宋体" panose="02010600030101010101" pitchFamily="2" charset="-122"/>
                            </a:rPr>
                            <m:t>𝑎</m:t>
                          </m:r>
                          <m:r>
                            <a:rPr lang="en-US" altLang="zh-CN" sz="2400" kern="100">
                              <a:latin typeface="Cambria Math" panose="02040503050406030204" pitchFamily="18" charset="0"/>
                              <a:ea typeface="宋体" panose="02010600030101010101" pitchFamily="2" charset="-122"/>
                            </a:rPr>
                            <m:t>,</m:t>
                          </m:r>
                          <m:r>
                            <a:rPr lang="en-US" altLang="zh-CN" sz="2400" i="1" kern="100">
                              <a:latin typeface="Cambria Math" panose="02040503050406030204" pitchFamily="18" charset="0"/>
                              <a:ea typeface="宋体" panose="02010600030101010101" pitchFamily="2" charset="-122"/>
                            </a:rPr>
                            <m:t>𝑏</m:t>
                          </m:r>
                        </m:sub>
                      </m:sSub>
                      <m:r>
                        <a:rPr lang="en-US" altLang="zh-CN" sz="2400" kern="100">
                          <a:latin typeface="Cambria Math" panose="02040503050406030204" pitchFamily="18" charset="0"/>
                          <a:ea typeface="宋体" panose="02010600030101010101" pitchFamily="2" charset="-122"/>
                        </a:rPr>
                        <m:t>(</m:t>
                      </m:r>
                      <m:r>
                        <a:rPr lang="en-US" altLang="zh-CN" sz="2400" i="1" kern="100">
                          <a:latin typeface="Cambria Math" panose="02040503050406030204" pitchFamily="18" charset="0"/>
                          <a:ea typeface="宋体" panose="02010600030101010101" pitchFamily="2" charset="-122"/>
                        </a:rPr>
                        <m:t>𝛺</m:t>
                      </m:r>
                      <m:r>
                        <a:rPr lang="en-US" altLang="zh-CN" sz="2400" kern="100">
                          <a:latin typeface="Cambria Math" panose="02040503050406030204" pitchFamily="18" charset="0"/>
                          <a:ea typeface="宋体" panose="02010600030101010101" pitchFamily="2" charset="-122"/>
                        </a:rPr>
                        <m:t>)&gt;</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ad>
                            <m:radPr>
                              <m:degHide m:val="on"/>
                              <m:ctrlPr>
                                <a:rPr lang="zh-CN" altLang="zh-CN" sz="2400" i="1">
                                  <a:effectLst/>
                                  <a:latin typeface="Cambria Math" panose="02040503050406030204" pitchFamily="18" charset="0"/>
                                  <a:ea typeface="Cambria Math" panose="02040503050406030204" pitchFamily="18" charset="0"/>
                                </a:rPr>
                              </m:ctrlPr>
                            </m:radPr>
                            <m:deg/>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e>
                          </m:rad>
                        </m:num>
                        <m:den>
                          <m:r>
                            <a:rPr lang="en-US" altLang="zh-CN" sz="2400" kern="100">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𝜋</m:t>
                          </m:r>
                        </m:den>
                      </m:f>
                      <m:nary>
                        <m:naryPr>
                          <m:limLoc m:val="subSup"/>
                          <m:grow m:val="on"/>
                          <m:ctrlPr>
                            <a:rPr lang="zh-CN" altLang="zh-CN" sz="2400" i="1">
                              <a:effectLst/>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ub>
                        <m:sup>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𝛹</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𝑑</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e>
                      </m:nary>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0" y="4937646"/>
                <a:ext cx="8964488" cy="112883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rot="5400000">
                <a:off x="4006362" y="4803442"/>
                <a:ext cx="5806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rot="5400000">
                <a:off x="4006362" y="4803442"/>
                <a:ext cx="580607" cy="461665"/>
              </a:xfrm>
              <a:prstGeom prst="rect">
                <a:avLst/>
              </a:prstGeom>
              <a:blipFill>
                <a:blip r:embed="rId8"/>
                <a:stretch>
                  <a:fillRect/>
                </a:stretch>
              </a:blipFill>
            </p:spPr>
            <p:txBody>
              <a:bodyPr/>
              <a:lstStyle/>
              <a:p>
                <a:r>
                  <a:rPr lang="zh-CN" altLang="en-US">
                    <a:noFill/>
                  </a:rPr>
                  <a:t> </a:t>
                </a:r>
              </a:p>
            </p:txBody>
          </p:sp>
        </mc:Fallback>
      </mc:AlternateContent>
      <p:sp>
        <p:nvSpPr>
          <p:cNvPr id="11" name="下箭头 10"/>
          <p:cNvSpPr/>
          <p:nvPr/>
        </p:nvSpPr>
        <p:spPr bwMode="auto">
          <a:xfrm>
            <a:off x="4065833" y="3573016"/>
            <a:ext cx="290304" cy="347203"/>
          </a:xfrm>
          <a:prstGeom prst="downArrow">
            <a:avLst/>
          </a:prstGeom>
          <a:solidFill>
            <a:srgbClr val="FF0000"/>
          </a:solidFill>
          <a:ln w="10000"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2641580684"/>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a:t>
            </a:r>
            <a:r>
              <a:rPr lang="en-US" altLang="zh-CN" dirty="0"/>
              <a:t>(</a:t>
            </a:r>
            <a:r>
              <a:rPr lang="zh-CN" altLang="en-US" dirty="0"/>
              <a:t>栅格</a:t>
            </a:r>
            <a:r>
              <a:rPr lang="en-US" altLang="zh-CN" dirty="0"/>
              <a:t>)</a:t>
            </a:r>
            <a:r>
              <a:rPr lang="zh-CN" altLang="en-US" dirty="0"/>
              <a:t>小波变换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连续小波变换</a:t>
                </a:r>
                <a:r>
                  <a:rPr lang="en-US" altLang="zh-CN" dirty="0"/>
                  <a:t>CWT</a:t>
                </a:r>
              </a:p>
              <a:p>
                <a:pPr lvl="1"/>
                <a:r>
                  <a:rPr lang="zh-CN" altLang="zh-CN" dirty="0"/>
                  <a:t>尺度</a:t>
                </a:r>
                <a14:m>
                  <m:oMath xmlns:m="http://schemas.openxmlformats.org/officeDocument/2006/math">
                    <m:r>
                      <a:rPr lang="en-US" altLang="zh-CN" i="1">
                        <a:latin typeface="Cambria Math" panose="02040503050406030204" pitchFamily="18" charset="0"/>
                      </a:rPr>
                      <m:t>𝑎</m:t>
                    </m:r>
                  </m:oMath>
                </a14:m>
                <a:r>
                  <a:rPr lang="zh-CN" altLang="zh-CN" dirty="0"/>
                  <a:t>和时间</a:t>
                </a:r>
                <a14:m>
                  <m:oMath xmlns:m="http://schemas.openxmlformats.org/officeDocument/2006/math">
                    <m:r>
                      <a:rPr lang="en-US" altLang="zh-CN" i="1">
                        <a:latin typeface="Cambria Math" panose="02040503050406030204" pitchFamily="18" charset="0"/>
                      </a:rPr>
                      <m:t>𝑏</m:t>
                    </m:r>
                  </m:oMath>
                </a14:m>
                <a:r>
                  <a:rPr lang="zh-CN" altLang="zh-CN" dirty="0"/>
                  <a:t>值</a:t>
                </a:r>
                <a:r>
                  <a:rPr lang="zh-CN" altLang="en-US" dirty="0"/>
                  <a:t>等间隔均匀离散</a:t>
                </a:r>
                <a:endParaRPr lang="en-US" altLang="zh-CN" dirty="0"/>
              </a:p>
              <a:p>
                <a:pPr lvl="2"/>
                <a:r>
                  <a:rPr lang="zh-CN" altLang="en-US" dirty="0"/>
                  <a:t>问题：基函数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en-US" dirty="0"/>
                  <a:t>具有相关性，信息冗余</a:t>
                </a:r>
                <a:endParaRPr lang="en-US" altLang="zh-CN" dirty="0"/>
              </a:p>
              <a:p>
                <a:pPr lvl="2"/>
                <a:r>
                  <a:rPr lang="zh-CN" altLang="en-US" dirty="0"/>
                  <a:t>好处：</a:t>
                </a:r>
                <a:r>
                  <a:rPr lang="en-US" altLang="zh-CN" dirty="0"/>
                  <a:t>CWT</a:t>
                </a:r>
                <a:r>
                  <a:rPr lang="zh-CN" altLang="en-US" dirty="0"/>
                  <a:t>的冗余性有助于信号去噪和数据恢复</a:t>
                </a:r>
                <a:endParaRPr lang="en-US" altLang="zh-CN" dirty="0"/>
              </a:p>
              <a:p>
                <a:pPr lvl="2"/>
                <a:r>
                  <a:rPr lang="zh-CN" altLang="en-US" dirty="0"/>
                  <a:t>问题：计算量比较大</a:t>
                </a:r>
                <a:endParaRPr lang="en-US" altLang="zh-CN" dirty="0"/>
              </a:p>
              <a:p>
                <a:r>
                  <a:rPr lang="zh-CN" altLang="en-US" dirty="0"/>
                  <a:t>离散</a:t>
                </a:r>
                <a:r>
                  <a:rPr lang="en-US" altLang="zh-CN" dirty="0"/>
                  <a:t>(</a:t>
                </a:r>
                <a:r>
                  <a:rPr lang="zh-CN" altLang="en-US" dirty="0"/>
                  <a:t>栅格</a:t>
                </a:r>
                <a:r>
                  <a:rPr lang="en-US" altLang="zh-CN" dirty="0"/>
                  <a:t>)</a:t>
                </a:r>
                <a:r>
                  <a:rPr lang="zh-CN" altLang="en-US" dirty="0"/>
                  <a:t>小波变换</a:t>
                </a:r>
                <a:endParaRPr lang="en-US" altLang="zh-CN" dirty="0"/>
              </a:p>
              <a:p>
                <a:pPr lvl="1"/>
                <a:r>
                  <a:rPr lang="zh-CN" altLang="zh-CN" dirty="0"/>
                  <a:t>尺度</a:t>
                </a:r>
                <a14:m>
                  <m:oMath xmlns:m="http://schemas.openxmlformats.org/officeDocument/2006/math">
                    <m:r>
                      <a:rPr lang="en-US" altLang="zh-CN" i="1">
                        <a:latin typeface="Cambria Math" panose="02040503050406030204" pitchFamily="18" charset="0"/>
                      </a:rPr>
                      <m:t>𝑎</m:t>
                    </m:r>
                  </m:oMath>
                </a14:m>
                <a:r>
                  <a:rPr lang="zh-CN" altLang="zh-CN" dirty="0"/>
                  <a:t>按幂级数进行离散，取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a:rPr lang="en-US" altLang="zh-CN">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a:latin typeface="Cambria Math" panose="02040503050406030204" pitchFamily="18" charset="0"/>
                          </a:rPr>
                          <m:t>0</m:t>
                        </m:r>
                      </m:sub>
                      <m:sup>
                        <m:r>
                          <a:rPr lang="en-US" altLang="zh-CN" i="1">
                            <a:latin typeface="Cambria Math" panose="02040503050406030204" pitchFamily="18" charset="0"/>
                          </a:rPr>
                          <m:t>𝑗</m:t>
                        </m:r>
                      </m:sup>
                    </m:sSubSup>
                  </m:oMath>
                </a14:m>
                <a:endParaRPr lang="en-US" altLang="zh-CN" dirty="0"/>
              </a:p>
              <a:p>
                <a:pPr lvl="2"/>
                <a14:m>
                  <m:oMath xmlns:m="http://schemas.openxmlformats.org/officeDocument/2006/math">
                    <m:r>
                      <a:rPr lang="en-US" altLang="zh-CN" i="1">
                        <a:latin typeface="Cambria Math" panose="02040503050406030204" pitchFamily="18" charset="0"/>
                      </a:rPr>
                      <m:t>𝑗</m:t>
                    </m:r>
                  </m:oMath>
                </a14:m>
                <a:r>
                  <a:rPr lang="zh-CN" altLang="zh-CN" dirty="0"/>
                  <a:t>为整数，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r>
                      <a:rPr lang="en-US" altLang="zh-CN" i="1">
                        <a:latin typeface="Cambria Math" panose="02040503050406030204" pitchFamily="18" charset="0"/>
                      </a:rPr>
                      <m:t>≠1</m:t>
                    </m:r>
                  </m:oMath>
                </a14:m>
                <a:r>
                  <a:rPr lang="zh-CN" altLang="zh-CN" dirty="0"/>
                  <a:t>，一般取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r>
                      <a:rPr lang="en-US" altLang="zh-CN" i="1">
                        <a:latin typeface="Cambria Math" panose="02040503050406030204" pitchFamily="18" charset="0"/>
                      </a:rPr>
                      <m:t>=2</m:t>
                    </m:r>
                  </m:oMath>
                </a14:m>
                <a:endParaRPr lang="en-US" altLang="zh-CN" dirty="0"/>
              </a:p>
              <a:p>
                <a:pPr lvl="1"/>
                <a:r>
                  <a:rPr lang="zh-CN" altLang="zh-CN" dirty="0"/>
                  <a:t>时间</a:t>
                </a:r>
                <a14:m>
                  <m:oMath xmlns:m="http://schemas.openxmlformats.org/officeDocument/2006/math">
                    <m:r>
                      <a:rPr lang="en-US" altLang="zh-CN" i="1">
                        <a:latin typeface="Cambria Math" panose="02040503050406030204" pitchFamily="18" charset="0"/>
                      </a:rPr>
                      <m:t>𝑏</m:t>
                    </m:r>
                  </m:oMath>
                </a14:m>
                <a:r>
                  <a:rPr lang="zh-CN" altLang="zh-CN" dirty="0"/>
                  <a:t>均匀离散取值，以覆盖整个时间轴</a:t>
                </a:r>
                <a:endParaRPr lang="en-US" altLang="zh-CN" dirty="0"/>
              </a:p>
              <a:p>
                <a:pPr lvl="2"/>
                <a:r>
                  <a:rPr lang="zh-CN" altLang="en-US" dirty="0"/>
                  <a:t>采样间隔随尺度变化：</a:t>
                </a:r>
                <a:r>
                  <a:rPr lang="zh-CN" altLang="zh-CN" dirty="0"/>
                  <a:t>若在尺度</a:t>
                </a:r>
                <a14:m>
                  <m:oMath xmlns:m="http://schemas.openxmlformats.org/officeDocument/2006/math">
                    <m:r>
                      <a:rPr lang="en-US" altLang="zh-CN" i="1">
                        <a:latin typeface="Cambria Math" panose="02040503050406030204" pitchFamily="18" charset="0"/>
                      </a:rPr>
                      <m:t>𝑎</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a:latin typeface="Cambria Math" panose="02040503050406030204" pitchFamily="18" charset="0"/>
                          </a:rPr>
                          <m:t>0</m:t>
                        </m:r>
                      </m:sup>
                    </m:sSup>
                    <m:r>
                      <a:rPr lang="en-US" altLang="zh-CN">
                        <a:latin typeface="Cambria Math" panose="02040503050406030204" pitchFamily="18" charset="0"/>
                      </a:rPr>
                      <m:t>=1</m:t>
                    </m:r>
                  </m:oMath>
                </a14:m>
                <a:r>
                  <a:rPr lang="zh-CN" altLang="zh-CN" dirty="0"/>
                  <a:t>时的采样间隔为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𝑠</m:t>
                        </m:r>
                      </m:sub>
                    </m:sSub>
                  </m:oMath>
                </a14:m>
                <a:r>
                  <a:rPr lang="zh-CN" altLang="zh-CN" dirty="0"/>
                  <a:t>，则在尺度为</a:t>
                </a:r>
                <a14:m>
                  <m:oMath xmlns:m="http://schemas.openxmlformats.org/officeDocument/2006/math">
                    <m:r>
                      <a:rPr lang="en-US" altLang="zh-CN" i="1">
                        <a:latin typeface="Cambria Math" panose="02040503050406030204" pitchFamily="18" charset="0"/>
                      </a:rPr>
                      <m:t>𝑎</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𝑗</m:t>
                        </m:r>
                      </m:sup>
                    </m:sSup>
                  </m:oMath>
                </a14:m>
                <a:r>
                  <a:rPr lang="zh-CN" altLang="zh-CN" dirty="0"/>
                  <a:t>时，采样间隔可取为</a:t>
                </a:r>
                <a14:m>
                  <m:oMath xmlns:m="http://schemas.openxmlformats.org/officeDocument/2006/math">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𝑗</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𝑠</m:t>
                        </m:r>
                      </m:sub>
                    </m:sSub>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288" b="-220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50</a:t>
            </a:fld>
            <a:endParaRPr lang="en-US" altLang="zh-CN"/>
          </a:p>
        </p:txBody>
      </p:sp>
    </p:spTree>
    <p:extLst>
      <p:ext uri="{BB962C8B-B14F-4D97-AF65-F5344CB8AC3E}">
        <p14:creationId xmlns:p14="http://schemas.microsoft.com/office/powerpoint/2010/main" val="135612038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a:t>
            </a:r>
            <a:r>
              <a:rPr lang="en-US" altLang="zh-CN" dirty="0"/>
              <a:t>(</a:t>
            </a:r>
            <a:r>
              <a:rPr lang="zh-CN" altLang="en-US" dirty="0"/>
              <a:t>栅格</a:t>
            </a:r>
            <a:r>
              <a:rPr lang="en-US" altLang="zh-CN" dirty="0"/>
              <a:t>)</a:t>
            </a:r>
            <a:r>
              <a:rPr lang="zh-CN" altLang="en-US" dirty="0"/>
              <a:t>小波变换</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51</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35498" y="1604055"/>
                <a:ext cx="2740174" cy="660822"/>
              </a:xfrm>
              <a:prstGeom prst="rect">
                <a:avLst/>
              </a:prstGeom>
            </p:spPr>
            <p:txBody>
              <a:bodyPr wrap="none">
                <a:spAutoFit/>
              </a:bodyPr>
              <a:lstStyle/>
              <a:p>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2400" kern="100">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rPr>
                            </m:ctrlPr>
                          </m:radPr>
                          <m:deg/>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e>
                        </m:rad>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den>
                    </m:f>
                  </m:oMath>
                </a14:m>
                <a:r>
                  <a:rPr lang="en-US" altLang="zh-CN" sz="2400" kern="100" dirty="0">
                    <a:ea typeface="宋体" panose="02010600030101010101" pitchFamily="2" charset="-122"/>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5498" y="1604055"/>
                <a:ext cx="2740174" cy="660822"/>
              </a:xfrm>
              <a:prstGeom prst="rect">
                <a:avLst/>
              </a:prstGeom>
              <a:blipFill>
                <a:blip r:embed="rId2"/>
                <a:stretch>
                  <a:fillRect r="-2444" b="-18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427984" y="1446353"/>
                <a:ext cx="4572000" cy="144116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zh-CN" altLang="en-US">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e>
                          </m:rad>
                        </m:den>
                      </m:f>
                      <m:r>
                        <a:rPr lang="zh-CN" altLang="en-US" i="1">
                          <a:latin typeface="Cambria Math" panose="02040503050406030204" pitchFamily="18" charset="0"/>
                        </a:rPr>
                        <m:t>𝜓</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𝑠</m:t>
                                  </m:r>
                                </m:sub>
                              </m:sSub>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e>
                          </m:rad>
                        </m:den>
                      </m:f>
                      <m:r>
                        <a:rPr lang="zh-CN" altLang="en-US" i="1">
                          <a:latin typeface="Cambria Math" panose="02040503050406030204" pitchFamily="18" charset="0"/>
                        </a:rPr>
                        <m:t>𝜓</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r>
                            <a:rPr lang="zh-CN" altLang="en-US" i="0">
                              <a:latin typeface="Cambria Math" panose="02040503050406030204" pitchFamily="18" charset="0"/>
                            </a:rPr>
                            <m:t>−</m:t>
                          </m:r>
                          <m:r>
                            <a:rPr lang="zh-CN" altLang="en-US" i="1">
                              <a:latin typeface="Cambria Math" panose="02040503050406030204" pitchFamily="18" charset="0"/>
                            </a:rPr>
                            <m:t>𝑘</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𝑠</m:t>
                              </m:r>
                            </m:sub>
                          </m:sSub>
                        </m:e>
                      </m:d>
                    </m:oMath>
                  </m:oMathPara>
                </a14:m>
                <a:endParaRPr lang="en-US" altLang="zh-CN" i="1" dirty="0">
                  <a:latin typeface="Cambria Math" panose="02040503050406030204" pitchFamily="18" charset="0"/>
                </a:endParaRPr>
              </a:p>
              <a:p>
                <a:endParaRPr lang="en-US" altLang="zh-CN"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m>
                        <m:mPr>
                          <m:mcs>
                            <m:mc>
                              <m:mcPr>
                                <m:count m:val="2"/>
                                <m:mcJc m:val="center"/>
                              </m:mcPr>
                            </m:mc>
                          </m:mcs>
                          <m:ctrlPr>
                            <a:rPr lang="zh-CN" altLang="en-US" i="1">
                              <a:latin typeface="Cambria Math" panose="02040503050406030204" pitchFamily="18" charset="0"/>
                            </a:rPr>
                          </m:ctrlPr>
                        </m:mPr>
                        <m:mr>
                          <m:e/>
                          <m:e>
                            <m:r>
                              <m:rPr>
                                <m:sty m:val="p"/>
                              </m:rPr>
                              <a:rPr lang="zh-CN" altLang="en-US" i="0">
                                <a:latin typeface="Cambria Math" panose="02040503050406030204" pitchFamily="18" charset="0"/>
                              </a:rPr>
                              <m:t>j</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𝑍</m:t>
                            </m:r>
                          </m:e>
                        </m:mr>
                      </m:m>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427984" y="1446353"/>
                <a:ext cx="4572000" cy="1441164"/>
              </a:xfrm>
              <a:prstGeom prst="rect">
                <a:avLst/>
              </a:prstGeom>
              <a:blipFill>
                <a:blip r:embed="rId3"/>
                <a:stretch>
                  <a:fillRect b="-2110"/>
                </a:stretch>
              </a:blipFill>
            </p:spPr>
            <p:txBody>
              <a:bodyPr/>
              <a:lstStyle/>
              <a:p>
                <a:r>
                  <a:rPr lang="zh-CN" altLang="en-US">
                    <a:noFill/>
                  </a:rPr>
                  <a:t> </a:t>
                </a:r>
              </a:p>
            </p:txBody>
          </p:sp>
        </mc:Fallback>
      </mc:AlternateContent>
      <p:sp>
        <p:nvSpPr>
          <p:cNvPr id="11" name="右箭头 10"/>
          <p:cNvSpPr/>
          <p:nvPr/>
        </p:nvSpPr>
        <p:spPr bwMode="auto">
          <a:xfrm>
            <a:off x="2717800" y="1766982"/>
            <a:ext cx="1610311" cy="325537"/>
          </a:xfrm>
          <a:prstGeom prst="rightArrow">
            <a:avLst/>
          </a:prstGeom>
          <a:solidFill>
            <a:srgbClr val="C000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2689950" y="2237182"/>
                <a:ext cx="986424"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𝑎</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689950" y="2237182"/>
                <a:ext cx="986424" cy="41011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64343" y="2666611"/>
                <a:ext cx="1538755"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𝑗</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𝑠</m:t>
                          </m:r>
                        </m:sub>
                      </m:sSub>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664343" y="2666611"/>
                <a:ext cx="1538755" cy="41011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682499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a:t>
            </a:r>
            <a:r>
              <a:rPr lang="en-US" altLang="zh-CN" dirty="0"/>
              <a:t>(</a:t>
            </a:r>
            <a:r>
              <a:rPr lang="zh-CN" altLang="en-US" dirty="0"/>
              <a:t>栅格</a:t>
            </a:r>
            <a:r>
              <a:rPr lang="en-US" altLang="zh-CN" dirty="0"/>
              <a:t>)</a:t>
            </a:r>
            <a:r>
              <a:rPr lang="zh-CN" altLang="en-US" dirty="0"/>
              <a:t>小波变换</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52</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35498" y="1604055"/>
                <a:ext cx="2740174" cy="660822"/>
              </a:xfrm>
              <a:prstGeom prst="rect">
                <a:avLst/>
              </a:prstGeom>
            </p:spPr>
            <p:txBody>
              <a:bodyPr wrap="none">
                <a:spAutoFit/>
              </a:bodyPr>
              <a:lstStyle/>
              <a:p>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2400" kern="100">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rPr>
                            </m:ctrlPr>
                          </m:radPr>
                          <m:deg/>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e>
                        </m:rad>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den>
                    </m:f>
                  </m:oMath>
                </a14:m>
                <a:r>
                  <a:rPr lang="en-US" altLang="zh-CN" sz="2400" kern="100" dirty="0">
                    <a:ea typeface="宋体" panose="02010600030101010101" pitchFamily="2" charset="-122"/>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5498" y="1604055"/>
                <a:ext cx="2740174" cy="660822"/>
              </a:xfrm>
              <a:prstGeom prst="rect">
                <a:avLst/>
              </a:prstGeom>
              <a:blipFill>
                <a:blip r:embed="rId2"/>
                <a:stretch>
                  <a:fillRect r="-2444" b="-18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427984" y="1446353"/>
                <a:ext cx="4572000" cy="144116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zh-CN" altLang="en-US">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e>
                          </m:rad>
                        </m:den>
                      </m:f>
                      <m:r>
                        <a:rPr lang="zh-CN" altLang="en-US" i="1">
                          <a:latin typeface="Cambria Math" panose="02040503050406030204" pitchFamily="18" charset="0"/>
                        </a:rPr>
                        <m:t>𝜓</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𝑠</m:t>
                                  </m:r>
                                </m:sub>
                              </m:sSub>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e>
                          </m:rad>
                        </m:den>
                      </m:f>
                      <m:r>
                        <a:rPr lang="zh-CN" altLang="en-US" i="1">
                          <a:latin typeface="Cambria Math" panose="02040503050406030204" pitchFamily="18" charset="0"/>
                        </a:rPr>
                        <m:t>𝜓</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r>
                            <a:rPr lang="zh-CN" altLang="en-US" i="0">
                              <a:latin typeface="Cambria Math" panose="02040503050406030204" pitchFamily="18" charset="0"/>
                            </a:rPr>
                            <m:t>−</m:t>
                          </m:r>
                          <m:r>
                            <a:rPr lang="zh-CN" altLang="en-US" i="1">
                              <a:latin typeface="Cambria Math" panose="02040503050406030204" pitchFamily="18" charset="0"/>
                            </a:rPr>
                            <m:t>𝑘</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𝑠</m:t>
                              </m:r>
                            </m:sub>
                          </m:sSub>
                        </m:e>
                      </m:d>
                    </m:oMath>
                  </m:oMathPara>
                </a14:m>
                <a:endParaRPr lang="en-US" altLang="zh-CN" i="1" dirty="0">
                  <a:latin typeface="Cambria Math" panose="02040503050406030204" pitchFamily="18" charset="0"/>
                </a:endParaRPr>
              </a:p>
              <a:p>
                <a:endParaRPr lang="en-US" altLang="zh-CN"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m>
                        <m:mPr>
                          <m:mcs>
                            <m:mc>
                              <m:mcPr>
                                <m:count m:val="2"/>
                                <m:mcJc m:val="center"/>
                              </m:mcPr>
                            </m:mc>
                          </m:mcs>
                          <m:ctrlPr>
                            <a:rPr lang="zh-CN" altLang="en-US" i="1">
                              <a:latin typeface="Cambria Math" panose="02040503050406030204" pitchFamily="18" charset="0"/>
                            </a:rPr>
                          </m:ctrlPr>
                        </m:mPr>
                        <m:mr>
                          <m:e/>
                          <m:e>
                            <m:r>
                              <m:rPr>
                                <m:sty m:val="p"/>
                              </m:rPr>
                              <a:rPr lang="zh-CN" altLang="en-US" i="0">
                                <a:latin typeface="Cambria Math" panose="02040503050406030204" pitchFamily="18" charset="0"/>
                              </a:rPr>
                              <m:t>j</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𝑍</m:t>
                            </m:r>
                          </m:e>
                        </m:mr>
                      </m:m>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427984" y="1446353"/>
                <a:ext cx="4572000" cy="1441164"/>
              </a:xfrm>
              <a:prstGeom prst="rect">
                <a:avLst/>
              </a:prstGeom>
              <a:blipFill>
                <a:blip r:embed="rId3"/>
                <a:stretch>
                  <a:fillRect b="-2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637617" y="3461609"/>
                <a:ext cx="1177182" cy="400110"/>
              </a:xfrm>
              <a:prstGeom prst="rect">
                <a:avLst/>
              </a:prstGeom>
            </p:spPr>
            <p:txBody>
              <a:bodyPr wrap="non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归一化</a:t>
                </a:r>
                <a:endParaRPr lang="zh-CN" altLang="en-US" dirty="0">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3637617" y="3461609"/>
                <a:ext cx="1177182" cy="400110"/>
              </a:xfrm>
              <a:prstGeom prst="rect">
                <a:avLst/>
              </a:prstGeom>
              <a:blipFill>
                <a:blip r:embed="rId4"/>
                <a:stretch>
                  <a:fillRect t="-9231" r="-4663"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948831" y="3836788"/>
                <a:ext cx="2990754" cy="581826"/>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𝑗</m:t>
                                  </m:r>
                                </m:num>
                                <m:den>
                                  <m:r>
                                    <a:rPr lang="zh-CN" altLang="en-US" i="0">
                                      <a:latin typeface="Cambria Math" panose="02040503050406030204" pitchFamily="18" charset="0"/>
                                    </a:rPr>
                                    <m:t>2</m:t>
                                  </m:r>
                                </m:den>
                              </m:f>
                            </m:sup>
                          </m:sSup>
                          <m:r>
                            <a:rPr lang="zh-CN" altLang="en-US" i="1">
                              <a:latin typeface="Cambria Math" panose="02040503050406030204" pitchFamily="18" charset="0"/>
                            </a:rPr>
                            <m:t>𝜓</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r>
                                <a:rPr lang="zh-CN" altLang="en-US" i="1">
                                  <a:latin typeface="Cambria Math" panose="02040503050406030204" pitchFamily="18" charset="0"/>
                                </a:rPr>
                                <m:t>𝑗</m:t>
                              </m:r>
                            </m:sup>
                          </m:sSup>
                          <m:r>
                            <a:rPr lang="zh-CN" altLang="en-US" i="0">
                              <a:latin typeface="Cambria Math" panose="02040503050406030204" pitchFamily="18" charset="0"/>
                            </a:rPr>
                            <m:t>−</m:t>
                          </m:r>
                          <m:r>
                            <a:rPr lang="zh-CN" altLang="en-US" i="1">
                              <a:latin typeface="Cambria Math" panose="02040503050406030204" pitchFamily="18" charset="0"/>
                            </a:rPr>
                            <m:t>𝑘</m:t>
                          </m: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4948831" y="3836788"/>
                <a:ext cx="2990754" cy="581826"/>
              </a:xfrm>
              <a:prstGeom prst="rect">
                <a:avLst/>
              </a:prstGeom>
              <a:blipFill>
                <a:blip r:embed="rId5"/>
                <a:stretch>
                  <a:fillRect/>
                </a:stretch>
              </a:blipFill>
            </p:spPr>
            <p:txBody>
              <a:bodyPr/>
              <a:lstStyle/>
              <a:p>
                <a:r>
                  <a:rPr lang="zh-CN" altLang="en-US">
                    <a:noFill/>
                  </a:rPr>
                  <a:t> </a:t>
                </a:r>
              </a:p>
            </p:txBody>
          </p:sp>
        </mc:Fallback>
      </mc:AlternateContent>
      <p:sp>
        <p:nvSpPr>
          <p:cNvPr id="11" name="右箭头 10"/>
          <p:cNvSpPr/>
          <p:nvPr/>
        </p:nvSpPr>
        <p:spPr bwMode="auto">
          <a:xfrm>
            <a:off x="2717800" y="1766982"/>
            <a:ext cx="1610311" cy="325537"/>
          </a:xfrm>
          <a:prstGeom prst="rightArrow">
            <a:avLst/>
          </a:prstGeom>
          <a:solidFill>
            <a:srgbClr val="C000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2689950" y="2237182"/>
                <a:ext cx="986424"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𝑎</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689950" y="2237182"/>
                <a:ext cx="986424" cy="41011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64343" y="2666611"/>
                <a:ext cx="1538755"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𝑗</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𝑠</m:t>
                          </m:r>
                        </m:sub>
                      </m:sSub>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664343" y="2666611"/>
                <a:ext cx="1538755" cy="410112"/>
              </a:xfrm>
              <a:prstGeom prst="rect">
                <a:avLst/>
              </a:prstGeom>
              <a:blipFill>
                <a:blip r:embed="rId7"/>
                <a:stretch>
                  <a:fillRect/>
                </a:stretch>
              </a:blipFill>
            </p:spPr>
            <p:txBody>
              <a:bodyPr/>
              <a:lstStyle/>
              <a:p>
                <a:r>
                  <a:rPr lang="zh-CN" altLang="en-US">
                    <a:noFill/>
                  </a:rPr>
                  <a:t> </a:t>
                </a:r>
              </a:p>
            </p:txBody>
          </p:sp>
        </mc:Fallback>
      </mc:AlternateContent>
      <p:sp>
        <p:nvSpPr>
          <p:cNvPr id="14" name="下箭头 13"/>
          <p:cNvSpPr/>
          <p:nvPr/>
        </p:nvSpPr>
        <p:spPr bwMode="auto">
          <a:xfrm>
            <a:off x="6228184" y="3076723"/>
            <a:ext cx="432048" cy="584941"/>
          </a:xfrm>
          <a:prstGeom prst="downArrow">
            <a:avLst/>
          </a:prstGeom>
          <a:solidFill>
            <a:srgbClr val="C000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201217592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a:t>
            </a:r>
            <a:r>
              <a:rPr lang="en-US" altLang="zh-CN" dirty="0"/>
              <a:t>(</a:t>
            </a:r>
            <a:r>
              <a:rPr lang="zh-CN" altLang="en-US" dirty="0"/>
              <a:t>栅格</a:t>
            </a:r>
            <a:r>
              <a:rPr lang="en-US" altLang="zh-CN" dirty="0"/>
              <a:t>)</a:t>
            </a:r>
            <a:r>
              <a:rPr lang="zh-CN" altLang="en-US" dirty="0"/>
              <a:t>小波变换</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53</a:t>
            </a:fld>
            <a:endParaRPr lang="en-US" altLang="zh-CN"/>
          </a:p>
        </p:txBody>
      </p:sp>
      <mc:AlternateContent xmlns:mc="http://schemas.openxmlformats.org/markup-compatibility/2006" xmlns:a14="http://schemas.microsoft.com/office/drawing/2010/main">
        <mc:Choice Requires="a14">
          <p:sp>
            <p:nvSpPr>
              <p:cNvPr id="6" name="矩形 5"/>
              <p:cNvSpPr/>
              <p:nvPr/>
            </p:nvSpPr>
            <p:spPr>
              <a:xfrm>
                <a:off x="-35498" y="1604055"/>
                <a:ext cx="2740174" cy="660822"/>
              </a:xfrm>
              <a:prstGeom prst="rect">
                <a:avLst/>
              </a:prstGeom>
            </p:spPr>
            <p:txBody>
              <a:bodyPr wrap="none">
                <a:spAutoFit/>
              </a:bodyPr>
              <a:lstStyle/>
              <a:p>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2400" kern="100">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a:effectLst/>
                                <a:latin typeface="Cambria Math" panose="02040503050406030204" pitchFamily="18" charset="0"/>
                                <a:ea typeface="Cambria Math" panose="02040503050406030204" pitchFamily="18" charset="0"/>
                              </a:rPr>
                            </m:ctrlPr>
                          </m:radPr>
                          <m:deg/>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e>
                        </m:rad>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den>
                    </m:f>
                  </m:oMath>
                </a14:m>
                <a:r>
                  <a:rPr lang="en-US" altLang="zh-CN" sz="2400" kern="100" dirty="0">
                    <a:ea typeface="宋体" panose="02010600030101010101" pitchFamily="2" charset="-122"/>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5498" y="1604055"/>
                <a:ext cx="2740174" cy="660822"/>
              </a:xfrm>
              <a:prstGeom prst="rect">
                <a:avLst/>
              </a:prstGeom>
              <a:blipFill>
                <a:blip r:embed="rId2"/>
                <a:stretch>
                  <a:fillRect r="-2444" b="-18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427984" y="1446353"/>
                <a:ext cx="4572000" cy="144116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zh-CN" altLang="en-US">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e>
                          </m:rad>
                        </m:den>
                      </m:f>
                      <m:r>
                        <a:rPr lang="zh-CN" altLang="en-US" i="1">
                          <a:latin typeface="Cambria Math" panose="02040503050406030204" pitchFamily="18" charset="0"/>
                        </a:rPr>
                        <m:t>𝜓</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𝑠</m:t>
                                  </m:r>
                                </m:sub>
                              </m:sSub>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e>
                          </m:rad>
                        </m:den>
                      </m:f>
                      <m:r>
                        <a:rPr lang="zh-CN" altLang="en-US" i="1">
                          <a:latin typeface="Cambria Math" panose="02040503050406030204" pitchFamily="18" charset="0"/>
                        </a:rPr>
                        <m:t>𝜓</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r>
                            <a:rPr lang="zh-CN" altLang="en-US" i="0">
                              <a:latin typeface="Cambria Math" panose="02040503050406030204" pitchFamily="18" charset="0"/>
                            </a:rPr>
                            <m:t>−</m:t>
                          </m:r>
                          <m:r>
                            <a:rPr lang="zh-CN" altLang="en-US" i="1">
                              <a:latin typeface="Cambria Math" panose="02040503050406030204" pitchFamily="18" charset="0"/>
                            </a:rPr>
                            <m:t>𝑘</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𝑠</m:t>
                              </m:r>
                            </m:sub>
                          </m:sSub>
                        </m:e>
                      </m:d>
                    </m:oMath>
                  </m:oMathPara>
                </a14:m>
                <a:endParaRPr lang="en-US" altLang="zh-CN" i="1" dirty="0">
                  <a:latin typeface="Cambria Math" panose="02040503050406030204" pitchFamily="18" charset="0"/>
                </a:endParaRPr>
              </a:p>
              <a:p>
                <a:endParaRPr lang="en-US" altLang="zh-CN"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m>
                        <m:mPr>
                          <m:mcs>
                            <m:mc>
                              <m:mcPr>
                                <m:count m:val="2"/>
                                <m:mcJc m:val="center"/>
                              </m:mcPr>
                            </m:mc>
                          </m:mcs>
                          <m:ctrlPr>
                            <a:rPr lang="zh-CN" altLang="en-US" i="1">
                              <a:latin typeface="Cambria Math" panose="02040503050406030204" pitchFamily="18" charset="0"/>
                            </a:rPr>
                          </m:ctrlPr>
                        </m:mPr>
                        <m:mr>
                          <m:e/>
                          <m:e>
                            <m:r>
                              <m:rPr>
                                <m:sty m:val="p"/>
                              </m:rPr>
                              <a:rPr lang="zh-CN" altLang="en-US" i="0">
                                <a:latin typeface="Cambria Math" panose="02040503050406030204" pitchFamily="18" charset="0"/>
                              </a:rPr>
                              <m:t>j</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𝑍</m:t>
                            </m:r>
                          </m:e>
                        </m:mr>
                      </m:m>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427984" y="1446353"/>
                <a:ext cx="4572000" cy="1441164"/>
              </a:xfrm>
              <a:prstGeom prst="rect">
                <a:avLst/>
              </a:prstGeom>
              <a:blipFill>
                <a:blip r:embed="rId3"/>
                <a:stretch>
                  <a:fillRect b="-2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14263" y="4781945"/>
                <a:ext cx="3348112" cy="1280543"/>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i="1" kern="100" smtClean="0">
                          <a:latin typeface="Cambria Math" panose="02040503050406030204" pitchFamily="18" charset="0"/>
                          <a:ea typeface="宋体" panose="02010600030101010101" pitchFamily="2" charset="-122"/>
                        </a:rPr>
                        <m:t>𝑊</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𝑇</m:t>
                          </m:r>
                        </m:e>
                        <m:sub>
                          <m:r>
                            <a:rPr lang="en-US" altLang="zh-CN" i="1" kern="100">
                              <a:latin typeface="Cambria Math" panose="02040503050406030204" pitchFamily="18" charset="0"/>
                              <a:ea typeface="宋体" panose="02010600030101010101" pitchFamily="2" charset="-122"/>
                            </a:rPr>
                            <m:t>𝑥</m:t>
                          </m:r>
                        </m:sub>
                      </m:sSub>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𝑎</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𝑏</m:t>
                      </m:r>
                      <m:r>
                        <a:rPr lang="en-US" altLang="zh-CN" kern="100">
                          <a:latin typeface="Cambria Math" panose="02040503050406030204" pitchFamily="18" charset="0"/>
                          <a:ea typeface="宋体" panose="02010600030101010101" pitchFamily="2" charset="-122"/>
                        </a:rPr>
                        <m:t>)=</m:t>
                      </m:r>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e>
                      </m:d>
                      <m:r>
                        <a:rPr lang="en-US" altLang="zh-CN" i="1" kern="100" smtClean="0">
                          <a:latin typeface="Cambria Math" panose="02040503050406030204" pitchFamily="18" charset="0"/>
                          <a:ea typeface="宋体" panose="02010600030101010101" pitchFamily="2" charset="-122"/>
                          <a:cs typeface="Times New Roman" panose="02020603050405020304" pitchFamily="18" charset="0"/>
                        </a:rPr>
                        <m:t>=</m:t>
                      </m:r>
                      <m:nary>
                        <m:naryPr>
                          <m:grow m:val="on"/>
                          <m:subHide m:val="on"/>
                          <m:supHide m:val="on"/>
                          <m:ctrlPr>
                            <a:rPr lang="zh-CN" altLang="zh-CN" i="1">
                              <a:latin typeface="Cambria Math" panose="02040503050406030204" pitchFamily="18" charset="0"/>
                              <a:ea typeface="Cambria Math" panose="02040503050406030204" pitchFamily="18" charset="0"/>
                            </a:rPr>
                          </m:ctrlPr>
                        </m:naryPr>
                        <m:sub/>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e>
                      </m:nary>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𝑑𝑡</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14263" y="4781945"/>
                <a:ext cx="3348112" cy="1280543"/>
              </a:xfrm>
              <a:prstGeom prst="rect">
                <a:avLst/>
              </a:prstGeom>
              <a:blipFill>
                <a:blip r:embed="rId4"/>
                <a:stretch>
                  <a:fillRect t="-33649" r="-123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637617" y="3461609"/>
                <a:ext cx="1177182" cy="400110"/>
              </a:xfrm>
              <a:prstGeom prst="rect">
                <a:avLst/>
              </a:prstGeom>
            </p:spPr>
            <p:txBody>
              <a:bodyPr wrap="none">
                <a:spAutoFit/>
              </a:bodyPr>
              <a:lstStyle/>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归一化</a:t>
                </a:r>
                <a:endParaRPr lang="zh-CN" altLang="en-US" dirty="0">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3637617" y="3461609"/>
                <a:ext cx="1177182" cy="400110"/>
              </a:xfrm>
              <a:prstGeom prst="rect">
                <a:avLst/>
              </a:prstGeom>
              <a:blipFill>
                <a:blip r:embed="rId5"/>
                <a:stretch>
                  <a:fillRect t="-9231" r="-4663"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948831" y="3836788"/>
                <a:ext cx="2990754" cy="581826"/>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𝑗</m:t>
                                  </m:r>
                                </m:num>
                                <m:den>
                                  <m:r>
                                    <a:rPr lang="zh-CN" altLang="en-US" i="0">
                                      <a:latin typeface="Cambria Math" panose="02040503050406030204" pitchFamily="18" charset="0"/>
                                    </a:rPr>
                                    <m:t>2</m:t>
                                  </m:r>
                                </m:den>
                              </m:f>
                            </m:sup>
                          </m:sSup>
                          <m:r>
                            <a:rPr lang="zh-CN" altLang="en-US" i="1">
                              <a:latin typeface="Cambria Math" panose="02040503050406030204" pitchFamily="18" charset="0"/>
                            </a:rPr>
                            <m:t>𝜓</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r>
                                <a:rPr lang="zh-CN" altLang="en-US" i="1">
                                  <a:latin typeface="Cambria Math" panose="02040503050406030204" pitchFamily="18" charset="0"/>
                                </a:rPr>
                                <m:t>𝑗</m:t>
                              </m:r>
                            </m:sup>
                          </m:sSup>
                          <m:r>
                            <a:rPr lang="zh-CN" altLang="en-US" i="0">
                              <a:latin typeface="Cambria Math" panose="02040503050406030204" pitchFamily="18" charset="0"/>
                            </a:rPr>
                            <m:t>−</m:t>
                          </m:r>
                          <m:r>
                            <a:rPr lang="zh-CN" altLang="en-US" i="1">
                              <a:latin typeface="Cambria Math" panose="02040503050406030204" pitchFamily="18" charset="0"/>
                            </a:rPr>
                            <m:t>𝑘</m:t>
                          </m: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4948831" y="3836788"/>
                <a:ext cx="2990754" cy="581826"/>
              </a:xfrm>
              <a:prstGeom prst="rect">
                <a:avLst/>
              </a:prstGeom>
              <a:blipFill>
                <a:blip r:embed="rId6"/>
                <a:stretch>
                  <a:fillRect/>
                </a:stretch>
              </a:blipFill>
            </p:spPr>
            <p:txBody>
              <a:bodyPr/>
              <a:lstStyle/>
              <a:p>
                <a:r>
                  <a:rPr lang="zh-CN" altLang="en-US">
                    <a:noFill/>
                  </a:rPr>
                  <a:t> </a:t>
                </a:r>
              </a:p>
            </p:txBody>
          </p:sp>
        </mc:Fallback>
      </mc:AlternateContent>
      <p:sp>
        <p:nvSpPr>
          <p:cNvPr id="11" name="右箭头 10"/>
          <p:cNvSpPr/>
          <p:nvPr/>
        </p:nvSpPr>
        <p:spPr bwMode="auto">
          <a:xfrm>
            <a:off x="2717800" y="1766982"/>
            <a:ext cx="1610311" cy="325537"/>
          </a:xfrm>
          <a:prstGeom prst="rightArrow">
            <a:avLst/>
          </a:prstGeom>
          <a:solidFill>
            <a:srgbClr val="C000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2689950" y="2237182"/>
                <a:ext cx="986424"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𝑎</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689950" y="2237182"/>
                <a:ext cx="986424" cy="41011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64343" y="2666611"/>
                <a:ext cx="1538755"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𝑗</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𝑠</m:t>
                          </m:r>
                        </m:sub>
                      </m:sSub>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664343" y="2666611"/>
                <a:ext cx="1538755" cy="410112"/>
              </a:xfrm>
              <a:prstGeom prst="rect">
                <a:avLst/>
              </a:prstGeom>
              <a:blipFill>
                <a:blip r:embed="rId8"/>
                <a:stretch>
                  <a:fillRect/>
                </a:stretch>
              </a:blipFill>
            </p:spPr>
            <p:txBody>
              <a:bodyPr/>
              <a:lstStyle/>
              <a:p>
                <a:r>
                  <a:rPr lang="zh-CN" altLang="en-US">
                    <a:noFill/>
                  </a:rPr>
                  <a:t> </a:t>
                </a:r>
              </a:p>
            </p:txBody>
          </p:sp>
        </mc:Fallback>
      </mc:AlternateContent>
      <p:sp>
        <p:nvSpPr>
          <p:cNvPr id="14" name="下箭头 13"/>
          <p:cNvSpPr/>
          <p:nvPr/>
        </p:nvSpPr>
        <p:spPr bwMode="auto">
          <a:xfrm>
            <a:off x="6228184" y="3076723"/>
            <a:ext cx="432048" cy="584941"/>
          </a:xfrm>
          <a:prstGeom prst="downArrow">
            <a:avLst/>
          </a:prstGeom>
          <a:solidFill>
            <a:srgbClr val="C000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15" name="矩形 14"/>
              <p:cNvSpPr/>
              <p:nvPr/>
            </p:nvSpPr>
            <p:spPr>
              <a:xfrm>
                <a:off x="4840407" y="4767165"/>
                <a:ext cx="3382911" cy="13619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𝑊</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𝑥</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e>
                      </m:d>
                      <m:r>
                        <a:rPr lang="zh-CN" altLang="en-US" i="0">
                          <a:latin typeface="Cambria Math" panose="02040503050406030204" pitchFamily="18" charset="0"/>
                        </a:rPr>
                        <m:t>=</m:t>
                      </m:r>
                      <m:d>
                        <m:dPr>
                          <m:begChr m:val=""/>
                          <m:endChr m:val="〉"/>
                          <m:ctrlPr>
                            <a:rPr lang="zh-CN" altLang="zh-CN" i="1" smtClean="0">
                              <a:latin typeface="Cambria Math" panose="02040503050406030204" pitchFamily="18" charset="0"/>
                              <a:ea typeface="Cambria Math" panose="02040503050406030204" pitchFamily="18" charset="0"/>
                            </a:rPr>
                          </m:ctrlPr>
                        </m:dPr>
                        <m:e>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𝑡</m:t>
                              </m:r>
                            </m:e>
                          </m:d>
                        </m:e>
                      </m:d>
                    </m:oMath>
                  </m:oMathPara>
                </a14:m>
                <a:endParaRPr lang="en-US" altLang="zh-CN" i="0" dirty="0">
                  <a:latin typeface="Cambria Math" panose="02040503050406030204" pitchFamily="18" charset="0"/>
                </a:endParaRPr>
              </a:p>
              <a:p>
                <a:endParaRPr lang="en-US" altLang="zh-CN"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0">
                          <a:latin typeface="Cambria Math" panose="02040503050406030204" pitchFamily="18" charset="0"/>
                        </a:rPr>
                        <m:t>=</m:t>
                      </m:r>
                      <m:nary>
                        <m:naryPr>
                          <m:subHide m:val="on"/>
                          <m:supHide m:val="on"/>
                          <m:ctrlPr>
                            <a:rPr lang="zh-CN" altLang="en-US" i="1">
                              <a:latin typeface="Cambria Math" panose="02040503050406030204" pitchFamily="18" charset="0"/>
                            </a:rPr>
                          </m:ctrlPr>
                        </m:naryPr>
                        <m:sub/>
                        <m:sup/>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up>
                              <m:r>
                                <a:rPr lang="zh-CN" altLang="en-US" i="0">
                                  <a:latin typeface="Cambria Math" panose="02040503050406030204" pitchFamily="18" charset="0"/>
                                </a:rPr>
                                <m:t>∗</m:t>
                              </m:r>
                            </m:sup>
                          </m:sSubSup>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1">
                              <a:latin typeface="Cambria Math" panose="02040503050406030204" pitchFamily="18" charset="0"/>
                            </a:rPr>
                            <m:t>𝑑𝑡</m:t>
                          </m:r>
                        </m:e>
                      </m:nary>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840407" y="4767165"/>
                <a:ext cx="3382911" cy="1361976"/>
              </a:xfrm>
              <a:prstGeom prst="rect">
                <a:avLst/>
              </a:prstGeom>
              <a:blipFill>
                <a:blip r:embed="rId9"/>
                <a:stretch>
                  <a:fillRect t="-35874" r="-10631"/>
                </a:stretch>
              </a:blipFill>
            </p:spPr>
            <p:txBody>
              <a:bodyPr/>
              <a:lstStyle/>
              <a:p>
                <a:r>
                  <a:rPr lang="zh-CN" altLang="en-US">
                    <a:noFill/>
                  </a:rPr>
                  <a:t> </a:t>
                </a:r>
              </a:p>
            </p:txBody>
          </p:sp>
        </mc:Fallback>
      </mc:AlternateContent>
      <p:sp>
        <p:nvSpPr>
          <p:cNvPr id="16" name="下箭头 15"/>
          <p:cNvSpPr/>
          <p:nvPr/>
        </p:nvSpPr>
        <p:spPr bwMode="auto">
          <a:xfrm>
            <a:off x="3931461" y="4277222"/>
            <a:ext cx="256957" cy="432048"/>
          </a:xfrm>
          <a:prstGeom prst="downArrow">
            <a:avLst/>
          </a:prstGeom>
          <a:solidFill>
            <a:srgbClr val="C000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7" name="矩形 16"/>
          <p:cNvSpPr/>
          <p:nvPr/>
        </p:nvSpPr>
        <p:spPr>
          <a:xfrm>
            <a:off x="4749365" y="6122274"/>
            <a:ext cx="4428791" cy="646331"/>
          </a:xfrm>
          <a:prstGeom prst="rect">
            <a:avLst/>
          </a:prstGeom>
        </p:spPr>
        <p:txBody>
          <a:bodyPr wrap="square">
            <a:spAutoFit/>
          </a:bodyPr>
          <a:lstStyle/>
          <a:p>
            <a:r>
              <a:rPr lang="zh-CN" altLang="zh-CN" sz="1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离散小波变换</a:t>
            </a:r>
            <a:br>
              <a:rPr lang="en-US" altLang="zh-CN" sz="1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rgbClr val="FF0000"/>
                </a:solidFill>
                <a:latin typeface="微软雅黑" panose="020B0503020204020204" pitchFamily="34" charset="-122"/>
                <a:ea typeface="微软雅黑" panose="020B0503020204020204" pitchFamily="34" charset="-122"/>
              </a:rPr>
              <a:t>(Discrete Wavelet Transform: DWT)</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250884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a:t>
            </a:r>
            <a:r>
              <a:rPr lang="en-US" altLang="zh-CN" dirty="0"/>
              <a:t>(</a:t>
            </a:r>
            <a:r>
              <a:rPr lang="zh-CN" altLang="en-US" dirty="0"/>
              <a:t>栅格</a:t>
            </a:r>
            <a:r>
              <a:rPr lang="en-US" altLang="zh-CN" dirty="0"/>
              <a:t>)</a:t>
            </a:r>
            <a:r>
              <a:rPr lang="zh-CN" altLang="en-US" dirty="0"/>
              <a:t>小波变换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离散小波变换的逆变换</a:t>
                </a:r>
                <a:endParaRPr lang="en-US" altLang="zh-CN" dirty="0"/>
              </a:p>
              <a:p>
                <a:pPr lvl="1"/>
                <a:r>
                  <a:rPr lang="zh-CN" altLang="zh-CN" dirty="0"/>
                  <a:t>能否从信号的离散小波变换系数</a:t>
                </a:r>
                <a14:m>
                  <m:oMath xmlns:m="http://schemas.openxmlformats.org/officeDocument/2006/math">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𝑥</m:t>
                        </m:r>
                      </m:sub>
                    </m:sSub>
                    <m:r>
                      <a:rPr lang="en-US" altLang="zh-CN">
                        <a:latin typeface="Cambria Math" panose="02040503050406030204" pitchFamily="18" charset="0"/>
                      </a:rPr>
                      <m:t>(</m:t>
                    </m:r>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oMath>
                </a14:m>
                <a:r>
                  <a:rPr lang="zh-CN" altLang="zh-CN" dirty="0"/>
                  <a:t>重建信号</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50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54</a:t>
            </a:fld>
            <a:endParaRPr lang="en-US" altLang="zh-CN"/>
          </a:p>
        </p:txBody>
      </p:sp>
    </p:spTree>
    <p:extLst>
      <p:ext uri="{BB962C8B-B14F-4D97-AF65-F5344CB8AC3E}">
        <p14:creationId xmlns:p14="http://schemas.microsoft.com/office/powerpoint/2010/main" val="132654149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a:t>
            </a:r>
            <a:r>
              <a:rPr lang="en-US" altLang="zh-CN" dirty="0"/>
              <a:t>(</a:t>
            </a:r>
            <a:r>
              <a:rPr lang="zh-CN" altLang="en-US" dirty="0"/>
              <a:t>栅格</a:t>
            </a:r>
            <a:r>
              <a:rPr lang="en-US" altLang="zh-CN" dirty="0"/>
              <a:t>)</a:t>
            </a:r>
            <a:r>
              <a:rPr lang="zh-CN" altLang="en-US" dirty="0"/>
              <a:t>小波变换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离散小波变换的逆变换</a:t>
                </a:r>
                <a:endParaRPr lang="en-US" altLang="zh-CN" dirty="0"/>
              </a:p>
              <a:p>
                <a:pPr lvl="1"/>
                <a:r>
                  <a:rPr lang="zh-CN" altLang="zh-CN" dirty="0"/>
                  <a:t>能否从信号的离散小波变换系数</a:t>
                </a:r>
                <a14:m>
                  <m:oMath xmlns:m="http://schemas.openxmlformats.org/officeDocument/2006/math">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𝑥</m:t>
                        </m:r>
                      </m:sub>
                    </m:sSub>
                    <m:r>
                      <a:rPr lang="en-US" altLang="zh-CN">
                        <a:latin typeface="Cambria Math" panose="02040503050406030204" pitchFamily="18" charset="0"/>
                      </a:rPr>
                      <m:t>(</m:t>
                    </m:r>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oMath>
                </a14:m>
                <a:r>
                  <a:rPr lang="zh-CN" altLang="zh-CN" dirty="0"/>
                  <a:t>重建信号</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a:t>
                </a:r>
                <a:endParaRPr lang="en-US" altLang="zh-CN" dirty="0"/>
              </a:p>
              <a:p>
                <a:pPr lvl="1"/>
                <a:r>
                  <a:rPr lang="zh-CN" altLang="en-US" dirty="0"/>
                  <a:t>小波框架的概念</a:t>
                </a:r>
                <a:endParaRPr lang="en-US" altLang="zh-CN" dirty="0"/>
              </a:p>
              <a:p>
                <a:pPr lvl="1"/>
                <a:endParaRPr lang="en-US" altLang="zh-CN" dirty="0"/>
              </a:p>
              <a:p>
                <a:pPr lvl="1">
                  <a:lnSpc>
                    <a:spcPct val="100000"/>
                  </a:lnSpc>
                  <a:spcBef>
                    <a:spcPts val="0"/>
                  </a:spcBef>
                </a:pPr>
                <a:endParaRPr lang="en-US" altLang="zh-CN" dirty="0"/>
              </a:p>
              <a:p>
                <a:pPr lvl="1"/>
                <a:endParaRPr lang="en-US" altLang="zh-CN" dirty="0"/>
              </a:p>
              <a:p>
                <a:pPr lvl="1">
                  <a:lnSpc>
                    <a:spcPct val="100000"/>
                  </a:lnSpc>
                  <a:spcBef>
                    <a:spcPts val="0"/>
                  </a:spcBef>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50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55</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835696" y="2577571"/>
                <a:ext cx="6444208" cy="5818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𝑗</m:t>
                              </m:r>
                            </m:num>
                            <m:den>
                              <m:r>
                                <a:rPr lang="zh-CN" altLang="en-US" i="0">
                                  <a:latin typeface="Cambria Math" panose="02040503050406030204" pitchFamily="18" charset="0"/>
                                </a:rPr>
                                <m:t>2</m:t>
                              </m:r>
                            </m:den>
                          </m:f>
                        </m:sup>
                      </m:sSup>
                      <m:r>
                        <a:rPr lang="zh-CN" altLang="en-US" i="1">
                          <a:latin typeface="Cambria Math" panose="02040503050406030204" pitchFamily="18" charset="0"/>
                        </a:rPr>
                        <m:t>𝜓</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r>
                                <a:rPr lang="zh-CN" altLang="en-US" i="1">
                                  <a:latin typeface="Cambria Math" panose="02040503050406030204" pitchFamily="18" charset="0"/>
                                </a:rPr>
                                <m:t>𝑗</m:t>
                              </m:r>
                            </m:sup>
                          </m:sSup>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m:t>
                          </m:r>
                        </m:e>
                      </m:d>
                      <m:r>
                        <a:rPr lang="en-US" altLang="zh-CN" b="0" i="1" smtClean="0">
                          <a:latin typeface="Cambria Math" panose="02040503050406030204" pitchFamily="18" charset="0"/>
                        </a:rPr>
                        <m:t>          </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𝑍</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835696" y="2577571"/>
                <a:ext cx="6444208" cy="5818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203990" y="3212976"/>
                <a:ext cx="7848872" cy="8740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𝐴</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up/>
                        <m:e>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&lt;</m:t>
                                  </m:r>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&gt;</m:t>
                                  </m:r>
                                </m:e>
                              </m:d>
                            </m:e>
                            <m:sup>
                              <m:r>
                                <a:rPr lang="zh-CN" altLang="en-US" i="0">
                                  <a:latin typeface="Cambria Math" panose="02040503050406030204" pitchFamily="18" charset="0"/>
                                </a:rPr>
                                <m:t>2</m:t>
                              </m:r>
                            </m:sup>
                          </m:sSup>
                        </m:e>
                      </m:nary>
                      <m:r>
                        <a:rPr lang="zh-CN" altLang="en-US" i="0">
                          <a:latin typeface="Cambria Math" panose="02040503050406030204" pitchFamily="18" charset="0"/>
                        </a:rPr>
                        <m:t>≤</m:t>
                      </m:r>
                      <m:r>
                        <a:rPr lang="zh-CN" altLang="en-US" i="1">
                          <a:latin typeface="Cambria Math" panose="02040503050406030204" pitchFamily="18" charset="0"/>
                        </a:rPr>
                        <m:t>𝐵</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e>
                              </m:d>
                            </m:e>
                          </m:d>
                        </m:e>
                        <m:sup>
                          <m:r>
                            <a:rPr lang="zh-CN" altLang="en-US" i="0">
                              <a:latin typeface="Cambria Math" panose="02040503050406030204" pitchFamily="18" charset="0"/>
                            </a:rPr>
                            <m:t>2</m:t>
                          </m:r>
                        </m:sup>
                      </m:sSup>
                      <m:r>
                        <a:rPr lang="zh-CN" altLang="en-US" i="0">
                          <a:latin typeface="Cambria Math" panose="02040503050406030204" pitchFamily="18" charset="0"/>
                        </a:rPr>
                        <m:t>,  0&lt;</m:t>
                      </m:r>
                      <m:r>
                        <a:rPr lang="zh-CN" altLang="en-US" i="1">
                          <a:latin typeface="Cambria Math" panose="02040503050406030204" pitchFamily="18" charset="0"/>
                        </a:rPr>
                        <m:t>𝐴</m:t>
                      </m:r>
                      <m:r>
                        <a:rPr lang="zh-CN" altLang="en-US" i="0">
                          <a:latin typeface="Cambria Math" panose="02040503050406030204" pitchFamily="18" charset="0"/>
                        </a:rPr>
                        <m:t>&lt;</m:t>
                      </m:r>
                      <m:r>
                        <a:rPr lang="zh-CN" altLang="en-US" i="1">
                          <a:latin typeface="Cambria Math" panose="02040503050406030204" pitchFamily="18" charset="0"/>
                        </a:rPr>
                        <m:t>𝐵</m:t>
                      </m:r>
                      <m:r>
                        <a:rPr lang="zh-CN" altLang="en-US" i="0">
                          <a:latin typeface="Cambria Math" panose="02040503050406030204" pitchFamily="18" charset="0"/>
                        </a:rPr>
                        <m:t>&lt;∞</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203990" y="3212976"/>
                <a:ext cx="7848872" cy="8740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67744" y="4029588"/>
                <a:ext cx="4200702" cy="522707"/>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d>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𝑍</m:t>
                        </m:r>
                      </m:sub>
                    </m:sSub>
                  </m:oMath>
                </a14:m>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构成了一个小波框架</a:t>
                </a:r>
                <a:endParaRPr lang="zh-CN" altLang="en-US" dirty="0">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267744" y="4029588"/>
                <a:ext cx="4200702" cy="522707"/>
              </a:xfrm>
              <a:prstGeom prst="rect">
                <a:avLst/>
              </a:prstGeom>
              <a:blipFill>
                <a:blip r:embed="rId5"/>
                <a:stretch>
                  <a:fillRect l="-1451" t="-2326" r="-1161" b="-8140"/>
                </a:stretch>
              </a:blipFill>
            </p:spPr>
            <p:txBody>
              <a:bodyPr/>
              <a:lstStyle/>
              <a:p>
                <a:r>
                  <a:rPr lang="zh-CN" altLang="en-US">
                    <a:noFill/>
                  </a:rPr>
                  <a:t> </a:t>
                </a:r>
              </a:p>
            </p:txBody>
          </p:sp>
        </mc:Fallback>
      </mc:AlternateContent>
      <p:sp>
        <p:nvSpPr>
          <p:cNvPr id="8" name="矩形 7"/>
          <p:cNvSpPr/>
          <p:nvPr/>
        </p:nvSpPr>
        <p:spPr>
          <a:xfrm>
            <a:off x="2123728" y="2767300"/>
            <a:ext cx="697627" cy="400110"/>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对于</a:t>
            </a:r>
          </a:p>
        </p:txBody>
      </p:sp>
      <p:sp>
        <p:nvSpPr>
          <p:cNvPr id="9" name="矩形 8"/>
          <p:cNvSpPr/>
          <p:nvPr/>
        </p:nvSpPr>
        <p:spPr>
          <a:xfrm>
            <a:off x="323528" y="3380658"/>
            <a:ext cx="954107" cy="400110"/>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当满足</a:t>
            </a:r>
          </a:p>
        </p:txBody>
      </p:sp>
    </p:spTree>
    <p:extLst>
      <p:ext uri="{BB962C8B-B14F-4D97-AF65-F5344CB8AC3E}">
        <p14:creationId xmlns:p14="http://schemas.microsoft.com/office/powerpoint/2010/main" val="330404420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a:t>
            </a:r>
            <a:r>
              <a:rPr lang="en-US" altLang="zh-CN" dirty="0"/>
              <a:t>(</a:t>
            </a:r>
            <a:r>
              <a:rPr lang="zh-CN" altLang="en-US" dirty="0"/>
              <a:t>栅格</a:t>
            </a:r>
            <a:r>
              <a:rPr lang="en-US" altLang="zh-CN" dirty="0"/>
              <a:t>)</a:t>
            </a:r>
            <a:r>
              <a:rPr lang="zh-CN" altLang="en-US" dirty="0"/>
              <a:t>小波变换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1800" y="1089025"/>
                <a:ext cx="8514665" cy="5245100"/>
              </a:xfrm>
            </p:spPr>
            <p:txBody>
              <a:bodyPr/>
              <a:lstStyle/>
              <a:p>
                <a:r>
                  <a:rPr lang="zh-CN" altLang="en-US" dirty="0"/>
                  <a:t>离散小波变换的逆变换</a:t>
                </a:r>
                <a:endParaRPr lang="en-US" altLang="zh-CN" dirty="0"/>
              </a:p>
              <a:p>
                <a:pPr lvl="1"/>
                <a:r>
                  <a:rPr lang="zh-CN" altLang="zh-CN" dirty="0"/>
                  <a:t>能否从信号的离散小波变换系数</a:t>
                </a:r>
                <a14:m>
                  <m:oMath xmlns:m="http://schemas.openxmlformats.org/officeDocument/2006/math">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𝑥</m:t>
                        </m:r>
                      </m:sub>
                    </m:sSub>
                    <m:r>
                      <a:rPr lang="en-US" altLang="zh-CN">
                        <a:latin typeface="Cambria Math" panose="02040503050406030204" pitchFamily="18" charset="0"/>
                      </a:rPr>
                      <m:t>(</m:t>
                    </m:r>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oMath>
                </a14:m>
                <a:r>
                  <a:rPr lang="zh-CN" altLang="zh-CN" dirty="0"/>
                  <a:t>重建信号</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a:t>
                </a:r>
                <a:endParaRPr lang="en-US" altLang="zh-CN" dirty="0"/>
              </a:p>
              <a:p>
                <a:pPr lvl="1"/>
                <a:r>
                  <a:rPr lang="zh-CN" altLang="en-US" dirty="0"/>
                  <a:t>小波框架的概念</a:t>
                </a:r>
                <a:endParaRPr lang="en-US" altLang="zh-CN" dirty="0"/>
              </a:p>
              <a:p>
                <a:pPr lvl="1"/>
                <a:endParaRPr lang="en-US" altLang="zh-CN" dirty="0"/>
              </a:p>
              <a:p>
                <a:pPr lvl="1">
                  <a:lnSpc>
                    <a:spcPct val="100000"/>
                  </a:lnSpc>
                  <a:spcBef>
                    <a:spcPts val="0"/>
                  </a:spcBef>
                </a:pPr>
                <a:endParaRPr lang="en-US" altLang="zh-CN" dirty="0"/>
              </a:p>
              <a:p>
                <a:pPr lvl="1"/>
                <a:endParaRPr lang="en-US" altLang="zh-CN" dirty="0"/>
              </a:p>
              <a:p>
                <a:pPr lvl="1">
                  <a:lnSpc>
                    <a:spcPct val="100000"/>
                  </a:lnSpc>
                  <a:spcBef>
                    <a:spcPts val="0"/>
                  </a:spcBef>
                </a:pPr>
                <a:endParaRPr lang="en-US" altLang="zh-CN" dirty="0"/>
              </a:p>
              <a:p>
                <a:pPr lvl="1"/>
                <a:endParaRPr lang="en-US" altLang="zh-CN" dirty="0"/>
              </a:p>
              <a:p>
                <a:pPr lvl="1"/>
                <a:r>
                  <a:rPr lang="zh-CN" altLang="en-US" dirty="0"/>
                  <a:t>当</a:t>
                </a:r>
                <a14:m>
                  <m:oMath xmlns:m="http://schemas.openxmlformats.org/officeDocument/2006/math">
                    <m:r>
                      <a:rPr lang="en-US" altLang="zh-CN" i="1">
                        <a:latin typeface="Cambria Math" panose="02040503050406030204" pitchFamily="18" charset="0"/>
                      </a:rPr>
                      <m:t>𝐴</m:t>
                    </m:r>
                    <m:r>
                      <a:rPr lang="en-US" altLang="zh-CN">
                        <a:latin typeface="Cambria Math" panose="02040503050406030204" pitchFamily="18" charset="0"/>
                      </a:rPr>
                      <m:t>=</m:t>
                    </m:r>
                    <m:r>
                      <a:rPr lang="en-US" altLang="zh-CN" i="1">
                        <a:latin typeface="Cambria Math" panose="02040503050406030204" pitchFamily="18" charset="0"/>
                      </a:rPr>
                      <m:t>𝐵</m:t>
                    </m:r>
                  </m:oMath>
                </a14:m>
                <a:endParaRPr lang="en-US" altLang="zh-CN" dirty="0"/>
              </a:p>
              <a:p>
                <a:pPr lvl="1"/>
                <a:endParaRPr lang="en-US" altLang="zh-CN" dirty="0"/>
              </a:p>
              <a:p>
                <a:pPr lvl="1"/>
                <a:r>
                  <a:rPr lang="zh-CN" altLang="zh-CN" dirty="0"/>
                  <a:t>若</a:t>
                </a:r>
                <a14:m>
                  <m:oMath xmlns:m="http://schemas.openxmlformats.org/officeDocument/2006/math">
                    <m:r>
                      <a:rPr lang="en-US" altLang="zh-CN" i="1">
                        <a:latin typeface="Cambria Math" panose="02040503050406030204" pitchFamily="18" charset="0"/>
                      </a:rPr>
                      <m:t>𝐴</m:t>
                    </m:r>
                    <m:r>
                      <a:rPr lang="en-US" altLang="zh-CN">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=1</m:t>
                    </m:r>
                  </m:oMath>
                </a14:m>
                <a:r>
                  <a:rPr lang="zh-CN" altLang="zh-CN" dirty="0"/>
                  <a:t>，框架</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r>
                          <a:rPr lang="en-US" altLang="zh-CN" i="1">
                            <a:latin typeface="Cambria Math" panose="02040503050406030204" pitchFamily="18" charset="0"/>
                          </a:rPr>
                          <m:t>𝑍</m:t>
                        </m:r>
                      </m:sub>
                    </m:sSub>
                  </m:oMath>
                </a14:m>
                <a:r>
                  <a:rPr lang="en-US" altLang="zh-CN" dirty="0"/>
                  <a:t> </a:t>
                </a:r>
                <a:r>
                  <a:rPr lang="zh-CN" altLang="zh-CN" dirty="0"/>
                  <a:t>构成</a:t>
                </a:r>
                <a14:m>
                  <m:oMath xmlns:m="http://schemas.openxmlformats.org/officeDocument/2006/math">
                    <m:d>
                      <m:dPr>
                        <m:beg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i="1">
                            <a:latin typeface="Cambria Math" panose="02040503050406030204" pitchFamily="18" charset="0"/>
                          </a:rPr>
                          <m:t>𝑅</m:t>
                        </m:r>
                      </m:e>
                    </m:d>
                  </m:oMath>
                </a14:m>
                <a:r>
                  <a:rPr lang="en-US" altLang="zh-CN" dirty="0"/>
                  <a:t> </a:t>
                </a:r>
                <a:r>
                  <a:rPr lang="zh-CN" altLang="zh-CN" dirty="0"/>
                  <a:t>空间的正交基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1800" y="1089025"/>
                <a:ext cx="8514665" cy="5245100"/>
              </a:xfrm>
              <a:blipFill>
                <a:blip r:embed="rId2"/>
                <a:stretch>
                  <a:fillRect t="-581" r="-787" b="-534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56</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835696" y="2577571"/>
                <a:ext cx="6444208" cy="5818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𝑗</m:t>
                              </m:r>
                            </m:num>
                            <m:den>
                              <m:r>
                                <a:rPr lang="zh-CN" altLang="en-US" i="0">
                                  <a:latin typeface="Cambria Math" panose="02040503050406030204" pitchFamily="18" charset="0"/>
                                </a:rPr>
                                <m:t>2</m:t>
                              </m:r>
                            </m:den>
                          </m:f>
                        </m:sup>
                      </m:sSup>
                      <m:r>
                        <a:rPr lang="zh-CN" altLang="en-US" i="1">
                          <a:latin typeface="Cambria Math" panose="02040503050406030204" pitchFamily="18" charset="0"/>
                        </a:rPr>
                        <m:t>𝜓</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r>
                                <a:rPr lang="zh-CN" altLang="en-US" i="1">
                                  <a:latin typeface="Cambria Math" panose="02040503050406030204" pitchFamily="18" charset="0"/>
                                </a:rPr>
                                <m:t>𝑗</m:t>
                              </m:r>
                            </m:sup>
                          </m:sSup>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m:t>
                          </m:r>
                        </m:e>
                      </m:d>
                      <m:r>
                        <a:rPr lang="en-US" altLang="zh-CN" b="0" i="1" smtClean="0">
                          <a:latin typeface="Cambria Math" panose="02040503050406030204" pitchFamily="18" charset="0"/>
                        </a:rPr>
                        <m:t>          </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𝑍</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835696" y="2577571"/>
                <a:ext cx="6444208" cy="5818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203990" y="3212976"/>
                <a:ext cx="7848872" cy="8740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𝐴</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up/>
                        <m:e>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&lt;</m:t>
                                  </m:r>
                                  <m:r>
                                    <a:rPr lang="zh-CN" altLang="en-US" i="1">
                                      <a:latin typeface="Cambria Math" panose="02040503050406030204" pitchFamily="18" charset="0"/>
                                    </a:rPr>
                                    <m:t>𝑥</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&gt;</m:t>
                                  </m:r>
                                </m:e>
                              </m:d>
                            </m:e>
                            <m:sup>
                              <m:r>
                                <a:rPr lang="zh-CN" altLang="en-US" i="0">
                                  <a:latin typeface="Cambria Math" panose="02040503050406030204" pitchFamily="18" charset="0"/>
                                </a:rPr>
                                <m:t>2</m:t>
                              </m:r>
                            </m:sup>
                          </m:sSup>
                        </m:e>
                      </m:nary>
                      <m:r>
                        <a:rPr lang="zh-CN" altLang="en-US" i="0">
                          <a:latin typeface="Cambria Math" panose="02040503050406030204" pitchFamily="18" charset="0"/>
                        </a:rPr>
                        <m:t>≤</m:t>
                      </m:r>
                      <m:r>
                        <a:rPr lang="zh-CN" altLang="en-US" i="1">
                          <a:latin typeface="Cambria Math" panose="02040503050406030204" pitchFamily="18" charset="0"/>
                        </a:rPr>
                        <m:t>𝐵</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e>
                              </m:d>
                            </m:e>
                          </m:d>
                        </m:e>
                        <m:sup>
                          <m:r>
                            <a:rPr lang="zh-CN" altLang="en-US" i="0">
                              <a:latin typeface="Cambria Math" panose="02040503050406030204" pitchFamily="18" charset="0"/>
                            </a:rPr>
                            <m:t>2</m:t>
                          </m:r>
                        </m:sup>
                      </m:sSup>
                      <m:r>
                        <a:rPr lang="zh-CN" altLang="en-US" i="0">
                          <a:latin typeface="Cambria Math" panose="02040503050406030204" pitchFamily="18" charset="0"/>
                        </a:rPr>
                        <m:t>,  0&lt;</m:t>
                      </m:r>
                      <m:r>
                        <a:rPr lang="zh-CN" altLang="en-US" i="1">
                          <a:latin typeface="Cambria Math" panose="02040503050406030204" pitchFamily="18" charset="0"/>
                        </a:rPr>
                        <m:t>𝐴</m:t>
                      </m:r>
                      <m:r>
                        <a:rPr lang="zh-CN" altLang="en-US" i="0">
                          <a:latin typeface="Cambria Math" panose="02040503050406030204" pitchFamily="18" charset="0"/>
                        </a:rPr>
                        <m:t>&lt;</m:t>
                      </m:r>
                      <m:r>
                        <a:rPr lang="zh-CN" altLang="en-US" i="1">
                          <a:latin typeface="Cambria Math" panose="02040503050406030204" pitchFamily="18" charset="0"/>
                        </a:rPr>
                        <m:t>𝐵</m:t>
                      </m:r>
                      <m:r>
                        <a:rPr lang="zh-CN" altLang="en-US" i="0">
                          <a:latin typeface="Cambria Math" panose="02040503050406030204" pitchFamily="18" charset="0"/>
                        </a:rPr>
                        <m:t>&lt;∞</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203990" y="3212976"/>
                <a:ext cx="7848872" cy="8740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67744" y="4029588"/>
                <a:ext cx="4200702" cy="522707"/>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d>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𝑍</m:t>
                        </m:r>
                      </m:sub>
                    </m:sSub>
                  </m:oMath>
                </a14:m>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构成了一个小波框架</a:t>
                </a:r>
                <a:endParaRPr lang="zh-CN" altLang="en-US" dirty="0">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267744" y="4029588"/>
                <a:ext cx="4200702" cy="522707"/>
              </a:xfrm>
              <a:prstGeom prst="rect">
                <a:avLst/>
              </a:prstGeom>
              <a:blipFill>
                <a:blip r:embed="rId5"/>
                <a:stretch>
                  <a:fillRect l="-1451" t="-2326" r="-1161" b="-8140"/>
                </a:stretch>
              </a:blipFill>
            </p:spPr>
            <p:txBody>
              <a:bodyPr/>
              <a:lstStyle/>
              <a:p>
                <a:r>
                  <a:rPr lang="zh-CN" altLang="en-US">
                    <a:noFill/>
                  </a:rPr>
                  <a:t> </a:t>
                </a:r>
              </a:p>
            </p:txBody>
          </p:sp>
        </mc:Fallback>
      </mc:AlternateContent>
      <p:sp>
        <p:nvSpPr>
          <p:cNvPr id="8" name="矩形 7"/>
          <p:cNvSpPr/>
          <p:nvPr/>
        </p:nvSpPr>
        <p:spPr>
          <a:xfrm>
            <a:off x="2123728" y="2767300"/>
            <a:ext cx="697627" cy="400110"/>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对于</a:t>
            </a:r>
          </a:p>
        </p:txBody>
      </p:sp>
      <p:sp>
        <p:nvSpPr>
          <p:cNvPr id="9" name="矩形 8"/>
          <p:cNvSpPr/>
          <p:nvPr/>
        </p:nvSpPr>
        <p:spPr>
          <a:xfrm>
            <a:off x="323528" y="3380658"/>
            <a:ext cx="954107" cy="400110"/>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当满足</a:t>
            </a:r>
          </a:p>
        </p:txBody>
      </p:sp>
      <mc:AlternateContent xmlns:mc="http://schemas.openxmlformats.org/markup-compatibility/2006" xmlns:a14="http://schemas.microsoft.com/office/drawing/2010/main">
        <mc:Choice Requires="a14">
          <p:sp>
            <p:nvSpPr>
              <p:cNvPr id="10" name="矩形 9"/>
              <p:cNvSpPr/>
              <p:nvPr/>
            </p:nvSpPr>
            <p:spPr>
              <a:xfrm>
                <a:off x="2599127" y="4812663"/>
                <a:ext cx="3849515"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supHide m:val="on"/>
                          <m:ctrlPr>
                            <a:rPr lang="zh-CN" altLang="en-US" sz="1800" i="1">
                              <a:latin typeface="Cambria Math" panose="02040503050406030204" pitchFamily="18" charset="0"/>
                            </a:rPr>
                          </m:ctrlPr>
                        </m:naryPr>
                        <m:sub>
                          <m:r>
                            <a:rPr lang="zh-CN" altLang="en-US" sz="1800" i="1">
                              <a:latin typeface="Cambria Math" panose="02040503050406030204" pitchFamily="18" charset="0"/>
                            </a:rPr>
                            <m:t>𝑗</m:t>
                          </m:r>
                          <m:r>
                            <a:rPr lang="zh-CN" altLang="en-US" sz="1800" i="0">
                              <a:latin typeface="Cambria Math" panose="02040503050406030204" pitchFamily="18" charset="0"/>
                            </a:rPr>
                            <m:t>,</m:t>
                          </m:r>
                          <m:r>
                            <a:rPr lang="zh-CN" altLang="en-US" sz="1800" i="1">
                              <a:latin typeface="Cambria Math" panose="02040503050406030204" pitchFamily="18" charset="0"/>
                            </a:rPr>
                            <m:t>𝑘</m:t>
                          </m:r>
                        </m:sub>
                        <m:sup/>
                        <m:e>
                          <m:sSup>
                            <m:sSupPr>
                              <m:ctrlPr>
                                <a:rPr lang="zh-CN" altLang="en-US" sz="1800" i="1">
                                  <a:latin typeface="Cambria Math" panose="02040503050406030204" pitchFamily="18" charset="0"/>
                                </a:rPr>
                              </m:ctrlPr>
                            </m:sSupPr>
                            <m:e>
                              <m:r>
                                <a:rPr lang="zh-CN" altLang="en-US" sz="1800" i="0">
                                  <a:latin typeface="Cambria Math" panose="02040503050406030204" pitchFamily="18" charset="0"/>
                                </a:rPr>
                                <m:t>|&lt;</m:t>
                              </m:r>
                              <m:r>
                                <a:rPr lang="zh-CN" altLang="en-US" sz="1800" i="1">
                                  <a:latin typeface="Cambria Math" panose="02040503050406030204" pitchFamily="18" charset="0"/>
                                </a:rPr>
                                <m:t>𝑥</m:t>
                              </m:r>
                              <m:r>
                                <a:rPr lang="zh-CN" altLang="en-US" sz="1800" i="0">
                                  <a:latin typeface="Cambria Math" panose="02040503050406030204" pitchFamily="18" charset="0"/>
                                </a:rPr>
                                <m:t>(</m:t>
                              </m:r>
                              <m:r>
                                <a:rPr lang="zh-CN" altLang="en-US" sz="1800" i="1">
                                  <a:latin typeface="Cambria Math" panose="02040503050406030204" pitchFamily="18" charset="0"/>
                                </a:rPr>
                                <m:t>𝑡</m:t>
                              </m:r>
                              <m:r>
                                <a:rPr lang="zh-CN" altLang="en-US" sz="1800" i="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𝜓</m:t>
                                  </m:r>
                                </m:e>
                                <m:sub>
                                  <m:r>
                                    <a:rPr lang="zh-CN" altLang="en-US" sz="1800" i="1">
                                      <a:latin typeface="Cambria Math" panose="02040503050406030204" pitchFamily="18" charset="0"/>
                                    </a:rPr>
                                    <m:t>𝑗</m:t>
                                  </m:r>
                                  <m:r>
                                    <a:rPr lang="zh-CN" altLang="en-US" sz="1800" i="0">
                                      <a:latin typeface="Cambria Math" panose="02040503050406030204" pitchFamily="18" charset="0"/>
                                    </a:rPr>
                                    <m:t>,</m:t>
                                  </m:r>
                                  <m:r>
                                    <a:rPr lang="zh-CN" altLang="en-US" sz="1800" i="1">
                                      <a:latin typeface="Cambria Math" panose="02040503050406030204" pitchFamily="18" charset="0"/>
                                    </a:rPr>
                                    <m:t>𝑘</m:t>
                                  </m:r>
                                </m:sub>
                              </m:sSub>
                              <m:r>
                                <a:rPr lang="zh-CN" altLang="en-US" sz="1800" i="0">
                                  <a:latin typeface="Cambria Math" panose="02040503050406030204" pitchFamily="18" charset="0"/>
                                </a:rPr>
                                <m:t>(</m:t>
                              </m:r>
                              <m:r>
                                <a:rPr lang="zh-CN" altLang="en-US" sz="1800" i="1">
                                  <a:latin typeface="Cambria Math" panose="02040503050406030204" pitchFamily="18" charset="0"/>
                                </a:rPr>
                                <m:t>𝑡</m:t>
                              </m:r>
                              <m:r>
                                <a:rPr lang="zh-CN" altLang="en-US" sz="1800" i="0">
                                  <a:latin typeface="Cambria Math" panose="02040503050406030204" pitchFamily="18" charset="0"/>
                                </a:rPr>
                                <m:t>)&gt;|</m:t>
                              </m:r>
                            </m:e>
                            <m:sup>
                              <m:r>
                                <a:rPr lang="zh-CN" altLang="en-US" sz="1800" i="0">
                                  <a:latin typeface="Cambria Math" panose="02040503050406030204" pitchFamily="18" charset="0"/>
                                </a:rPr>
                                <m:t>2</m:t>
                              </m:r>
                            </m:sup>
                          </m:sSup>
                        </m:e>
                      </m:nary>
                      <m:r>
                        <a:rPr lang="zh-CN" altLang="en-US" sz="1800" i="0">
                          <a:latin typeface="Cambria Math" panose="02040503050406030204" pitchFamily="18" charset="0"/>
                        </a:rPr>
                        <m:t>=</m:t>
                      </m:r>
                      <m:r>
                        <a:rPr lang="zh-CN" altLang="en-US" sz="1800" i="1">
                          <a:latin typeface="Cambria Math" panose="02040503050406030204" pitchFamily="18" charset="0"/>
                        </a:rPr>
                        <m:t>𝐴</m:t>
                      </m:r>
                      <m:sSup>
                        <m:sSupPr>
                          <m:ctrlPr>
                            <a:rPr lang="zh-CN" altLang="en-US" sz="1800" i="1">
                              <a:latin typeface="Cambria Math" panose="02040503050406030204" pitchFamily="18" charset="0"/>
                            </a:rPr>
                          </m:ctrlPr>
                        </m:sSupPr>
                        <m:e>
                          <m:r>
                            <a:rPr lang="zh-CN" altLang="en-US" sz="1800" i="0">
                              <a:latin typeface="Cambria Math" panose="02040503050406030204" pitchFamily="18" charset="0"/>
                            </a:rPr>
                            <m:t>‖</m:t>
                          </m:r>
                          <m:d>
                            <m:dPr>
                              <m:begChr m:val=""/>
                              <m:ctrlPr>
                                <a:rPr lang="zh-CN" altLang="en-US" sz="1800" i="1">
                                  <a:latin typeface="Cambria Math" panose="02040503050406030204" pitchFamily="18" charset="0"/>
                                </a:rPr>
                              </m:ctrlPr>
                            </m:dPr>
                            <m:e>
                              <m:r>
                                <a:rPr lang="zh-CN" altLang="en-US" sz="1800" i="1">
                                  <a:latin typeface="Cambria Math" panose="02040503050406030204" pitchFamily="18" charset="0"/>
                                </a:rPr>
                                <m:t>𝑥</m:t>
                              </m:r>
                              <m:r>
                                <a:rPr lang="zh-CN" altLang="en-US" sz="1800" i="0">
                                  <a:latin typeface="Cambria Math" panose="02040503050406030204" pitchFamily="18" charset="0"/>
                                </a:rPr>
                                <m:t>(</m:t>
                              </m:r>
                              <m:r>
                                <a:rPr lang="zh-CN" altLang="en-US" sz="1800" i="1">
                                  <a:latin typeface="Cambria Math" panose="02040503050406030204" pitchFamily="18" charset="0"/>
                                </a:rPr>
                                <m:t>𝑡</m:t>
                              </m:r>
                            </m:e>
                          </m:d>
                          <m:r>
                            <a:rPr lang="zh-CN" altLang="en-US" sz="1800" i="0">
                              <a:latin typeface="Cambria Math" panose="02040503050406030204" pitchFamily="18" charset="0"/>
                            </a:rPr>
                            <m:t>‖</m:t>
                          </m:r>
                        </m:e>
                        <m:sup>
                          <m:r>
                            <a:rPr lang="zh-CN" altLang="en-US" sz="1800" i="0">
                              <a:latin typeface="Cambria Math" panose="02040503050406030204" pitchFamily="18" charset="0"/>
                            </a:rPr>
                            <m:t>2</m:t>
                          </m:r>
                        </m:sup>
                      </m:sSup>
                    </m:oMath>
                  </m:oMathPara>
                </a14:m>
                <a:endParaRPr lang="zh-CN" altLang="en-US" sz="1800" dirty="0"/>
              </a:p>
            </p:txBody>
          </p:sp>
        </mc:Choice>
        <mc:Fallback xmlns="">
          <p:sp>
            <p:nvSpPr>
              <p:cNvPr id="10" name="矩形 9"/>
              <p:cNvSpPr>
                <a:spLocks noRot="1" noChangeAspect="1" noMove="1" noResize="1" noEditPoints="1" noAdjustHandles="1" noChangeArrowheads="1" noChangeShapeType="1" noTextEdit="1"/>
              </p:cNvSpPr>
              <p:nvPr/>
            </p:nvSpPr>
            <p:spPr>
              <a:xfrm>
                <a:off x="2599127" y="4812663"/>
                <a:ext cx="3849515" cy="79585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028166" y="5329051"/>
                <a:ext cx="2918299" cy="522707"/>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d>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𝑘</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𝑍</m:t>
                        </m:r>
                      </m:sub>
                    </m:sSub>
                  </m:oMath>
                </a14:m>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为紧框架</a:t>
                </a:r>
                <a:endParaRPr lang="zh-CN" altLang="en-US" dirty="0">
                  <a:latin typeface="微软雅黑" panose="020B0503020204020204" pitchFamily="34" charset="-122"/>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6028166" y="5329051"/>
                <a:ext cx="2918299" cy="522707"/>
              </a:xfrm>
              <a:prstGeom prst="rect">
                <a:avLst/>
              </a:prstGeom>
              <a:blipFill>
                <a:blip r:embed="rId7"/>
                <a:stretch>
                  <a:fillRect l="-2296" t="-2326" r="-1461" b="-8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621748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a:t>
            </a:r>
            <a:r>
              <a:rPr lang="en-US" altLang="zh-CN" dirty="0"/>
              <a:t>(</a:t>
            </a:r>
            <a:r>
              <a:rPr lang="zh-CN" altLang="en-US" dirty="0"/>
              <a:t>栅格</a:t>
            </a:r>
            <a:r>
              <a:rPr lang="en-US" altLang="zh-CN" dirty="0"/>
              <a:t>)</a:t>
            </a:r>
            <a:r>
              <a:rPr lang="zh-CN" altLang="en-US" dirty="0"/>
              <a:t>小波变换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离散小波变换的逆变换</a:t>
                </a:r>
                <a:endParaRPr lang="en-US" altLang="zh-CN" dirty="0"/>
              </a:p>
              <a:p>
                <a:pPr lvl="1"/>
                <a:r>
                  <a:rPr lang="zh-CN" altLang="zh-CN" dirty="0"/>
                  <a:t>能否从信号的离散小波变换系数</a:t>
                </a:r>
                <a14:m>
                  <m:oMath xmlns:m="http://schemas.openxmlformats.org/officeDocument/2006/math">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𝑥</m:t>
                        </m:r>
                      </m:sub>
                    </m:sSub>
                    <m:r>
                      <a:rPr lang="en-US" altLang="zh-CN">
                        <a:latin typeface="Cambria Math" panose="02040503050406030204" pitchFamily="18" charset="0"/>
                      </a:rPr>
                      <m:t>(</m:t>
                    </m:r>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oMath>
                </a14:m>
                <a:r>
                  <a:rPr lang="zh-CN" altLang="zh-CN" dirty="0"/>
                  <a:t>重建信号</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a:t>
                </a:r>
                <a:endParaRPr lang="en-US" altLang="zh-CN" dirty="0"/>
              </a:p>
              <a:p>
                <a:pPr lvl="1">
                  <a:lnSpc>
                    <a:spcPct val="150000"/>
                  </a:lnSpc>
                </a:pPr>
                <a:r>
                  <a:rPr lang="zh-CN" altLang="zh-CN" dirty="0"/>
                  <a:t>若离散小波序列</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r>
                          <a:rPr lang="en-US" altLang="zh-CN" i="1">
                            <a:latin typeface="Cambria Math" panose="02040503050406030204" pitchFamily="18" charset="0"/>
                          </a:rPr>
                          <m:t>𝑍</m:t>
                        </m:r>
                      </m:sub>
                    </m:sSub>
                  </m:oMath>
                </a14:m>
                <a:r>
                  <a:rPr lang="zh-CN" altLang="zh-CN" dirty="0"/>
                  <a:t>构成一个框架，其上、下界</a:t>
                </a:r>
                <a14:m>
                  <m:oMath xmlns:m="http://schemas.openxmlformats.org/officeDocument/2006/math">
                    <m:r>
                      <a:rPr lang="en-US" altLang="zh-CN" i="1">
                        <a:latin typeface="Cambria Math" panose="02040503050406030204" pitchFamily="18" charset="0"/>
                      </a:rPr>
                      <m:t>𝐴</m:t>
                    </m:r>
                    <m:r>
                      <a:rPr lang="en-US" altLang="zh-CN">
                        <a:latin typeface="Cambria Math" panose="02040503050406030204" pitchFamily="18" charset="0"/>
                      </a:rPr>
                      <m:t>=</m:t>
                    </m:r>
                    <m:r>
                      <a:rPr lang="en-US" altLang="zh-CN" i="1">
                        <a:latin typeface="Cambria Math" panose="02040503050406030204" pitchFamily="18" charset="0"/>
                      </a:rPr>
                      <m:t>𝐵</m:t>
                    </m:r>
                  </m:oMath>
                </a14:m>
                <a:r>
                  <a:rPr lang="zh-CN" altLang="zh-CN" dirty="0"/>
                  <a:t>时（紧框架），由框架概念可知此时离散小波变换的逆变换为：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50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57</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755502" y="4725144"/>
                <a:ext cx="7596336" cy="8740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up/>
                        <m:e>
                          <m:d>
                            <m:dPr>
                              <m:begChr m:val=""/>
                              <m:ctrlPr>
                                <a:rPr lang="zh-CN" altLang="en-US" i="1">
                                  <a:latin typeface="Cambria Math" panose="02040503050406030204" pitchFamily="18" charset="0"/>
                                </a:rPr>
                              </m:ctrlPr>
                            </m:dPr>
                            <m:e>
                              <m:r>
                                <a:rPr lang="zh-CN" altLang="en-US" i="0">
                                  <a:latin typeface="Cambria Math" panose="02040503050406030204" pitchFamily="18" charset="0"/>
                                </a:rPr>
                                <m:t>&lt;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)&gt;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𝜓</m:t>
                                      </m:r>
                                    </m:e>
                                  </m:acc>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e>
                          </m:d>
                        </m:e>
                      </m:nary>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𝐴</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𝑊</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𝑥</m:t>
                                  </m:r>
                                </m:sub>
                              </m:sSub>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e>
                          </m:d>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755502" y="4725144"/>
                <a:ext cx="7596336" cy="87408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025513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187624" y="4725144"/>
            <a:ext cx="4752528" cy="576064"/>
          </a:xfrm>
          <a:prstGeom prst="rect">
            <a:avLst/>
          </a:prstGeom>
          <a:solidFill>
            <a:srgbClr val="FFFF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31083" name="Rectangle 11"/>
          <p:cNvSpPr>
            <a:spLocks noGrp="1" noChangeArrowheads="1"/>
          </p:cNvSpPr>
          <p:nvPr>
            <p:ph type="title"/>
          </p:nvPr>
        </p:nvSpPr>
        <p:spPr/>
        <p:txBody>
          <a:bodyPr/>
          <a:lstStyle/>
          <a:p>
            <a:r>
              <a:rPr lang="zh-CN" altLang="en-US"/>
              <a:t>提纲</a:t>
            </a:r>
          </a:p>
        </p:txBody>
      </p:sp>
      <p:sp>
        <p:nvSpPr>
          <p:cNvPr id="131084" name="Rectangle 12"/>
          <p:cNvSpPr>
            <a:spLocks noGrp="1" noChangeArrowheads="1"/>
          </p:cNvSpPr>
          <p:nvPr>
            <p:ph type="body" idx="1"/>
          </p:nvPr>
        </p:nvSpPr>
        <p:spPr>
          <a:xfrm>
            <a:off x="611560" y="1196752"/>
            <a:ext cx="7920037" cy="5040560"/>
          </a:xfrm>
        </p:spPr>
        <p:txBody>
          <a:bodyPr/>
          <a:lstStyle/>
          <a:p>
            <a:pPr marL="533400" indent="-533400">
              <a:lnSpc>
                <a:spcPct val="120000"/>
              </a:lnSpc>
              <a:spcBef>
                <a:spcPts val="600"/>
              </a:spcBef>
            </a:pPr>
            <a:r>
              <a:rPr lang="zh-CN" altLang="en-US" dirty="0"/>
              <a:t>小波变换的定义</a:t>
            </a:r>
          </a:p>
          <a:p>
            <a:pPr marL="533400" indent="-533400">
              <a:lnSpc>
                <a:spcPct val="120000"/>
              </a:lnSpc>
              <a:spcBef>
                <a:spcPts val="600"/>
              </a:spcBef>
            </a:pPr>
            <a:r>
              <a:rPr lang="zh-CN" altLang="en-US" dirty="0"/>
              <a:t>小波变换的特点</a:t>
            </a:r>
          </a:p>
          <a:p>
            <a:pPr marL="533400" indent="-533400">
              <a:lnSpc>
                <a:spcPct val="120000"/>
              </a:lnSpc>
              <a:spcBef>
                <a:spcPts val="600"/>
              </a:spcBef>
            </a:pPr>
            <a:r>
              <a:rPr lang="zh-CN" altLang="en-US" dirty="0"/>
              <a:t>小波反变换及小波容许条件</a:t>
            </a:r>
          </a:p>
          <a:p>
            <a:pPr marL="533400" indent="-533400">
              <a:lnSpc>
                <a:spcPct val="120000"/>
              </a:lnSpc>
              <a:spcBef>
                <a:spcPts val="600"/>
              </a:spcBef>
            </a:pPr>
            <a:r>
              <a:rPr lang="zh-CN" altLang="en-US" dirty="0"/>
              <a:t>小波的分类</a:t>
            </a:r>
          </a:p>
          <a:p>
            <a:pPr marL="533400" indent="-533400">
              <a:lnSpc>
                <a:spcPct val="120000"/>
              </a:lnSpc>
              <a:spcBef>
                <a:spcPts val="600"/>
              </a:spcBef>
            </a:pPr>
            <a:r>
              <a:rPr lang="zh-CN" altLang="en-US" dirty="0"/>
              <a:t>连续小波变换的计算</a:t>
            </a:r>
            <a:endParaRPr lang="en-US" altLang="zh-CN" dirty="0"/>
          </a:p>
          <a:p>
            <a:pPr marL="533400" indent="-533400">
              <a:lnSpc>
                <a:spcPct val="120000"/>
              </a:lnSpc>
              <a:spcBef>
                <a:spcPts val="600"/>
              </a:spcBef>
            </a:pPr>
            <a:r>
              <a:rPr lang="zh-CN" altLang="en-US" dirty="0"/>
              <a:t>离散</a:t>
            </a:r>
            <a:r>
              <a:rPr lang="en-US" altLang="zh-CN" dirty="0"/>
              <a:t>(</a:t>
            </a:r>
            <a:r>
              <a:rPr lang="zh-CN" altLang="en-US" dirty="0"/>
              <a:t>栅格</a:t>
            </a:r>
            <a:r>
              <a:rPr lang="en-US" altLang="zh-CN" dirty="0"/>
              <a:t>)</a:t>
            </a:r>
            <a:r>
              <a:rPr lang="zh-CN" altLang="en-US" dirty="0"/>
              <a:t>小波变换</a:t>
            </a:r>
          </a:p>
          <a:p>
            <a:pPr marL="533400" indent="-533400">
              <a:lnSpc>
                <a:spcPct val="120000"/>
              </a:lnSpc>
              <a:spcBef>
                <a:spcPts val="600"/>
              </a:spcBef>
            </a:pPr>
            <a:r>
              <a:rPr lang="zh-CN" altLang="en-US" dirty="0"/>
              <a:t>多分辨率分析与正交小波变换</a:t>
            </a:r>
          </a:p>
          <a:p>
            <a:pPr marL="533400" indent="-533400">
              <a:lnSpc>
                <a:spcPct val="120000"/>
              </a:lnSpc>
              <a:spcBef>
                <a:spcPts val="600"/>
              </a:spcBef>
            </a:pPr>
            <a:r>
              <a:rPr lang="en-US" altLang="zh-CN" dirty="0" err="1"/>
              <a:t>Mallat</a:t>
            </a:r>
            <a:r>
              <a:rPr lang="zh-CN" altLang="en-US" dirty="0"/>
              <a:t>算法</a:t>
            </a:r>
          </a:p>
        </p:txBody>
      </p:sp>
    </p:spTree>
    <p:extLst>
      <p:ext uri="{BB962C8B-B14F-4D97-AF65-F5344CB8AC3E}">
        <p14:creationId xmlns:p14="http://schemas.microsoft.com/office/powerpoint/2010/main" val="1233141136"/>
      </p:ext>
    </p:extLst>
  </p:cSld>
  <p:clrMapOvr>
    <a:masterClrMapping/>
  </p:clrMapOvr>
  <p:transition>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尺度函数与尺度空间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尺度函数</a:t>
                </a:r>
                <a:endParaRPr lang="en-US" altLang="zh-CN" dirty="0"/>
              </a:p>
              <a:p>
                <a:pPr lvl="1"/>
                <a:r>
                  <a:rPr lang="zh-CN" altLang="zh-CN" dirty="0">
                    <a:solidFill>
                      <a:srgbClr val="FF0000"/>
                    </a:solidFill>
                  </a:rPr>
                  <a:t>定义函数</a:t>
                </a:r>
                <a14:m>
                  <m:oMath xmlns:m="http://schemas.openxmlformats.org/officeDocument/2006/math">
                    <m:r>
                      <a:rPr lang="en-US" altLang="zh-CN" i="1">
                        <a:solidFill>
                          <a:srgbClr val="FF0000"/>
                        </a:solidFill>
                        <a:latin typeface="Cambria Math" panose="02040503050406030204" pitchFamily="18" charset="0"/>
                      </a:rPr>
                      <m:t>𝜑</m:t>
                    </m:r>
                    <m:r>
                      <a:rPr lang="en-US" altLang="zh-CN">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r>
                      <a:rPr lang="en-US" altLang="zh-CN">
                        <a:solidFill>
                          <a:srgbClr val="FF0000"/>
                        </a:solidFill>
                        <a:latin typeface="Cambria Math" panose="02040503050406030204" pitchFamily="18" charset="0"/>
                      </a:rPr>
                      <m:t>)∈</m:t>
                    </m:r>
                    <m:sSup>
                      <m:sSupPr>
                        <m:ctrlPr>
                          <a:rPr lang="zh-CN"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𝐿</m:t>
                        </m:r>
                      </m:e>
                      <m:sup>
                        <m:r>
                          <a:rPr lang="en-US" altLang="zh-CN">
                            <a:solidFill>
                              <a:srgbClr val="FF0000"/>
                            </a:solidFill>
                            <a:latin typeface="Cambria Math" panose="02040503050406030204" pitchFamily="18" charset="0"/>
                          </a:rPr>
                          <m:t>2</m:t>
                        </m:r>
                      </m:sup>
                    </m:sSup>
                    <m:r>
                      <a:rPr lang="en-US" altLang="zh-CN">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𝑅</m:t>
                    </m:r>
                    <m:r>
                      <a:rPr lang="en-US" altLang="zh-CN" i="1">
                        <a:solidFill>
                          <a:srgbClr val="FF0000"/>
                        </a:solidFill>
                        <a:latin typeface="Cambria Math" panose="02040503050406030204" pitchFamily="18" charset="0"/>
                      </a:rPr>
                      <m:t>)</m:t>
                    </m:r>
                  </m:oMath>
                </a14:m>
                <a:r>
                  <a:rPr lang="zh-CN" altLang="zh-CN" dirty="0">
                    <a:solidFill>
                      <a:srgbClr val="FF0000"/>
                    </a:solidFill>
                  </a:rPr>
                  <a:t>为尺度函数</a:t>
                </a:r>
                <a:r>
                  <a:rPr lang="zh-CN" altLang="zh-CN" dirty="0"/>
                  <a:t>（</a:t>
                </a:r>
                <a:r>
                  <a:rPr lang="en-US" altLang="zh-CN" dirty="0"/>
                  <a:t>scale function</a:t>
                </a:r>
                <a:r>
                  <a:rPr lang="zh-CN" altLang="zh-CN" dirty="0"/>
                  <a:t>），其整数平移系列</a:t>
                </a:r>
                <a14:m>
                  <m:oMath xmlns:m="http://schemas.openxmlformats.org/officeDocument/2006/math">
                    <m:d>
                      <m:dPr>
                        <m:begChr m:val=""/>
                        <m:ctrlPr>
                          <a:rPr lang="zh-CN" altLang="zh-CN" i="1" smtClean="0">
                            <a:solidFill>
                              <a:srgbClr val="FF0000"/>
                            </a:solidFill>
                            <a:latin typeface="Cambria Math" panose="02040503050406030204" pitchFamily="18" charset="0"/>
                          </a:rPr>
                        </m:ctrlPr>
                      </m:dPr>
                      <m:e>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𝜑</m:t>
                            </m:r>
                          </m:e>
                          <m:sub>
                            <m:r>
                              <a:rPr lang="en-US" altLang="zh-CN" i="1">
                                <a:solidFill>
                                  <a:srgbClr val="FF0000"/>
                                </a:solidFill>
                                <a:latin typeface="Cambria Math" panose="02040503050406030204" pitchFamily="18" charset="0"/>
                              </a:rPr>
                              <m:t>𝑘</m:t>
                            </m:r>
                          </m:sub>
                        </m:sSub>
                        <m:r>
                          <a:rPr lang="en-US" altLang="zh-CN">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r>
                          <a:rPr lang="en-US" altLang="zh-CN">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𝜑</m:t>
                        </m:r>
                        <m:r>
                          <a:rPr lang="en-US" altLang="zh-CN">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𝑘</m:t>
                        </m:r>
                      </m:e>
                    </m:d>
                  </m:oMath>
                </a14:m>
                <a:r>
                  <a:rPr lang="zh-CN" altLang="zh-CN" dirty="0"/>
                  <a:t>满足</a:t>
                </a:r>
                <a:r>
                  <a:rPr lang="zh-CN" altLang="en-US" dirty="0"/>
                  <a:t>平移正交关系</a:t>
                </a:r>
                <a:endParaRPr lang="en-US" altLang="zh-CN" dirty="0"/>
              </a:p>
              <a:p>
                <a:r>
                  <a:rPr lang="zh-CN" altLang="en-US" dirty="0"/>
                  <a:t>尺度空间</a:t>
                </a:r>
                <a:endParaRPr lang="en-US" altLang="zh-CN" dirty="0"/>
              </a:p>
              <a:p>
                <a:pPr lvl="1"/>
                <a:r>
                  <a:rPr lang="zh-CN" altLang="zh-CN" dirty="0"/>
                  <a:t>由</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𝑘</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在</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oMath>
                </a14:m>
                <a:r>
                  <a:rPr lang="zh-CN" altLang="zh-CN" dirty="0"/>
                  <a:t>空间张成的闭子空间</a:t>
                </a:r>
                <a:r>
                  <a:rPr lang="zh-CN" altLang="en-US" dirty="0"/>
                  <a:t>，记为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0</m:t>
                        </m:r>
                      </m:sub>
                    </m:sSub>
                  </m:oMath>
                </a14:m>
                <a:r>
                  <a:rPr lang="zh-CN" altLang="en-US" dirty="0"/>
                  <a:t>，称为零尺度空间</a:t>
                </a:r>
                <a:endParaRPr lang="en-US" altLang="zh-CN" dirty="0"/>
              </a:p>
              <a:p>
                <a:pPr lvl="1"/>
                <a:endParaRPr lang="en-US" altLang="zh-CN" dirty="0"/>
              </a:p>
              <a:p>
                <a:pPr lvl="1"/>
                <a:r>
                  <a:rPr lang="zh-CN" altLang="en-US" dirty="0"/>
                  <a:t>则</a:t>
                </a:r>
                <a:r>
                  <a:rPr lang="zh-CN" altLang="zh-CN" dirty="0"/>
                  <a:t>对于任意</a:t>
                </a:r>
                <a14:m>
                  <m:oMath xmlns:m="http://schemas.openxmlformats.org/officeDocument/2006/math">
                    <m:r>
                      <a:rPr lang="zh-CN" altLang="en-US"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0</m:t>
                        </m:r>
                      </m:sub>
                    </m:sSub>
                  </m:oMath>
                </a14:m>
                <a:r>
                  <a:rPr lang="zh-CN" altLang="zh-CN" dirty="0"/>
                  <a:t>，有</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36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59</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3229000" y="5157192"/>
                <a:ext cx="2666884"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𝑡</m:t>
                      </m:r>
                      <m:r>
                        <a:rPr lang="zh-CN" altLang="en-US" sz="2400" i="0">
                          <a:latin typeface="Cambria Math" panose="02040503050406030204" pitchFamily="18" charset="0"/>
                        </a:rPr>
                        <m:t>)=</m:t>
                      </m:r>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sub>
                        <m:sup/>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1">
                                      <a:latin typeface="Cambria Math" panose="02040503050406030204" pitchFamily="18" charset="0"/>
                                    </a:rPr>
                                    <m:t>𝑘</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𝑘</m:t>
                                  </m:r>
                                </m:sub>
                              </m:sSub>
                              <m:r>
                                <a:rPr lang="zh-CN" altLang="en-US" sz="2400" i="0">
                                  <a:latin typeface="Cambria Math" panose="02040503050406030204" pitchFamily="18" charset="0"/>
                                </a:rPr>
                                <m:t>(</m:t>
                              </m:r>
                              <m:r>
                                <a:rPr lang="zh-CN" altLang="en-US" sz="2400" i="1">
                                  <a:latin typeface="Cambria Math" panose="02040503050406030204" pitchFamily="18" charset="0"/>
                                </a:rPr>
                                <m:t>𝑡</m:t>
                              </m:r>
                            </m:e>
                          </m:d>
                        </m:e>
                      </m:nary>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3229000" y="5157192"/>
                <a:ext cx="2666884" cy="9885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203848" y="3933056"/>
                <a:ext cx="3478068" cy="6377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𝑠𝑝𝑎𝑛</m:t>
                          </m:r>
                        </m:e>
                        <m:lim>
                          <m:r>
                            <a:rPr lang="en-US" altLang="zh-CN" sz="2400" i="1">
                              <a:latin typeface="Cambria Math" panose="02040503050406030204" pitchFamily="18" charset="0"/>
                            </a:rPr>
                            <m:t>𝑘</m:t>
                          </m:r>
                        </m:lim>
                      </m:limLow>
                      <m:d>
                        <m:dPr>
                          <m:begChr m:val="{"/>
                          <m:endChr m:val="}"/>
                          <m:ctrlPr>
                            <a:rPr lang="zh-CN" altLang="zh-CN" sz="2400" i="1">
                              <a:latin typeface="Cambria Math" panose="02040503050406030204" pitchFamily="18" charset="0"/>
                            </a:rPr>
                          </m:ctrlPr>
                        </m:dPr>
                        <m:e>
                          <m:d>
                            <m:dPr>
                              <m:beg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𝜑</m:t>
                                  </m:r>
                                </m:e>
                                <m:sub>
                                  <m:r>
                                    <a:rPr lang="en-US" altLang="zh-CN" sz="2400" i="1">
                                      <a:latin typeface="Cambria Math" panose="02040503050406030204" pitchFamily="18" charset="0"/>
                                    </a:rPr>
                                    <m:t>𝑘</m:t>
                                  </m:r>
                                </m:sub>
                              </m:sSub>
                              <m:r>
                                <a:rPr lang="en-US" altLang="zh-CN" sz="2400">
                                  <a:latin typeface="Cambria Math" panose="02040503050406030204" pitchFamily="18" charset="0"/>
                                </a:rPr>
                                <m:t>(</m:t>
                              </m:r>
                              <m:r>
                                <a:rPr lang="en-US" altLang="zh-CN" sz="2400" i="1">
                                  <a:latin typeface="Cambria Math" panose="02040503050406030204" pitchFamily="18" charset="0"/>
                                </a:rPr>
                                <m:t>𝑡</m:t>
                              </m:r>
                            </m:e>
                          </m:d>
                        </m:e>
                      </m:d>
                      <m:r>
                        <a:rPr lang="en-US" altLang="zh-CN" sz="2400" i="1">
                          <a:latin typeface="Cambria Math" panose="02040503050406030204" pitchFamily="18" charset="0"/>
                        </a:rPr>
                        <m:t>  </m:t>
                      </m:r>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𝑍</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203848" y="3933056"/>
                <a:ext cx="3478068" cy="637739"/>
              </a:xfrm>
              <a:prstGeom prst="rect">
                <a:avLst/>
              </a:prstGeom>
              <a:blipFill>
                <a:blip r:embed="rId4"/>
                <a:stretch>
                  <a:fillRect t="-93333" b="-11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256070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BAD5D-8D23-44CA-9963-C815F684E568}"/>
              </a:ext>
            </a:extLst>
          </p:cNvPr>
          <p:cNvSpPr>
            <a:spLocks noGrp="1"/>
          </p:cNvSpPr>
          <p:nvPr>
            <p:ph type="title"/>
          </p:nvPr>
        </p:nvSpPr>
        <p:spPr/>
        <p:txBody>
          <a:bodyPr/>
          <a:lstStyle/>
          <a:p>
            <a:r>
              <a:rPr lang="zh-CN" altLang="en-US" dirty="0"/>
              <a:t>小波变换的定义</a:t>
            </a:r>
          </a:p>
        </p:txBody>
      </p:sp>
      <p:sp>
        <p:nvSpPr>
          <p:cNvPr id="3" name="内容占位符 2">
            <a:extLst>
              <a:ext uri="{FF2B5EF4-FFF2-40B4-BE49-F238E27FC236}">
                <a16:creationId xmlns:a16="http://schemas.microsoft.com/office/drawing/2014/main" id="{D4C9D002-49B8-4F6F-882A-0D7831D861AE}"/>
              </a:ext>
            </a:extLst>
          </p:cNvPr>
          <p:cNvSpPr>
            <a:spLocks noGrp="1"/>
          </p:cNvSpPr>
          <p:nvPr>
            <p:ph idx="1"/>
          </p:nvPr>
        </p:nvSpPr>
        <p:spPr/>
        <p:txBody>
          <a:bodyPr/>
          <a:lstStyle/>
          <a:p>
            <a:r>
              <a:rPr lang="zh-CN" altLang="zh-CN" dirty="0"/>
              <a:t>小波变换的频域表达式</a:t>
            </a:r>
            <a:endParaRPr lang="en-US" altLang="zh-CN" dirty="0"/>
          </a:p>
          <a:p>
            <a:pPr lvl="1"/>
            <a:endParaRPr lang="en-US" altLang="zh-CN" dirty="0"/>
          </a:p>
          <a:p>
            <a:endParaRPr lang="zh-CN" altLang="en-US" dirty="0"/>
          </a:p>
        </p:txBody>
      </p:sp>
      <p:sp>
        <p:nvSpPr>
          <p:cNvPr id="4" name="灯片编号占位符 3">
            <a:extLst>
              <a:ext uri="{FF2B5EF4-FFF2-40B4-BE49-F238E27FC236}">
                <a16:creationId xmlns:a16="http://schemas.microsoft.com/office/drawing/2014/main" id="{EC6B2223-08A9-4A35-81EB-5BA2FBE750D4}"/>
              </a:ext>
            </a:extLst>
          </p:cNvPr>
          <p:cNvSpPr>
            <a:spLocks noGrp="1"/>
          </p:cNvSpPr>
          <p:nvPr>
            <p:ph type="sldNum" sz="quarter" idx="12"/>
          </p:nvPr>
        </p:nvSpPr>
        <p:spPr/>
        <p:txBody>
          <a:bodyPr/>
          <a:lstStyle/>
          <a:p>
            <a:fld id="{9314B7EF-832E-4F78-9635-D945DBF2E3E0}" type="slidenum">
              <a:rPr lang="en-US" altLang="zh-CN" smtClean="0"/>
              <a:pPr/>
              <a:t>6</a:t>
            </a:fld>
            <a:endParaRPr lang="en-US" altLang="zh-CN"/>
          </a:p>
        </p:txBody>
      </p:sp>
      <p:sp>
        <p:nvSpPr>
          <p:cNvPr id="8" name="矩形 7">
            <a:extLst>
              <a:ext uri="{FF2B5EF4-FFF2-40B4-BE49-F238E27FC236}">
                <a16:creationId xmlns:a16="http://schemas.microsoft.com/office/drawing/2014/main" id="{4B24B62A-F897-4FFC-9BAB-86CAA64A222C}"/>
              </a:ext>
            </a:extLst>
          </p:cNvPr>
          <p:cNvSpPr/>
          <p:nvPr/>
        </p:nvSpPr>
        <p:spPr>
          <a:xfrm>
            <a:off x="177964" y="2004608"/>
            <a:ext cx="2723823" cy="369332"/>
          </a:xfrm>
          <a:prstGeom prst="rect">
            <a:avLst/>
          </a:prstGeom>
        </p:spPr>
        <p:txBody>
          <a:bodyPr wrap="none">
            <a:spAutoFit/>
          </a:bodyPr>
          <a:lstStyle/>
          <a:p>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按照卷积的计算定义可知</a:t>
            </a:r>
            <a:endParaRPr lang="zh-CN" altLang="en-US" sz="18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08ED273-3133-4BB9-A836-3263AF3A9489}"/>
                  </a:ext>
                </a:extLst>
              </p:cNvPr>
              <p:cNvSpPr/>
              <p:nvPr/>
            </p:nvSpPr>
            <p:spPr>
              <a:xfrm>
                <a:off x="2647950" y="1831933"/>
                <a:ext cx="6426200"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𝑊</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𝑇</m:t>
                          </m:r>
                        </m:e>
                        <m:sub>
                          <m:r>
                            <a:rPr lang="zh-CN" altLang="en-US" sz="1800" i="1">
                              <a:latin typeface="Cambria Math" panose="02040503050406030204" pitchFamily="18" charset="0"/>
                            </a:rPr>
                            <m:t>𝑥</m:t>
                          </m:r>
                        </m:sub>
                      </m:sSub>
                      <m:d>
                        <m:dPr>
                          <m:ctrlPr>
                            <a:rPr lang="zh-CN" altLang="en-US" sz="1800" i="1">
                              <a:latin typeface="Cambria Math" panose="02040503050406030204" pitchFamily="18" charset="0"/>
                            </a:rPr>
                          </m:ctrlPr>
                        </m:dPr>
                        <m:e>
                          <m:r>
                            <a:rPr lang="zh-CN" altLang="en-US" sz="1800" i="1">
                              <a:latin typeface="Cambria Math" panose="02040503050406030204" pitchFamily="18" charset="0"/>
                            </a:rPr>
                            <m:t>𝑎</m:t>
                          </m:r>
                          <m:r>
                            <a:rPr lang="zh-CN" altLang="en-US" sz="1800" i="0">
                              <a:latin typeface="Cambria Math" panose="02040503050406030204" pitchFamily="18" charset="0"/>
                            </a:rPr>
                            <m:t>,</m:t>
                          </m:r>
                          <m:r>
                            <a:rPr lang="zh-CN" altLang="en-US" sz="1800" i="1">
                              <a:latin typeface="Cambria Math" panose="02040503050406030204" pitchFamily="18" charset="0"/>
                            </a:rPr>
                            <m:t>𝑏</m:t>
                          </m:r>
                        </m:e>
                      </m:d>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0">
                              <a:latin typeface="Cambria Math" panose="02040503050406030204" pitchFamily="18" charset="0"/>
                            </a:rPr>
                            <m:t>1</m:t>
                          </m:r>
                        </m:num>
                        <m:den>
                          <m:rad>
                            <m:radPr>
                              <m:degHide m:val="on"/>
                              <m:ctrlPr>
                                <a:rPr lang="zh-CN" altLang="en-US" sz="1800" i="1">
                                  <a:latin typeface="Cambria Math" panose="02040503050406030204" pitchFamily="18" charset="0"/>
                                </a:rPr>
                              </m:ctrlPr>
                            </m:radPr>
                            <m:deg/>
                            <m:e>
                              <m:r>
                                <a:rPr lang="zh-CN" altLang="en-US" sz="1800" i="1">
                                  <a:latin typeface="Cambria Math" panose="02040503050406030204" pitchFamily="18" charset="0"/>
                                </a:rPr>
                                <m:t>𝑎</m:t>
                              </m:r>
                            </m:e>
                          </m:rad>
                        </m:den>
                      </m:f>
                      <m:r>
                        <a:rPr lang="zh-CN" altLang="en-US" sz="1800" i="1">
                          <a:latin typeface="Cambria Math" panose="02040503050406030204" pitchFamily="18" charset="0"/>
                        </a:rPr>
                        <m:t>𝑥</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𝑏</m:t>
                          </m:r>
                        </m:e>
                      </m:d>
                      <m:r>
                        <a:rPr lang="zh-CN" altLang="en-US" sz="1800" i="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𝜓</m:t>
                          </m:r>
                        </m:e>
                        <m:sup>
                          <m:r>
                            <a:rPr lang="zh-CN" altLang="en-US" sz="1800" i="0">
                              <a:latin typeface="Cambria Math" panose="02040503050406030204" pitchFamily="18" charset="0"/>
                            </a:rPr>
                            <m:t>∗</m:t>
                          </m:r>
                        </m:sup>
                      </m:sSup>
                      <m:d>
                        <m:dPr>
                          <m:ctrlPr>
                            <a:rPr lang="zh-CN" altLang="en-US" sz="1800" i="1">
                              <a:latin typeface="Cambria Math" panose="02040503050406030204" pitchFamily="18" charset="0"/>
                            </a:rPr>
                          </m:ctrlPr>
                        </m:dPr>
                        <m:e>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1">
                                  <a:latin typeface="Cambria Math" panose="02040503050406030204" pitchFamily="18" charset="0"/>
                                </a:rPr>
                                <m:t>𝑏</m:t>
                              </m:r>
                            </m:num>
                            <m:den>
                              <m:r>
                                <a:rPr lang="zh-CN" altLang="en-US" sz="1800" i="1">
                                  <a:latin typeface="Cambria Math" panose="02040503050406030204" pitchFamily="18" charset="0"/>
                                </a:rPr>
                                <m:t>𝑎</m:t>
                              </m:r>
                            </m:den>
                          </m:f>
                        </m:e>
                      </m:d>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0">
                              <a:latin typeface="Cambria Math" panose="02040503050406030204" pitchFamily="18" charset="0"/>
                            </a:rPr>
                            <m:t>1</m:t>
                          </m:r>
                        </m:num>
                        <m:den>
                          <m:rad>
                            <m:radPr>
                              <m:degHide m:val="on"/>
                              <m:ctrlPr>
                                <a:rPr lang="zh-CN" altLang="en-US" sz="1800" i="1">
                                  <a:latin typeface="Cambria Math" panose="02040503050406030204" pitchFamily="18" charset="0"/>
                                </a:rPr>
                              </m:ctrlPr>
                            </m:radPr>
                            <m:deg/>
                            <m:e>
                              <m:r>
                                <a:rPr lang="zh-CN" altLang="en-US" sz="1800" i="1">
                                  <a:latin typeface="Cambria Math" panose="02040503050406030204" pitchFamily="18" charset="0"/>
                                </a:rPr>
                                <m:t>𝑎</m:t>
                              </m:r>
                            </m:e>
                          </m:rad>
                        </m:den>
                      </m:f>
                      <m:nary>
                        <m:naryPr>
                          <m:grow m:val="on"/>
                          <m:subHide m:val="on"/>
                          <m:supHide m:val="on"/>
                          <m:ctrlPr>
                            <a:rPr lang="zh-CN" altLang="en-US" sz="1800" i="1">
                              <a:latin typeface="Cambria Math" panose="02040503050406030204" pitchFamily="18" charset="0"/>
                            </a:rPr>
                          </m:ctrlPr>
                        </m:naryPr>
                        <m:sub/>
                        <m:sup/>
                        <m:e>
                          <m:r>
                            <a:rPr lang="zh-CN" altLang="en-US" sz="1800" i="1">
                              <a:latin typeface="Cambria Math" panose="02040503050406030204" pitchFamily="18" charset="0"/>
                            </a:rPr>
                            <m:t>𝑥</m:t>
                          </m:r>
                          <m:r>
                            <a:rPr lang="zh-CN" altLang="en-US" sz="1800" i="0">
                              <a:latin typeface="Cambria Math" panose="02040503050406030204" pitchFamily="18" charset="0"/>
                            </a:rPr>
                            <m:t>(</m:t>
                          </m:r>
                          <m:r>
                            <a:rPr lang="zh-CN" altLang="en-US" sz="1800" i="1">
                              <a:latin typeface="Cambria Math" panose="02040503050406030204" pitchFamily="18" charset="0"/>
                            </a:rPr>
                            <m:t>𝑡</m:t>
                          </m:r>
                          <m:r>
                            <a:rPr lang="zh-CN" altLang="en-US" sz="1800" i="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𝜓</m:t>
                              </m:r>
                            </m:e>
                            <m:sup>
                              <m:r>
                                <a:rPr lang="zh-CN" altLang="en-US" sz="1800" i="0">
                                  <a:latin typeface="Cambria Math" panose="02040503050406030204" pitchFamily="18" charset="0"/>
                                </a:rPr>
                                <m:t>∗</m:t>
                              </m:r>
                            </m:sup>
                          </m:sSup>
                        </m:e>
                      </m:nary>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1">
                              <a:latin typeface="Cambria Math" panose="02040503050406030204" pitchFamily="18" charset="0"/>
                            </a:rPr>
                            <m:t>𝑡</m:t>
                          </m:r>
                          <m:r>
                            <a:rPr lang="zh-CN" altLang="en-US" sz="1800" i="0">
                              <a:latin typeface="Cambria Math" panose="02040503050406030204" pitchFamily="18" charset="0"/>
                            </a:rPr>
                            <m:t>−</m:t>
                          </m:r>
                          <m:r>
                            <a:rPr lang="zh-CN" altLang="en-US" sz="1800" i="1">
                              <a:latin typeface="Cambria Math" panose="02040503050406030204" pitchFamily="18" charset="0"/>
                            </a:rPr>
                            <m:t>𝑏</m:t>
                          </m:r>
                        </m:num>
                        <m:den>
                          <m:r>
                            <a:rPr lang="zh-CN" altLang="en-US" sz="1800" i="1">
                              <a:latin typeface="Cambria Math" panose="02040503050406030204" pitchFamily="18" charset="0"/>
                            </a:rPr>
                            <m:t>𝑎</m:t>
                          </m:r>
                        </m:den>
                      </m:f>
                      <m:r>
                        <a:rPr lang="zh-CN" altLang="en-US" sz="1800" i="0">
                          <a:latin typeface="Cambria Math" panose="02040503050406030204" pitchFamily="18" charset="0"/>
                        </a:rPr>
                        <m:t>)</m:t>
                      </m:r>
                      <m:r>
                        <a:rPr lang="zh-CN" altLang="en-US" sz="1800" i="1">
                          <a:latin typeface="Cambria Math" panose="02040503050406030204" pitchFamily="18" charset="0"/>
                        </a:rPr>
                        <m:t>𝑑𝑡</m:t>
                      </m:r>
                    </m:oMath>
                  </m:oMathPara>
                </a14:m>
                <a:endParaRPr lang="zh-CN" altLang="en-US" sz="1800" dirty="0"/>
              </a:p>
            </p:txBody>
          </p:sp>
        </mc:Choice>
        <mc:Fallback xmlns="">
          <p:sp>
            <p:nvSpPr>
              <p:cNvPr id="10" name="矩形 9">
                <a:extLst>
                  <a:ext uri="{FF2B5EF4-FFF2-40B4-BE49-F238E27FC236}">
                    <a16:creationId xmlns:a16="http://schemas.microsoft.com/office/drawing/2014/main" id="{D08ED273-3133-4BB9-A836-3263AF3A9489}"/>
                  </a:ext>
                </a:extLst>
              </p:cNvPr>
              <p:cNvSpPr>
                <a:spLocks noRot="1" noChangeAspect="1" noMove="1" noResize="1" noEditPoints="1" noAdjustHandles="1" noChangeArrowheads="1" noChangeShapeType="1" noTextEdit="1"/>
              </p:cNvSpPr>
              <p:nvPr/>
            </p:nvSpPr>
            <p:spPr>
              <a:xfrm>
                <a:off x="2647950" y="1831933"/>
                <a:ext cx="6426200" cy="71468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FC27DD0-7F32-4C2D-A4D9-C4989589A3E2}"/>
                  </a:ext>
                </a:extLst>
              </p:cNvPr>
              <p:cNvSpPr/>
              <p:nvPr/>
            </p:nvSpPr>
            <p:spPr>
              <a:xfrm>
                <a:off x="683568" y="2983404"/>
                <a:ext cx="2775119" cy="689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800" i="1" smtClean="0">
                              <a:solidFill>
                                <a:schemeClr val="tx1"/>
                              </a:solidFill>
                              <a:latin typeface="Cambria Math" panose="02040503050406030204" pitchFamily="18" charset="0"/>
                            </a:rPr>
                          </m:ctrlPr>
                        </m:dPr>
                        <m:e>
                          <m:r>
                            <a:rPr lang="zh-CN" altLang="en-US" sz="1800" i="1">
                              <a:solidFill>
                                <a:schemeClr val="tx1"/>
                              </a:solidFill>
                              <a:latin typeface="Cambria Math" panose="02040503050406030204" pitchFamily="18" charset="0"/>
                            </a:rPr>
                            <m:t>𝛹</m:t>
                          </m:r>
                          <m:r>
                            <a:rPr lang="zh-CN" altLang="en-US" sz="1800" i="0">
                              <a:solidFill>
                                <a:schemeClr val="tx1"/>
                              </a:solidFill>
                              <a:latin typeface="Cambria Math" panose="02040503050406030204" pitchFamily="18" charset="0"/>
                            </a:rPr>
                            <m:t>(</m:t>
                          </m:r>
                          <m:r>
                            <a:rPr lang="zh-CN" altLang="en-US" sz="1800" i="1">
                              <a:solidFill>
                                <a:schemeClr val="tx1"/>
                              </a:solidFill>
                              <a:latin typeface="Cambria Math" panose="02040503050406030204" pitchFamily="18" charset="0"/>
                            </a:rPr>
                            <m:t>𝛺</m:t>
                          </m:r>
                        </m:e>
                      </m:d>
                      <m:r>
                        <a:rPr lang="zh-CN" altLang="en-US" sz="1800" i="0">
                          <a:solidFill>
                            <a:schemeClr val="tx1"/>
                          </a:solidFill>
                          <a:latin typeface="Cambria Math" panose="02040503050406030204" pitchFamily="18" charset="0"/>
                        </a:rPr>
                        <m:t>=</m:t>
                      </m:r>
                      <m:nary>
                        <m:naryPr>
                          <m:limLoc m:val="subSup"/>
                          <m:grow m:val="on"/>
                          <m:ctrlPr>
                            <a:rPr lang="zh-CN" altLang="en-US" sz="1800" i="1">
                              <a:solidFill>
                                <a:schemeClr val="tx1"/>
                              </a:solidFill>
                              <a:latin typeface="Cambria Math" panose="02040503050406030204" pitchFamily="18" charset="0"/>
                            </a:rPr>
                          </m:ctrlPr>
                        </m:naryPr>
                        <m:sub>
                          <m:r>
                            <a:rPr lang="zh-CN" altLang="en-US" sz="1800" i="0">
                              <a:solidFill>
                                <a:schemeClr val="tx1"/>
                              </a:solidFill>
                              <a:latin typeface="Cambria Math" panose="02040503050406030204" pitchFamily="18" charset="0"/>
                            </a:rPr>
                            <m:t>−∞</m:t>
                          </m:r>
                        </m:sub>
                        <m:sup>
                          <m:r>
                            <a:rPr lang="zh-CN" altLang="en-US" sz="1800" i="0">
                              <a:solidFill>
                                <a:schemeClr val="tx1"/>
                              </a:solidFill>
                              <a:latin typeface="Cambria Math" panose="02040503050406030204" pitchFamily="18" charset="0"/>
                            </a:rPr>
                            <m:t>∞</m:t>
                          </m:r>
                        </m:sup>
                        <m:e>
                          <m:r>
                            <a:rPr lang="zh-CN" altLang="en-US" sz="1800" i="1">
                              <a:solidFill>
                                <a:schemeClr val="tx1"/>
                              </a:solidFill>
                              <a:latin typeface="Cambria Math" panose="02040503050406030204" pitchFamily="18" charset="0"/>
                            </a:rPr>
                            <m:t>𝜓</m:t>
                          </m:r>
                          <m:r>
                            <a:rPr lang="zh-CN" altLang="en-US" sz="1800" i="0">
                              <a:solidFill>
                                <a:schemeClr val="tx1"/>
                              </a:solidFill>
                              <a:latin typeface="Cambria Math" panose="02040503050406030204" pitchFamily="18" charset="0"/>
                            </a:rPr>
                            <m:t>(</m:t>
                          </m:r>
                          <m:r>
                            <a:rPr lang="zh-CN" altLang="en-US" sz="1800" i="1">
                              <a:solidFill>
                                <a:schemeClr val="tx1"/>
                              </a:solidFill>
                              <a:latin typeface="Cambria Math" panose="02040503050406030204" pitchFamily="18" charset="0"/>
                            </a:rPr>
                            <m:t>𝑏</m:t>
                          </m:r>
                          <m:r>
                            <a:rPr lang="zh-CN" altLang="en-US" sz="1800" i="0">
                              <a:solidFill>
                                <a:schemeClr val="tx1"/>
                              </a:solidFill>
                              <a:latin typeface="Cambria Math" panose="02040503050406030204" pitchFamily="18" charset="0"/>
                            </a:rPr>
                            <m:t>)</m:t>
                          </m:r>
                          <m:sSup>
                            <m:sSupPr>
                              <m:ctrlPr>
                                <a:rPr lang="zh-CN" altLang="en-US" sz="1800" i="1">
                                  <a:solidFill>
                                    <a:schemeClr val="tx1"/>
                                  </a:solidFill>
                                  <a:latin typeface="Cambria Math" panose="02040503050406030204" pitchFamily="18" charset="0"/>
                                </a:rPr>
                              </m:ctrlPr>
                            </m:sSupPr>
                            <m:e>
                              <m:r>
                                <a:rPr lang="zh-CN" altLang="en-US" sz="1800" i="1">
                                  <a:solidFill>
                                    <a:schemeClr val="tx1"/>
                                  </a:solidFill>
                                  <a:latin typeface="Cambria Math" panose="02040503050406030204" pitchFamily="18" charset="0"/>
                                </a:rPr>
                                <m:t>𝑒</m:t>
                              </m:r>
                            </m:e>
                            <m:sup>
                              <m:r>
                                <a:rPr lang="zh-CN" altLang="en-US" sz="1800" i="0">
                                  <a:solidFill>
                                    <a:schemeClr val="tx1"/>
                                  </a:solidFill>
                                  <a:latin typeface="Cambria Math" panose="02040503050406030204" pitchFamily="18" charset="0"/>
                                </a:rPr>
                                <m:t>−</m:t>
                              </m:r>
                              <m:r>
                                <a:rPr lang="zh-CN" altLang="en-US" sz="1800" i="1">
                                  <a:solidFill>
                                    <a:schemeClr val="tx1"/>
                                  </a:solidFill>
                                  <a:latin typeface="Cambria Math" panose="02040503050406030204" pitchFamily="18" charset="0"/>
                                </a:rPr>
                                <m:t>𝑗</m:t>
                              </m:r>
                              <m:r>
                                <a:rPr lang="zh-CN" altLang="en-US" sz="1800" i="1">
                                  <a:solidFill>
                                    <a:schemeClr val="tx1"/>
                                  </a:solidFill>
                                  <a:latin typeface="Cambria Math" panose="02040503050406030204" pitchFamily="18" charset="0"/>
                                </a:rPr>
                                <m:t>𝛺</m:t>
                              </m:r>
                              <m:r>
                                <a:rPr lang="zh-CN" altLang="en-US" sz="1800" i="1">
                                  <a:solidFill>
                                    <a:schemeClr val="tx1"/>
                                  </a:solidFill>
                                  <a:latin typeface="Cambria Math" panose="02040503050406030204" pitchFamily="18" charset="0"/>
                                </a:rPr>
                                <m:t>𝑏</m:t>
                              </m:r>
                            </m:sup>
                          </m:sSup>
                          <m:r>
                            <a:rPr lang="zh-CN" altLang="en-US" sz="1800" i="1">
                              <a:solidFill>
                                <a:schemeClr val="tx1"/>
                              </a:solidFill>
                              <a:latin typeface="Cambria Math" panose="02040503050406030204" pitchFamily="18" charset="0"/>
                            </a:rPr>
                            <m:t>𝑑𝑏</m:t>
                          </m:r>
                        </m:e>
                      </m:nary>
                    </m:oMath>
                  </m:oMathPara>
                </a14:m>
                <a:endParaRPr lang="zh-CN" altLang="en-US" sz="1800" dirty="0">
                  <a:solidFill>
                    <a:schemeClr val="tx1"/>
                  </a:solidFill>
                </a:endParaRPr>
              </a:p>
            </p:txBody>
          </p:sp>
        </mc:Choice>
        <mc:Fallback xmlns="">
          <p:sp>
            <p:nvSpPr>
              <p:cNvPr id="12" name="矩形 11">
                <a:extLst>
                  <a:ext uri="{FF2B5EF4-FFF2-40B4-BE49-F238E27FC236}">
                    <a16:creationId xmlns:a16="http://schemas.microsoft.com/office/drawing/2014/main" id="{0FC27DD0-7F32-4C2D-A4D9-C4989589A3E2}"/>
                  </a:ext>
                </a:extLst>
              </p:cNvPr>
              <p:cNvSpPr>
                <a:spLocks noRot="1" noChangeAspect="1" noMove="1" noResize="1" noEditPoints="1" noAdjustHandles="1" noChangeArrowheads="1" noChangeShapeType="1" noTextEdit="1"/>
              </p:cNvSpPr>
              <p:nvPr/>
            </p:nvSpPr>
            <p:spPr>
              <a:xfrm>
                <a:off x="683568" y="2983404"/>
                <a:ext cx="2775119" cy="6899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F7FD488D-010E-48F2-AD18-2552564E5984}"/>
                  </a:ext>
                </a:extLst>
              </p:cNvPr>
              <p:cNvSpPr/>
              <p:nvPr/>
            </p:nvSpPr>
            <p:spPr>
              <a:xfrm>
                <a:off x="4741299" y="2821863"/>
                <a:ext cx="3610539" cy="9353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grow m:val="on"/>
                          <m:ctrlPr>
                            <a:rPr lang="zh-CN" altLang="en-US" sz="1800" i="1">
                              <a:latin typeface="Cambria Math" panose="02040503050406030204" pitchFamily="18" charset="0"/>
                            </a:rPr>
                          </m:ctrlPr>
                        </m:naryPr>
                        <m:sub>
                          <m:r>
                            <a:rPr lang="zh-CN" altLang="en-US" sz="1800" i="0">
                              <a:latin typeface="Cambria Math" panose="02040503050406030204" pitchFamily="18" charset="0"/>
                            </a:rPr>
                            <m:t>−∞</m:t>
                          </m:r>
                        </m:sub>
                        <m:sup>
                          <m:r>
                            <a:rPr lang="zh-CN" altLang="en-US" sz="1800" i="0">
                              <a:latin typeface="Cambria Math" panose="02040503050406030204" pitchFamily="18" charset="0"/>
                            </a:rPr>
                            <m:t>∞</m:t>
                          </m:r>
                        </m:sup>
                        <m:e>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𝜓</m:t>
                              </m:r>
                            </m:e>
                            <m:sup>
                              <m:r>
                                <a:rPr lang="zh-CN" altLang="en-US" sz="1800" i="0">
                                  <a:latin typeface="Cambria Math" panose="02040503050406030204" pitchFamily="18" charset="0"/>
                                </a:rPr>
                                <m:t>∗</m:t>
                              </m:r>
                            </m:sup>
                          </m:sSup>
                          <m:d>
                            <m:dPr>
                              <m:ctrlPr>
                                <a:rPr lang="zh-CN" altLang="en-US" sz="1800" i="1">
                                  <a:latin typeface="Cambria Math" panose="02040503050406030204" pitchFamily="18" charset="0"/>
                                </a:rPr>
                              </m:ctrlPr>
                            </m:dPr>
                            <m:e>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1">
                                      <a:latin typeface="Cambria Math" panose="02040503050406030204" pitchFamily="18" charset="0"/>
                                    </a:rPr>
                                    <m:t>𝑏</m:t>
                                  </m:r>
                                </m:num>
                                <m:den>
                                  <m:r>
                                    <a:rPr lang="zh-CN" altLang="en-US" sz="1800" i="1">
                                      <a:latin typeface="Cambria Math" panose="02040503050406030204" pitchFamily="18" charset="0"/>
                                    </a:rPr>
                                    <m:t>𝑎</m:t>
                                  </m:r>
                                </m:den>
                              </m:f>
                            </m:e>
                          </m:d>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𝑒</m:t>
                              </m:r>
                            </m:e>
                            <m:sup>
                              <m:r>
                                <a:rPr lang="zh-CN" altLang="en-US" sz="1800" i="0">
                                  <a:latin typeface="Cambria Math" panose="02040503050406030204" pitchFamily="18" charset="0"/>
                                </a:rPr>
                                <m:t>−</m:t>
                              </m:r>
                              <m:r>
                                <a:rPr lang="zh-CN" altLang="en-US" sz="1800" i="1">
                                  <a:latin typeface="Cambria Math" panose="02040503050406030204" pitchFamily="18" charset="0"/>
                                </a:rPr>
                                <m:t>𝑗</m:t>
                              </m:r>
                              <m:r>
                                <a:rPr lang="zh-CN" altLang="en-US" sz="1800" i="1">
                                  <a:latin typeface="Cambria Math" panose="02040503050406030204" pitchFamily="18" charset="0"/>
                                </a:rPr>
                                <m:t>𝛺</m:t>
                              </m:r>
                              <m:r>
                                <a:rPr lang="zh-CN" altLang="en-US" sz="1800" i="1">
                                  <a:latin typeface="Cambria Math" panose="02040503050406030204" pitchFamily="18" charset="0"/>
                                </a:rPr>
                                <m:t>𝑏</m:t>
                              </m:r>
                            </m:sup>
                          </m:sSup>
                          <m:r>
                            <a:rPr lang="zh-CN" altLang="en-US" sz="1800" i="1">
                              <a:latin typeface="Cambria Math" panose="02040503050406030204" pitchFamily="18" charset="0"/>
                            </a:rPr>
                            <m:t>𝑑𝑏</m:t>
                          </m:r>
                        </m:e>
                      </m:nary>
                      <m:r>
                        <a:rPr lang="zh-CN" altLang="en-US" sz="1800" i="0">
                          <a:latin typeface="Cambria Math" panose="02040503050406030204" pitchFamily="18" charset="0"/>
                        </a:rPr>
                        <m:t>=</m:t>
                      </m:r>
                      <m:r>
                        <a:rPr lang="zh-CN" altLang="en-US" sz="1800" i="1">
                          <a:latin typeface="Cambria Math" panose="02040503050406030204" pitchFamily="18" charset="0"/>
                        </a:rPr>
                        <m:t>𝑎</m:t>
                      </m:r>
                      <m:d>
                        <m:dPr>
                          <m:begChr m:val=""/>
                          <m:ctrlPr>
                            <a:rPr lang="zh-CN" altLang="en-US" sz="1800" i="1">
                              <a:latin typeface="Cambria Math" panose="02040503050406030204" pitchFamily="18" charset="0"/>
                            </a:rPr>
                          </m:ctrlPr>
                        </m:dPr>
                        <m:e>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𝛹</m:t>
                              </m:r>
                            </m:e>
                            <m:sup>
                              <m:r>
                                <a:rPr lang="zh-CN" altLang="en-US" sz="1800" i="0">
                                  <a:latin typeface="Cambria Math" panose="02040503050406030204" pitchFamily="18" charset="0"/>
                                </a:rPr>
                                <m:t>∗</m:t>
                              </m:r>
                            </m:sup>
                          </m:sSup>
                          <m:r>
                            <a:rPr lang="zh-CN" altLang="en-US" sz="1800" i="0">
                              <a:latin typeface="Cambria Math" panose="02040503050406030204" pitchFamily="18" charset="0"/>
                            </a:rPr>
                            <m:t>(</m:t>
                          </m:r>
                          <m:r>
                            <a:rPr lang="zh-CN" altLang="en-US" sz="1800" i="1">
                              <a:latin typeface="Cambria Math" panose="02040503050406030204" pitchFamily="18" charset="0"/>
                            </a:rPr>
                            <m:t>𝑎</m:t>
                          </m:r>
                          <m:r>
                            <a:rPr lang="zh-CN" altLang="en-US" sz="1800" i="1">
                              <a:latin typeface="Cambria Math" panose="02040503050406030204" pitchFamily="18" charset="0"/>
                            </a:rPr>
                            <m:t>𝛺</m:t>
                          </m:r>
                        </m:e>
                      </m:d>
                    </m:oMath>
                  </m:oMathPara>
                </a14:m>
                <a:endParaRPr lang="zh-CN" altLang="en-US" sz="1800" dirty="0"/>
              </a:p>
            </p:txBody>
          </p:sp>
        </mc:Choice>
        <mc:Fallback xmlns="">
          <p:sp>
            <p:nvSpPr>
              <p:cNvPr id="14" name="矩形 13">
                <a:extLst>
                  <a:ext uri="{FF2B5EF4-FFF2-40B4-BE49-F238E27FC236}">
                    <a16:creationId xmlns:a16="http://schemas.microsoft.com/office/drawing/2014/main" id="{F7FD488D-010E-48F2-AD18-2552564E5984}"/>
                  </a:ext>
                </a:extLst>
              </p:cNvPr>
              <p:cNvSpPr>
                <a:spLocks noRot="1" noChangeAspect="1" noMove="1" noResize="1" noEditPoints="1" noAdjustHandles="1" noChangeArrowheads="1" noChangeShapeType="1" noTextEdit="1"/>
              </p:cNvSpPr>
              <p:nvPr/>
            </p:nvSpPr>
            <p:spPr>
              <a:xfrm>
                <a:off x="4741299" y="2821863"/>
                <a:ext cx="3610539" cy="935321"/>
              </a:xfrm>
              <a:prstGeom prst="rect">
                <a:avLst/>
              </a:prstGeom>
              <a:blipFill>
                <a:blip r:embed="rId4"/>
                <a:stretch>
                  <a:fillRect/>
                </a:stretch>
              </a:blipFill>
            </p:spPr>
            <p:txBody>
              <a:bodyPr/>
              <a:lstStyle/>
              <a:p>
                <a:r>
                  <a:rPr lang="zh-CN" altLang="en-US">
                    <a:noFill/>
                  </a:rPr>
                  <a:t> </a:t>
                </a:r>
              </a:p>
            </p:txBody>
          </p:sp>
        </mc:Fallback>
      </mc:AlternateContent>
      <p:sp>
        <p:nvSpPr>
          <p:cNvPr id="15" name="箭头: 右 14">
            <a:extLst>
              <a:ext uri="{FF2B5EF4-FFF2-40B4-BE49-F238E27FC236}">
                <a16:creationId xmlns:a16="http://schemas.microsoft.com/office/drawing/2014/main" id="{CE63FC16-4352-49FE-833C-1ED51912A15D}"/>
              </a:ext>
            </a:extLst>
          </p:cNvPr>
          <p:cNvSpPr/>
          <p:nvPr/>
        </p:nvSpPr>
        <p:spPr bwMode="auto">
          <a:xfrm>
            <a:off x="3762375" y="3140968"/>
            <a:ext cx="665609" cy="288032"/>
          </a:xfrm>
          <a:prstGeom prst="rightArrow">
            <a:avLst/>
          </a:prstGeom>
          <a:solidFill>
            <a:schemeClr val="accent2"/>
          </a:solidFill>
          <a:ln w="10000" cap="flat" cmpd="sng" algn="ctr">
            <a:solidFill>
              <a:schemeClr val="accent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9AFCF6C-7704-4528-BBA4-A2B19C9ACB36}"/>
                  </a:ext>
                </a:extLst>
              </p:cNvPr>
              <p:cNvSpPr/>
              <p:nvPr/>
            </p:nvSpPr>
            <p:spPr>
              <a:xfrm>
                <a:off x="620570" y="4110124"/>
                <a:ext cx="2901114"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𝑦</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𝑏</m:t>
                          </m:r>
                        </m:e>
                      </m:d>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0">
                              <a:latin typeface="Cambria Math" panose="02040503050406030204" pitchFamily="18" charset="0"/>
                            </a:rPr>
                            <m:t>1</m:t>
                          </m:r>
                        </m:num>
                        <m:den>
                          <m:rad>
                            <m:radPr>
                              <m:degHide m:val="on"/>
                              <m:ctrlPr>
                                <a:rPr lang="zh-CN" altLang="en-US" sz="1800" i="1">
                                  <a:latin typeface="Cambria Math" panose="02040503050406030204" pitchFamily="18" charset="0"/>
                                </a:rPr>
                              </m:ctrlPr>
                            </m:radPr>
                            <m:deg/>
                            <m:e>
                              <m:r>
                                <a:rPr lang="zh-CN" altLang="en-US" sz="1800" i="1">
                                  <a:latin typeface="Cambria Math" panose="02040503050406030204" pitchFamily="18" charset="0"/>
                                </a:rPr>
                                <m:t>𝑎</m:t>
                              </m:r>
                            </m:e>
                          </m:rad>
                        </m:den>
                      </m:f>
                      <m:r>
                        <a:rPr lang="zh-CN" altLang="en-US" sz="1800" i="1">
                          <a:latin typeface="Cambria Math" panose="02040503050406030204" pitchFamily="18" charset="0"/>
                        </a:rPr>
                        <m:t>𝑥</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𝑏</m:t>
                          </m:r>
                        </m:e>
                      </m:d>
                      <m:r>
                        <a:rPr lang="zh-CN" altLang="en-US" sz="1800" i="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𝜓</m:t>
                          </m:r>
                        </m:e>
                        <m:sup>
                          <m:r>
                            <a:rPr lang="zh-CN" altLang="en-US" sz="1800" i="0">
                              <a:latin typeface="Cambria Math" panose="02040503050406030204" pitchFamily="18" charset="0"/>
                            </a:rPr>
                            <m:t>∗</m:t>
                          </m:r>
                        </m:sup>
                      </m:sSup>
                      <m:d>
                        <m:dPr>
                          <m:ctrlPr>
                            <a:rPr lang="zh-CN" altLang="en-US" sz="1800" i="1">
                              <a:latin typeface="Cambria Math" panose="02040503050406030204" pitchFamily="18" charset="0"/>
                            </a:rPr>
                          </m:ctrlPr>
                        </m:dPr>
                        <m:e>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1">
                                  <a:latin typeface="Cambria Math" panose="02040503050406030204" pitchFamily="18" charset="0"/>
                                </a:rPr>
                                <m:t>𝑏</m:t>
                              </m:r>
                            </m:num>
                            <m:den>
                              <m:r>
                                <a:rPr lang="zh-CN" altLang="en-US" sz="1800" i="1">
                                  <a:latin typeface="Cambria Math" panose="02040503050406030204" pitchFamily="18" charset="0"/>
                                </a:rPr>
                                <m:t>𝑎</m:t>
                              </m:r>
                            </m:den>
                          </m:f>
                        </m:e>
                      </m:d>
                    </m:oMath>
                  </m:oMathPara>
                </a14:m>
                <a:endParaRPr lang="zh-CN" altLang="en-US" sz="1800" dirty="0"/>
              </a:p>
            </p:txBody>
          </p:sp>
        </mc:Choice>
        <mc:Fallback xmlns="">
          <p:sp>
            <p:nvSpPr>
              <p:cNvPr id="17" name="矩形 16">
                <a:extLst>
                  <a:ext uri="{FF2B5EF4-FFF2-40B4-BE49-F238E27FC236}">
                    <a16:creationId xmlns:a16="http://schemas.microsoft.com/office/drawing/2014/main" id="{39AFCF6C-7704-4528-BBA4-A2B19C9ACB36}"/>
                  </a:ext>
                </a:extLst>
              </p:cNvPr>
              <p:cNvSpPr>
                <a:spLocks noRot="1" noChangeAspect="1" noMove="1" noResize="1" noEditPoints="1" noAdjustHandles="1" noChangeArrowheads="1" noChangeShapeType="1" noTextEdit="1"/>
              </p:cNvSpPr>
              <p:nvPr/>
            </p:nvSpPr>
            <p:spPr>
              <a:xfrm>
                <a:off x="620570" y="4110124"/>
                <a:ext cx="2901114" cy="714683"/>
              </a:xfrm>
              <a:prstGeom prst="rect">
                <a:avLst/>
              </a:prstGeom>
              <a:blipFill>
                <a:blip r:embed="rId5"/>
                <a:stretch>
                  <a:fillRect/>
                </a:stretch>
              </a:blipFill>
            </p:spPr>
            <p:txBody>
              <a:bodyPr/>
              <a:lstStyle/>
              <a:p>
                <a:r>
                  <a:rPr lang="zh-CN" altLang="en-US">
                    <a:noFill/>
                  </a:rPr>
                  <a:t> </a:t>
                </a:r>
              </a:p>
            </p:txBody>
          </p:sp>
        </mc:Fallback>
      </mc:AlternateContent>
      <p:sp>
        <p:nvSpPr>
          <p:cNvPr id="18" name="箭头: 右 17">
            <a:extLst>
              <a:ext uri="{FF2B5EF4-FFF2-40B4-BE49-F238E27FC236}">
                <a16:creationId xmlns:a16="http://schemas.microsoft.com/office/drawing/2014/main" id="{720EDE0C-D7EE-45D7-855C-E3D602777513}"/>
              </a:ext>
            </a:extLst>
          </p:cNvPr>
          <p:cNvSpPr/>
          <p:nvPr/>
        </p:nvSpPr>
        <p:spPr bwMode="auto">
          <a:xfrm>
            <a:off x="3716174" y="4296354"/>
            <a:ext cx="665609" cy="288032"/>
          </a:xfrm>
          <a:prstGeom prst="rightArrow">
            <a:avLst/>
          </a:prstGeom>
          <a:solidFill>
            <a:schemeClr val="accent2"/>
          </a:solidFill>
          <a:ln w="10000" cap="flat" cmpd="sng" algn="ctr">
            <a:solidFill>
              <a:schemeClr val="accent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EFB63803-505C-462C-A02D-582B294C7A33}"/>
                  </a:ext>
                </a:extLst>
              </p:cNvPr>
              <p:cNvSpPr/>
              <p:nvPr/>
            </p:nvSpPr>
            <p:spPr>
              <a:xfrm>
                <a:off x="4778195" y="4214030"/>
                <a:ext cx="2671308"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1800" i="1">
                              <a:latin typeface="Cambria Math" panose="02040503050406030204" pitchFamily="18" charset="0"/>
                            </a:rPr>
                          </m:ctrlPr>
                        </m:dPr>
                        <m:e>
                          <m:d>
                            <m:dPr>
                              <m:begChr m:val=""/>
                              <m:ctrlPr>
                                <a:rPr lang="zh-CN" altLang="en-US" sz="1800" i="1">
                                  <a:latin typeface="Cambria Math" panose="02040503050406030204" pitchFamily="18" charset="0"/>
                                </a:rPr>
                              </m:ctrlPr>
                            </m:dPr>
                            <m:e>
                              <m:r>
                                <a:rPr lang="zh-CN" altLang="en-US" sz="1800" i="1">
                                  <a:latin typeface="Cambria Math" panose="02040503050406030204" pitchFamily="18" charset="0"/>
                                </a:rPr>
                                <m:t>𝑌</m:t>
                              </m:r>
                              <m:r>
                                <a:rPr lang="zh-CN" altLang="en-US" sz="1800" i="0">
                                  <a:latin typeface="Cambria Math" panose="02040503050406030204" pitchFamily="18" charset="0"/>
                                </a:rPr>
                                <m:t>(</m:t>
                              </m:r>
                              <m:r>
                                <a:rPr lang="zh-CN" altLang="en-US" sz="1800" i="1">
                                  <a:latin typeface="Cambria Math" panose="02040503050406030204" pitchFamily="18" charset="0"/>
                                </a:rPr>
                                <m:t>𝛺</m:t>
                              </m:r>
                            </m:e>
                          </m:d>
                          <m:r>
                            <a:rPr lang="zh-CN" altLang="en-US" sz="1800" i="0">
                              <a:latin typeface="Cambria Math" panose="02040503050406030204" pitchFamily="18" charset="0"/>
                            </a:rPr>
                            <m:t>= </m:t>
                          </m:r>
                          <m:rad>
                            <m:radPr>
                              <m:degHide m:val="on"/>
                              <m:ctrlPr>
                                <a:rPr lang="zh-CN" altLang="en-US" sz="1800" i="1">
                                  <a:latin typeface="Cambria Math" panose="02040503050406030204" pitchFamily="18" charset="0"/>
                                </a:rPr>
                              </m:ctrlPr>
                            </m:radPr>
                            <m:deg/>
                            <m:e>
                              <m:r>
                                <a:rPr lang="zh-CN" altLang="en-US" sz="1800" i="1">
                                  <a:latin typeface="Cambria Math" panose="02040503050406030204" pitchFamily="18" charset="0"/>
                                </a:rPr>
                                <m:t>𝑎</m:t>
                              </m:r>
                            </m:e>
                          </m:rad>
                          <m:r>
                            <a:rPr lang="zh-CN" altLang="en-US" sz="1800" i="1">
                              <a:latin typeface="Cambria Math" panose="02040503050406030204" pitchFamily="18" charset="0"/>
                            </a:rPr>
                            <m:t>𝑋</m:t>
                          </m:r>
                          <m:r>
                            <a:rPr lang="zh-CN" altLang="en-US" sz="1800" i="0">
                              <a:latin typeface="Cambria Math" panose="02040503050406030204" pitchFamily="18" charset="0"/>
                            </a:rPr>
                            <m:t>(</m:t>
                          </m:r>
                          <m:r>
                            <a:rPr lang="zh-CN" altLang="en-US" sz="1800" i="1">
                              <a:latin typeface="Cambria Math" panose="02040503050406030204" pitchFamily="18" charset="0"/>
                            </a:rPr>
                            <m:t>𝛺</m:t>
                          </m:r>
                          <m:r>
                            <a:rPr lang="zh-CN" altLang="en-US" sz="1800" i="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𝛹</m:t>
                              </m:r>
                            </m:e>
                            <m:sup>
                              <m:r>
                                <a:rPr lang="zh-CN" altLang="en-US" sz="1800" i="0">
                                  <a:latin typeface="Cambria Math" panose="02040503050406030204" pitchFamily="18" charset="0"/>
                                </a:rPr>
                                <m:t>∗</m:t>
                              </m:r>
                            </m:sup>
                          </m:sSup>
                          <m:r>
                            <a:rPr lang="zh-CN" altLang="en-US" sz="1800" i="0">
                              <a:latin typeface="Cambria Math" panose="02040503050406030204" pitchFamily="18" charset="0"/>
                            </a:rPr>
                            <m:t>(</m:t>
                          </m:r>
                          <m:r>
                            <a:rPr lang="zh-CN" altLang="en-US" sz="1800" i="1">
                              <a:latin typeface="Cambria Math" panose="02040503050406030204" pitchFamily="18" charset="0"/>
                            </a:rPr>
                            <m:t>𝑎</m:t>
                          </m:r>
                          <m:r>
                            <a:rPr lang="zh-CN" altLang="en-US" sz="1800" i="1">
                              <a:latin typeface="Cambria Math" panose="02040503050406030204" pitchFamily="18" charset="0"/>
                            </a:rPr>
                            <m:t>𝛺</m:t>
                          </m:r>
                        </m:e>
                      </m:d>
                    </m:oMath>
                  </m:oMathPara>
                </a14:m>
                <a:endParaRPr lang="zh-CN" altLang="en-US" sz="1800" dirty="0"/>
              </a:p>
            </p:txBody>
          </p:sp>
        </mc:Choice>
        <mc:Fallback xmlns="">
          <p:sp>
            <p:nvSpPr>
              <p:cNvPr id="20" name="矩形 19">
                <a:extLst>
                  <a:ext uri="{FF2B5EF4-FFF2-40B4-BE49-F238E27FC236}">
                    <a16:creationId xmlns:a16="http://schemas.microsoft.com/office/drawing/2014/main" id="{EFB63803-505C-462C-A02D-582B294C7A33}"/>
                  </a:ext>
                </a:extLst>
              </p:cNvPr>
              <p:cNvSpPr>
                <a:spLocks noRot="1" noChangeAspect="1" noMove="1" noResize="1" noEditPoints="1" noAdjustHandles="1" noChangeArrowheads="1" noChangeShapeType="1" noTextEdit="1"/>
              </p:cNvSpPr>
              <p:nvPr/>
            </p:nvSpPr>
            <p:spPr>
              <a:xfrm>
                <a:off x="4778195" y="4214030"/>
                <a:ext cx="2671308" cy="506870"/>
              </a:xfrm>
              <a:prstGeom prst="rect">
                <a:avLst/>
              </a:prstGeom>
              <a:blipFill>
                <a:blip r:embed="rId6"/>
                <a:stretch>
                  <a:fillRect t="-179518" r="-34018" b="-2614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BF09A42-6B4E-4361-9F0B-FC9640C8EF3B}"/>
                  </a:ext>
                </a:extLst>
              </p:cNvPr>
              <p:cNvSpPr/>
              <p:nvPr/>
            </p:nvSpPr>
            <p:spPr>
              <a:xfrm>
                <a:off x="273304" y="5418189"/>
                <a:ext cx="2921954" cy="689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𝑦</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𝑏</m:t>
                          </m:r>
                        </m:e>
                      </m:d>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0">
                              <a:latin typeface="Cambria Math" panose="02040503050406030204" pitchFamily="18" charset="0"/>
                            </a:rPr>
                            <m:t>1</m:t>
                          </m:r>
                        </m:num>
                        <m:den>
                          <m:r>
                            <a:rPr lang="zh-CN" altLang="en-US" sz="1800" i="0">
                              <a:latin typeface="Cambria Math" panose="02040503050406030204" pitchFamily="18" charset="0"/>
                            </a:rPr>
                            <m:t>2</m:t>
                          </m:r>
                          <m:r>
                            <a:rPr lang="zh-CN" altLang="en-US" sz="1800" i="1">
                              <a:latin typeface="Cambria Math" panose="02040503050406030204" pitchFamily="18" charset="0"/>
                            </a:rPr>
                            <m:t>𝜋</m:t>
                          </m:r>
                        </m:den>
                      </m:f>
                      <m:nary>
                        <m:naryPr>
                          <m:limLoc m:val="subSup"/>
                          <m:grow m:val="on"/>
                          <m:ctrlPr>
                            <a:rPr lang="zh-CN" altLang="en-US" sz="1800" i="1">
                              <a:latin typeface="Cambria Math" panose="02040503050406030204" pitchFamily="18" charset="0"/>
                            </a:rPr>
                          </m:ctrlPr>
                        </m:naryPr>
                        <m:sub>
                          <m:r>
                            <a:rPr lang="zh-CN" altLang="en-US" sz="1800" i="0">
                              <a:latin typeface="Cambria Math" panose="02040503050406030204" pitchFamily="18" charset="0"/>
                            </a:rPr>
                            <m:t>−∞</m:t>
                          </m:r>
                        </m:sub>
                        <m:sup>
                          <m:r>
                            <a:rPr lang="zh-CN" altLang="en-US" sz="1800" i="0">
                              <a:latin typeface="Cambria Math" panose="02040503050406030204" pitchFamily="18" charset="0"/>
                            </a:rPr>
                            <m:t>∞</m:t>
                          </m:r>
                        </m:sup>
                        <m:e>
                          <m:d>
                            <m:dPr>
                              <m:begChr m:val=""/>
                              <m:ctrlPr>
                                <a:rPr lang="zh-CN" altLang="en-US" sz="1800" i="1">
                                  <a:latin typeface="Cambria Math" panose="02040503050406030204" pitchFamily="18" charset="0"/>
                                </a:rPr>
                              </m:ctrlPr>
                            </m:dPr>
                            <m:e>
                              <m:r>
                                <a:rPr lang="zh-CN" altLang="en-US" sz="1800" i="1">
                                  <a:latin typeface="Cambria Math" panose="02040503050406030204" pitchFamily="18" charset="0"/>
                                </a:rPr>
                                <m:t>𝑌</m:t>
                              </m:r>
                              <m:r>
                                <a:rPr lang="zh-CN" altLang="en-US" sz="1800" i="0">
                                  <a:latin typeface="Cambria Math" panose="02040503050406030204" pitchFamily="18" charset="0"/>
                                </a:rPr>
                                <m:t>(</m:t>
                              </m:r>
                              <m:r>
                                <a:rPr lang="zh-CN" altLang="en-US" sz="1800" i="1">
                                  <a:latin typeface="Cambria Math" panose="02040503050406030204" pitchFamily="18" charset="0"/>
                                </a:rPr>
                                <m:t>𝛺</m:t>
                              </m:r>
                            </m:e>
                          </m:d>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𝑒</m:t>
                              </m:r>
                            </m:e>
                            <m:sup>
                              <m:r>
                                <a:rPr lang="zh-CN" altLang="en-US" sz="1800" i="1">
                                  <a:latin typeface="Cambria Math" panose="02040503050406030204" pitchFamily="18" charset="0"/>
                                </a:rPr>
                                <m:t>𝑗</m:t>
                              </m:r>
                              <m:r>
                                <a:rPr lang="zh-CN" altLang="en-US" sz="1800" i="1">
                                  <a:latin typeface="Cambria Math" panose="02040503050406030204" pitchFamily="18" charset="0"/>
                                </a:rPr>
                                <m:t>𝛺</m:t>
                              </m:r>
                              <m:r>
                                <a:rPr lang="zh-CN" altLang="en-US" sz="1800" i="1">
                                  <a:latin typeface="Cambria Math" panose="02040503050406030204" pitchFamily="18" charset="0"/>
                                </a:rPr>
                                <m:t>𝑏</m:t>
                              </m:r>
                            </m:sup>
                          </m:sSup>
                          <m:r>
                            <a:rPr lang="zh-CN" altLang="en-US" sz="1800" i="1">
                              <a:latin typeface="Cambria Math" panose="02040503050406030204" pitchFamily="18" charset="0"/>
                            </a:rPr>
                            <m:t>𝑑</m:t>
                          </m:r>
                          <m:r>
                            <a:rPr lang="zh-CN" altLang="en-US" sz="1800" i="1">
                              <a:latin typeface="Cambria Math" panose="02040503050406030204" pitchFamily="18" charset="0"/>
                            </a:rPr>
                            <m:t>𝛺</m:t>
                          </m:r>
                        </m:e>
                      </m:nary>
                    </m:oMath>
                  </m:oMathPara>
                </a14:m>
                <a:endParaRPr lang="zh-CN" altLang="en-US" sz="1800" dirty="0"/>
              </a:p>
            </p:txBody>
          </p:sp>
        </mc:Choice>
        <mc:Fallback xmlns="">
          <p:sp>
            <p:nvSpPr>
              <p:cNvPr id="22" name="矩形 21">
                <a:extLst>
                  <a:ext uri="{FF2B5EF4-FFF2-40B4-BE49-F238E27FC236}">
                    <a16:creationId xmlns:a16="http://schemas.microsoft.com/office/drawing/2014/main" id="{0BF09A42-6B4E-4361-9F0B-FC9640C8EF3B}"/>
                  </a:ext>
                </a:extLst>
              </p:cNvPr>
              <p:cNvSpPr>
                <a:spLocks noRot="1" noChangeAspect="1" noMove="1" noResize="1" noEditPoints="1" noAdjustHandles="1" noChangeArrowheads="1" noChangeShapeType="1" noTextEdit="1"/>
              </p:cNvSpPr>
              <p:nvPr/>
            </p:nvSpPr>
            <p:spPr>
              <a:xfrm>
                <a:off x="273304" y="5418189"/>
                <a:ext cx="2921954" cy="689932"/>
              </a:xfrm>
              <a:prstGeom prst="rect">
                <a:avLst/>
              </a:prstGeom>
              <a:blipFill>
                <a:blip r:embed="rId7"/>
                <a:stretch>
                  <a:fillRect/>
                </a:stretch>
              </a:blipFill>
            </p:spPr>
            <p:txBody>
              <a:bodyPr/>
              <a:lstStyle/>
              <a:p>
                <a:r>
                  <a:rPr lang="zh-CN" altLang="en-US">
                    <a:noFill/>
                  </a:rPr>
                  <a:t> </a:t>
                </a:r>
              </a:p>
            </p:txBody>
          </p:sp>
        </mc:Fallback>
      </mc:AlternateContent>
      <p:sp>
        <p:nvSpPr>
          <p:cNvPr id="23" name="箭头: 右 22">
            <a:extLst>
              <a:ext uri="{FF2B5EF4-FFF2-40B4-BE49-F238E27FC236}">
                <a16:creationId xmlns:a16="http://schemas.microsoft.com/office/drawing/2014/main" id="{6839C3AA-525D-4636-842F-DDFF68C988F0}"/>
              </a:ext>
            </a:extLst>
          </p:cNvPr>
          <p:cNvSpPr/>
          <p:nvPr/>
        </p:nvSpPr>
        <p:spPr bwMode="auto">
          <a:xfrm>
            <a:off x="3547302" y="5619139"/>
            <a:ext cx="665609" cy="288032"/>
          </a:xfrm>
          <a:prstGeom prst="rightArrow">
            <a:avLst/>
          </a:prstGeom>
          <a:solidFill>
            <a:schemeClr val="accent2"/>
          </a:solidFill>
          <a:ln w="10000" cap="flat" cmpd="sng" algn="ctr">
            <a:solidFill>
              <a:schemeClr val="accent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C595F5C0-A763-49EC-A194-C891ABD5BD73}"/>
                  </a:ext>
                </a:extLst>
              </p:cNvPr>
              <p:cNvSpPr/>
              <p:nvPr/>
            </p:nvSpPr>
            <p:spPr>
              <a:xfrm>
                <a:off x="4321175" y="5154112"/>
                <a:ext cx="4572000" cy="133664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𝑊</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𝑇</m:t>
                          </m:r>
                        </m:e>
                        <m:sub>
                          <m:r>
                            <a:rPr lang="zh-CN" altLang="en-US" sz="1800" i="1">
                              <a:latin typeface="Cambria Math" panose="02040503050406030204" pitchFamily="18" charset="0"/>
                            </a:rPr>
                            <m:t>𝑥</m:t>
                          </m:r>
                        </m:sub>
                      </m:sSub>
                      <m:d>
                        <m:dPr>
                          <m:ctrlPr>
                            <a:rPr lang="zh-CN" altLang="en-US" sz="1800" i="1">
                              <a:latin typeface="Cambria Math" panose="02040503050406030204" pitchFamily="18" charset="0"/>
                            </a:rPr>
                          </m:ctrlPr>
                        </m:dPr>
                        <m:e>
                          <m:r>
                            <a:rPr lang="zh-CN" altLang="en-US" sz="1800" i="1">
                              <a:latin typeface="Cambria Math" panose="02040503050406030204" pitchFamily="18" charset="0"/>
                            </a:rPr>
                            <m:t>𝑎</m:t>
                          </m:r>
                          <m:r>
                            <a:rPr lang="zh-CN" altLang="en-US" sz="1800" i="0">
                              <a:latin typeface="Cambria Math" panose="02040503050406030204" pitchFamily="18" charset="0"/>
                            </a:rPr>
                            <m:t>,</m:t>
                          </m:r>
                          <m:r>
                            <a:rPr lang="zh-CN" altLang="en-US" sz="1800" i="1">
                              <a:latin typeface="Cambria Math" panose="02040503050406030204" pitchFamily="18" charset="0"/>
                            </a:rPr>
                            <m:t>𝑏</m:t>
                          </m:r>
                        </m:e>
                      </m:d>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0">
                              <a:latin typeface="Cambria Math" panose="02040503050406030204" pitchFamily="18" charset="0"/>
                            </a:rPr>
                            <m:t>1</m:t>
                          </m:r>
                        </m:num>
                        <m:den>
                          <m:rad>
                            <m:radPr>
                              <m:degHide m:val="on"/>
                              <m:ctrlPr>
                                <a:rPr lang="zh-CN" altLang="en-US" sz="1800" i="1">
                                  <a:latin typeface="Cambria Math" panose="02040503050406030204" pitchFamily="18" charset="0"/>
                                </a:rPr>
                              </m:ctrlPr>
                            </m:radPr>
                            <m:deg/>
                            <m:e>
                              <m:r>
                                <a:rPr lang="zh-CN" altLang="en-US" sz="1800" i="1">
                                  <a:latin typeface="Cambria Math" panose="02040503050406030204" pitchFamily="18" charset="0"/>
                                </a:rPr>
                                <m:t>𝑎</m:t>
                              </m:r>
                            </m:e>
                          </m:rad>
                        </m:den>
                      </m:f>
                      <m:r>
                        <a:rPr lang="zh-CN" altLang="en-US" sz="1800" i="1">
                          <a:latin typeface="Cambria Math" panose="02040503050406030204" pitchFamily="18" charset="0"/>
                        </a:rPr>
                        <m:t>𝑥</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𝑏</m:t>
                          </m:r>
                        </m:e>
                      </m:d>
                      <m:r>
                        <a:rPr lang="zh-CN" altLang="en-US" sz="1800" i="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𝜓</m:t>
                          </m:r>
                        </m:e>
                        <m:sup>
                          <m:r>
                            <a:rPr lang="zh-CN" altLang="en-US" sz="1800" i="0">
                              <a:latin typeface="Cambria Math" panose="02040503050406030204" pitchFamily="18" charset="0"/>
                            </a:rPr>
                            <m:t>∗</m:t>
                          </m:r>
                        </m:sup>
                      </m:sSup>
                      <m:d>
                        <m:dPr>
                          <m:ctrlPr>
                            <a:rPr lang="zh-CN" altLang="en-US" sz="1800" i="1">
                              <a:latin typeface="Cambria Math" panose="02040503050406030204" pitchFamily="18" charset="0"/>
                            </a:rPr>
                          </m:ctrlPr>
                        </m:dPr>
                        <m:e>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i="1">
                                  <a:latin typeface="Cambria Math" panose="02040503050406030204" pitchFamily="18" charset="0"/>
                                </a:rPr>
                                <m:t>𝑏</m:t>
                              </m:r>
                            </m:num>
                            <m:den>
                              <m:r>
                                <a:rPr lang="zh-CN" altLang="en-US" sz="1800" i="1">
                                  <a:latin typeface="Cambria Math" panose="02040503050406030204" pitchFamily="18" charset="0"/>
                                </a:rPr>
                                <m:t>𝑎</m:t>
                              </m:r>
                            </m:den>
                          </m:f>
                        </m:e>
                      </m:d>
                      <m:r>
                        <a:rPr lang="zh-CN" altLang="en-US" sz="1800" i="0">
                          <a:latin typeface="Cambria Math" panose="02040503050406030204" pitchFamily="18" charset="0"/>
                        </a:rPr>
                        <m:t>=</m:t>
                      </m:r>
                      <m:f>
                        <m:fPr>
                          <m:ctrlPr>
                            <a:rPr lang="zh-CN" altLang="en-US" sz="1800" i="1">
                              <a:latin typeface="Cambria Math" panose="02040503050406030204" pitchFamily="18" charset="0"/>
                            </a:rPr>
                          </m:ctrlPr>
                        </m:fPr>
                        <m:num>
                          <m:rad>
                            <m:radPr>
                              <m:degHide m:val="on"/>
                              <m:ctrlPr>
                                <a:rPr lang="zh-CN" altLang="en-US" sz="1800" i="1">
                                  <a:latin typeface="Cambria Math" panose="02040503050406030204" pitchFamily="18" charset="0"/>
                                </a:rPr>
                              </m:ctrlPr>
                            </m:radPr>
                            <m:deg/>
                            <m:e>
                              <m:r>
                                <a:rPr lang="zh-CN" altLang="en-US" sz="1800" i="1">
                                  <a:latin typeface="Cambria Math" panose="02040503050406030204" pitchFamily="18" charset="0"/>
                                </a:rPr>
                                <m:t>𝑎</m:t>
                              </m:r>
                            </m:e>
                          </m:rad>
                        </m:num>
                        <m:den>
                          <m:r>
                            <a:rPr lang="zh-CN" altLang="en-US" sz="1800" i="0">
                              <a:latin typeface="Cambria Math" panose="02040503050406030204" pitchFamily="18" charset="0"/>
                            </a:rPr>
                            <m:t>2</m:t>
                          </m:r>
                          <m:r>
                            <a:rPr lang="zh-CN" altLang="en-US" sz="1800" i="1">
                              <a:latin typeface="Cambria Math" panose="02040503050406030204" pitchFamily="18" charset="0"/>
                            </a:rPr>
                            <m:t>𝜋</m:t>
                          </m:r>
                        </m:den>
                      </m:f>
                      <m:nary>
                        <m:naryPr>
                          <m:limLoc m:val="subSup"/>
                          <m:grow m:val="on"/>
                          <m:ctrlPr>
                            <a:rPr lang="zh-CN" altLang="en-US" sz="1800" i="1">
                              <a:latin typeface="Cambria Math" panose="02040503050406030204" pitchFamily="18" charset="0"/>
                            </a:rPr>
                          </m:ctrlPr>
                        </m:naryPr>
                        <m:sub>
                          <m:r>
                            <a:rPr lang="zh-CN" altLang="en-US" sz="1800" i="0">
                              <a:latin typeface="Cambria Math" panose="02040503050406030204" pitchFamily="18" charset="0"/>
                            </a:rPr>
                            <m:t>−∞</m:t>
                          </m:r>
                        </m:sub>
                        <m:sup>
                          <m:r>
                            <a:rPr lang="zh-CN" altLang="en-US" sz="1800" i="0">
                              <a:latin typeface="Cambria Math" panose="02040503050406030204" pitchFamily="18" charset="0"/>
                            </a:rPr>
                            <m:t>∞</m:t>
                          </m:r>
                        </m:sup>
                        <m:e>
                          <m:r>
                            <a:rPr lang="zh-CN" altLang="en-US" sz="1800" i="1">
                              <a:latin typeface="Cambria Math" panose="02040503050406030204" pitchFamily="18" charset="0"/>
                            </a:rPr>
                            <m:t>𝑋</m:t>
                          </m:r>
                          <m:r>
                            <a:rPr lang="zh-CN" altLang="en-US" sz="1800" i="0">
                              <a:latin typeface="Cambria Math" panose="02040503050406030204" pitchFamily="18" charset="0"/>
                            </a:rPr>
                            <m:t>(</m:t>
                          </m:r>
                          <m:r>
                            <a:rPr lang="zh-CN" altLang="en-US" sz="1800" i="1">
                              <a:latin typeface="Cambria Math" panose="02040503050406030204" pitchFamily="18" charset="0"/>
                            </a:rPr>
                            <m:t>𝛺</m:t>
                          </m:r>
                          <m:r>
                            <a:rPr lang="zh-CN" altLang="en-US" sz="1800" i="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𝛹</m:t>
                              </m:r>
                            </m:e>
                            <m:sup>
                              <m:r>
                                <a:rPr lang="zh-CN" altLang="en-US" sz="1800" i="0">
                                  <a:latin typeface="Cambria Math" panose="02040503050406030204" pitchFamily="18" charset="0"/>
                                </a:rPr>
                                <m:t>∗</m:t>
                              </m:r>
                            </m:sup>
                          </m:sSup>
                          <m:r>
                            <a:rPr lang="zh-CN" altLang="en-US" sz="1800" i="0">
                              <a:latin typeface="Cambria Math" panose="02040503050406030204" pitchFamily="18" charset="0"/>
                            </a:rPr>
                            <m:t>(</m:t>
                          </m:r>
                          <m:r>
                            <a:rPr lang="zh-CN" altLang="en-US" sz="1800" i="1">
                              <a:latin typeface="Cambria Math" panose="02040503050406030204" pitchFamily="18" charset="0"/>
                            </a:rPr>
                            <m:t>𝑎</m:t>
                          </m:r>
                          <m:r>
                            <a:rPr lang="zh-CN" altLang="en-US" sz="1800" i="1">
                              <a:latin typeface="Cambria Math" panose="02040503050406030204" pitchFamily="18" charset="0"/>
                            </a:rPr>
                            <m:t>𝛺</m:t>
                          </m:r>
                          <m:r>
                            <a:rPr lang="zh-CN" altLang="en-US" sz="1800" i="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𝑒</m:t>
                              </m:r>
                            </m:e>
                            <m:sup>
                              <m:r>
                                <a:rPr lang="zh-CN" altLang="en-US" sz="1800" i="1">
                                  <a:latin typeface="Cambria Math" panose="02040503050406030204" pitchFamily="18" charset="0"/>
                                </a:rPr>
                                <m:t>𝑗</m:t>
                              </m:r>
                              <m:r>
                                <a:rPr lang="zh-CN" altLang="en-US" sz="1800" i="1">
                                  <a:latin typeface="Cambria Math" panose="02040503050406030204" pitchFamily="18" charset="0"/>
                                </a:rPr>
                                <m:t>𝛺</m:t>
                              </m:r>
                              <m:r>
                                <a:rPr lang="zh-CN" altLang="en-US" sz="1800" i="1">
                                  <a:latin typeface="Cambria Math" panose="02040503050406030204" pitchFamily="18" charset="0"/>
                                </a:rPr>
                                <m:t>𝑏</m:t>
                              </m:r>
                            </m:sup>
                          </m:sSup>
                          <m:r>
                            <a:rPr lang="zh-CN" altLang="en-US" sz="1800" i="1">
                              <a:latin typeface="Cambria Math" panose="02040503050406030204" pitchFamily="18" charset="0"/>
                            </a:rPr>
                            <m:t>𝑑</m:t>
                          </m:r>
                          <m:r>
                            <a:rPr lang="zh-CN" altLang="en-US" sz="1800" i="1">
                              <a:latin typeface="Cambria Math" panose="02040503050406030204" pitchFamily="18" charset="0"/>
                            </a:rPr>
                            <m:t>𝛺</m:t>
                          </m:r>
                        </m:e>
                      </m:nary>
                    </m:oMath>
                  </m:oMathPara>
                </a14:m>
                <a:endParaRPr lang="zh-CN" altLang="en-US" sz="1800" dirty="0"/>
              </a:p>
            </p:txBody>
          </p:sp>
        </mc:Choice>
        <mc:Fallback xmlns="">
          <p:sp>
            <p:nvSpPr>
              <p:cNvPr id="25" name="矩形 24">
                <a:extLst>
                  <a:ext uri="{FF2B5EF4-FFF2-40B4-BE49-F238E27FC236}">
                    <a16:creationId xmlns:a16="http://schemas.microsoft.com/office/drawing/2014/main" id="{C595F5C0-A763-49EC-A194-C891ABD5BD73}"/>
                  </a:ext>
                </a:extLst>
              </p:cNvPr>
              <p:cNvSpPr>
                <a:spLocks noRot="1" noChangeAspect="1" noMove="1" noResize="1" noEditPoints="1" noAdjustHandles="1" noChangeArrowheads="1" noChangeShapeType="1" noTextEdit="1"/>
              </p:cNvSpPr>
              <p:nvPr/>
            </p:nvSpPr>
            <p:spPr>
              <a:xfrm>
                <a:off x="4321175" y="5154112"/>
                <a:ext cx="4572000" cy="133664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001256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尺度函数与尺度空间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尺度空间</a:t>
                </a:r>
                <a:endParaRPr lang="en-US" altLang="zh-CN" dirty="0"/>
              </a:p>
              <a:p>
                <a:pPr lvl="1"/>
                <a:r>
                  <a:rPr lang="zh-CN" altLang="zh-CN" dirty="0"/>
                  <a:t>假设尺度函数</a:t>
                </a:r>
                <a14:m>
                  <m:oMath xmlns:m="http://schemas.openxmlformats.org/officeDocument/2006/math">
                    <m:r>
                      <a:rPr lang="en-US" altLang="zh-CN" i="1">
                        <a:latin typeface="Cambria Math" panose="02040503050406030204" pitchFamily="18" charset="0"/>
                      </a:rPr>
                      <m:t>𝜑</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在平移的同时又进行了尺度的伸缩，由此得到了一个尺度和位移均可变化的函数集合</a:t>
                </a:r>
                <a:endParaRPr lang="en-US" altLang="zh-CN" dirty="0"/>
              </a:p>
              <a:p>
                <a:pPr lvl="1">
                  <a:lnSpc>
                    <a:spcPct val="100000"/>
                  </a:lnSpc>
                  <a:spcBef>
                    <a:spcPts val="0"/>
                  </a:spcBef>
                </a:pPr>
                <a:endParaRPr lang="en-US" altLang="zh-CN" dirty="0"/>
              </a:p>
              <a:p>
                <a:pPr lvl="1">
                  <a:lnSpc>
                    <a:spcPct val="100000"/>
                  </a:lnSpc>
                  <a:spcBef>
                    <a:spcPts val="0"/>
                  </a:spcBef>
                </a:pPr>
                <a:endParaRPr lang="en-US" altLang="zh-CN" dirty="0"/>
              </a:p>
              <a:p>
                <a:pPr lvl="1"/>
                <a:r>
                  <a:rPr lang="zh-CN" altLang="zh-CN" dirty="0"/>
                  <a:t>称每一个固定尺度</a:t>
                </a:r>
                <a14:m>
                  <m:oMath xmlns:m="http://schemas.openxmlformats.org/officeDocument/2006/math">
                    <m:r>
                      <a:rPr lang="en-US" altLang="zh-CN" i="1">
                        <a:latin typeface="Cambria Math" panose="02040503050406030204" pitchFamily="18" charset="0"/>
                      </a:rPr>
                      <m:t>𝑗</m:t>
                    </m:r>
                  </m:oMath>
                </a14:m>
                <a:r>
                  <a:rPr lang="zh-CN" altLang="zh-CN" dirty="0"/>
                  <a:t>上的平移系列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𝑘</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m:t>
                        </m:r>
                        <m:r>
                          <a:rPr lang="en-US" altLang="zh-CN" i="1">
                            <a:latin typeface="Cambria Math" panose="02040503050406030204" pitchFamily="18" charset="0"/>
                          </a:rPr>
                          <m:t>𝑗</m:t>
                        </m:r>
                      </m:sup>
                    </m:sSup>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所张成的空间</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oMath>
                </a14:m>
                <a:r>
                  <a:rPr lang="zh-CN" altLang="zh-CN" dirty="0"/>
                  <a:t>为尺度为</a:t>
                </a:r>
                <a14:m>
                  <m:oMath xmlns:m="http://schemas.openxmlformats.org/officeDocument/2006/math">
                    <m:r>
                      <a:rPr lang="en-US" altLang="zh-CN" i="1">
                        <a:latin typeface="Cambria Math" panose="02040503050406030204" pitchFamily="18" charset="0"/>
                      </a:rPr>
                      <m:t>𝑗</m:t>
                    </m:r>
                  </m:oMath>
                </a14:m>
                <a:r>
                  <a:rPr lang="zh-CN" altLang="zh-CN" dirty="0"/>
                  <a:t>的尺度空间</a:t>
                </a:r>
                <a:endParaRPr lang="en-US" altLang="zh-CN" dirty="0"/>
              </a:p>
              <a:p>
                <a:pPr lvl="1">
                  <a:lnSpc>
                    <a:spcPct val="100000"/>
                  </a:lnSpc>
                  <a:spcBef>
                    <a:spcPts val="0"/>
                  </a:spcBef>
                </a:pPr>
                <a:endParaRPr lang="en-US" altLang="zh-CN" dirty="0"/>
              </a:p>
              <a:p>
                <a:pPr lvl="1">
                  <a:lnSpc>
                    <a:spcPct val="100000"/>
                  </a:lnSpc>
                  <a:spcBef>
                    <a:spcPts val="0"/>
                  </a:spcBef>
                </a:pPr>
                <a:endParaRPr lang="en-US" altLang="zh-CN" dirty="0"/>
              </a:p>
              <a:p>
                <a:pPr lvl="1"/>
                <a:r>
                  <a:rPr lang="zh-CN" altLang="zh-CN" dirty="0"/>
                  <a:t>则对于任意</a:t>
                </a:r>
                <a14:m>
                  <m:oMath xmlns:m="http://schemas.openxmlformats.org/officeDocument/2006/math">
                    <m:r>
                      <m:rPr>
                        <m:nor/>
                      </m:rPr>
                      <a:rPr lang="en-US" altLang="zh-CN" i="1"/>
                      <m:t>x</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oMath>
                </a14:m>
                <a:r>
                  <a:rPr lang="zh-CN" altLang="zh-CN" dirty="0"/>
                  <a:t>，有</a:t>
                </a:r>
                <a:endParaRPr lang="zh-CN" altLang="en-US"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7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60</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818171" y="2564904"/>
                <a:ext cx="5688632" cy="679417"/>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𝜑</m:t>
                          </m:r>
                        </m:e>
                        <m:sub>
                          <m:r>
                            <a:rPr lang="zh-CN" altLang="en-US" sz="2400" i="1">
                              <a:solidFill>
                                <a:schemeClr val="tx1"/>
                              </a:solidFill>
                              <a:latin typeface="Cambria Math" panose="02040503050406030204" pitchFamily="18" charset="0"/>
                            </a:rPr>
                            <m:t>𝑗</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𝑘</m:t>
                          </m:r>
                        </m:sub>
                      </m:sSub>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𝑡</m:t>
                      </m:r>
                      <m:r>
                        <a:rPr lang="zh-CN" altLang="en-US" sz="240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zh-CN" altLang="en-US" sz="2400">
                              <a:solidFill>
                                <a:schemeClr val="tx1"/>
                              </a:solidFill>
                              <a:latin typeface="Cambria Math" panose="02040503050406030204" pitchFamily="18" charset="0"/>
                            </a:rPr>
                            <m:t>2</m:t>
                          </m:r>
                        </m:e>
                        <m:sup>
                          <m:r>
                            <a:rPr lang="zh-CN" altLang="en-US" sz="2400">
                              <a:solidFill>
                                <a:schemeClr val="tx1"/>
                              </a:solidFill>
                              <a:latin typeface="Cambria Math" panose="02040503050406030204" pitchFamily="18" charset="0"/>
                            </a:rPr>
                            <m:t>−</m:t>
                          </m:r>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𝑗</m:t>
                              </m:r>
                            </m:num>
                            <m:den>
                              <m:r>
                                <a:rPr lang="zh-CN" altLang="en-US" sz="2400">
                                  <a:solidFill>
                                    <a:schemeClr val="tx1"/>
                                  </a:solidFill>
                                  <a:latin typeface="Cambria Math" panose="02040503050406030204" pitchFamily="18" charset="0"/>
                                </a:rPr>
                                <m:t>2</m:t>
                              </m:r>
                            </m:den>
                          </m:f>
                        </m:sup>
                      </m:sSup>
                      <m:r>
                        <a:rPr lang="zh-CN" altLang="en-US" sz="2400" i="1">
                          <a:solidFill>
                            <a:schemeClr val="tx1"/>
                          </a:solidFill>
                          <a:latin typeface="Cambria Math" panose="02040503050406030204" pitchFamily="18" charset="0"/>
                        </a:rPr>
                        <m:t>𝜑</m:t>
                      </m:r>
                      <m:r>
                        <a:rPr lang="zh-CN" altLang="en-US" sz="240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zh-CN" altLang="en-US" sz="2400">
                              <a:solidFill>
                                <a:schemeClr val="tx1"/>
                              </a:solidFill>
                              <a:latin typeface="Cambria Math" panose="02040503050406030204" pitchFamily="18" charset="0"/>
                            </a:rPr>
                            <m:t>2</m:t>
                          </m:r>
                        </m:e>
                        <m:sup>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𝑗</m:t>
                          </m:r>
                        </m:sup>
                      </m:sSup>
                      <m:r>
                        <a:rPr lang="zh-CN" altLang="en-US" sz="2400" i="1">
                          <a:solidFill>
                            <a:schemeClr val="tx1"/>
                          </a:solidFill>
                          <a:latin typeface="Cambria Math" panose="02040503050406030204" pitchFamily="18" charset="0"/>
                        </a:rPr>
                        <m:t>𝑡</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𝑘</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𝜑</m:t>
                          </m:r>
                        </m:e>
                        <m:sub>
                          <m:r>
                            <a:rPr lang="zh-CN" altLang="en-US" sz="2400" i="1">
                              <a:solidFill>
                                <a:schemeClr val="tx1"/>
                              </a:solidFill>
                              <a:latin typeface="Cambria Math" panose="02040503050406030204" pitchFamily="18" charset="0"/>
                            </a:rPr>
                            <m:t>𝑘</m:t>
                          </m:r>
                        </m:sub>
                      </m:sSub>
                      <m:r>
                        <a:rPr lang="zh-CN" altLang="en-US" sz="2400">
                          <a:solidFill>
                            <a:schemeClr val="tx1"/>
                          </a:solidFill>
                          <a:latin typeface="Cambria Math" panose="02040503050406030204" pitchFamily="18" charset="0"/>
                        </a:rPr>
                        <m:t>(</m:t>
                      </m:r>
                      <m:sSup>
                        <m:sSupPr>
                          <m:ctrlPr>
                            <a:rPr lang="zh-CN" altLang="en-US" sz="2400" i="1">
                              <a:solidFill>
                                <a:schemeClr val="tx1"/>
                              </a:solidFill>
                              <a:latin typeface="Cambria Math" panose="02040503050406030204" pitchFamily="18" charset="0"/>
                            </a:rPr>
                          </m:ctrlPr>
                        </m:sSupPr>
                        <m:e>
                          <m:r>
                            <a:rPr lang="zh-CN" altLang="en-US" sz="2400">
                              <a:solidFill>
                                <a:schemeClr val="tx1"/>
                              </a:solidFill>
                              <a:latin typeface="Cambria Math" panose="02040503050406030204" pitchFamily="18" charset="0"/>
                            </a:rPr>
                            <m:t>2</m:t>
                          </m:r>
                        </m:e>
                        <m:sup>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𝑗</m:t>
                          </m:r>
                        </m:sup>
                      </m:sSup>
                      <m:r>
                        <a:rPr lang="zh-CN" altLang="en-US"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m:t>
                      </m:r>
                    </m:oMath>
                  </m:oMathPara>
                </a14:m>
                <a:endParaRPr lang="en-US" altLang="zh-CN" sz="2400"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818171" y="2564904"/>
                <a:ext cx="5688632" cy="67941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11760" y="4457145"/>
                <a:ext cx="4039183" cy="6641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𝑗</m:t>
                          </m:r>
                        </m:sub>
                      </m:sSub>
                      <m:r>
                        <a:rPr lang="zh-CN" altLang="en-US" sz="2400" i="0">
                          <a:latin typeface="Cambria Math" panose="02040503050406030204" pitchFamily="18" charset="0"/>
                        </a:rPr>
                        <m:t>=</m:t>
                      </m:r>
                      <m:limLow>
                        <m:limLowPr>
                          <m:ctrlPr>
                            <a:rPr lang="zh-CN" altLang="en-US" sz="2400" i="1">
                              <a:latin typeface="Cambria Math" panose="02040503050406030204" pitchFamily="18" charset="0"/>
                            </a:rPr>
                          </m:ctrlPr>
                        </m:limLowPr>
                        <m:e>
                          <m:r>
                            <a:rPr lang="zh-CN" altLang="en-US" sz="2400" i="1">
                              <a:latin typeface="Cambria Math" panose="02040503050406030204" pitchFamily="18" charset="0"/>
                            </a:rPr>
                            <m:t>𝑠𝑝𝑎𝑛</m:t>
                          </m:r>
                        </m:e>
                        <m:lim>
                          <m:r>
                            <a:rPr lang="zh-CN" altLang="en-US" sz="2400" i="1">
                              <a:latin typeface="Cambria Math" panose="02040503050406030204" pitchFamily="18" charset="0"/>
                            </a:rPr>
                            <m:t>𝑘</m:t>
                          </m:r>
                        </m:lim>
                      </m:limLow>
                      <m:d>
                        <m:dPr>
                          <m:begChr m:val="{"/>
                          <m:endChr m:val="}"/>
                          <m:ctrlPr>
                            <a:rPr lang="zh-CN" altLang="en-US" sz="2400" i="1">
                              <a:latin typeface="Cambria Math" panose="02040503050406030204" pitchFamily="18" charset="0"/>
                            </a:rPr>
                          </m:ctrlPr>
                        </m:dPr>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𝑘</m:t>
                                  </m:r>
                                </m:sub>
                              </m:sSub>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0">
                                      <a:latin typeface="Cambria Math" panose="02040503050406030204" pitchFamily="18" charset="0"/>
                                    </a:rPr>
                                    <m:t>2</m:t>
                                  </m:r>
                                </m:e>
                                <m:sup>
                                  <m:r>
                                    <a:rPr lang="zh-CN" altLang="en-US" sz="2400" i="0">
                                      <a:latin typeface="Cambria Math" panose="02040503050406030204" pitchFamily="18" charset="0"/>
                                    </a:rPr>
                                    <m:t>−</m:t>
                                  </m:r>
                                  <m:r>
                                    <a:rPr lang="zh-CN" altLang="en-US" sz="2400" i="1">
                                      <a:latin typeface="Cambria Math" panose="02040503050406030204" pitchFamily="18" charset="0"/>
                                    </a:rPr>
                                    <m:t>𝑗</m:t>
                                  </m:r>
                                </m:sup>
                              </m:sSup>
                              <m:r>
                                <a:rPr lang="zh-CN" altLang="en-US" sz="2400" i="1">
                                  <a:latin typeface="Cambria Math" panose="02040503050406030204" pitchFamily="18" charset="0"/>
                                </a:rPr>
                                <m:t>𝑡</m:t>
                              </m:r>
                            </m:e>
                          </m:d>
                        </m:e>
                      </m:d>
                      <m:r>
                        <a:rPr lang="zh-CN" altLang="en-US" sz="2400" i="0">
                          <a:latin typeface="Cambria Math" panose="02040503050406030204" pitchFamily="18" charset="0"/>
                        </a:rPr>
                        <m:t>    </m:t>
                      </m:r>
                      <m:r>
                        <a:rPr lang="zh-CN" altLang="en-US" sz="2400" i="1">
                          <a:latin typeface="Cambria Math" panose="02040503050406030204" pitchFamily="18" charset="0"/>
                        </a:rPr>
                        <m:t>𝑘</m:t>
                      </m:r>
                      <m:r>
                        <a:rPr lang="zh-CN" altLang="en-US" sz="2400" i="0">
                          <a:latin typeface="Cambria Math" panose="02040503050406030204" pitchFamily="18" charset="0"/>
                        </a:rPr>
                        <m:t>∈</m:t>
                      </m:r>
                      <m:r>
                        <a:rPr lang="zh-CN" altLang="en-US" sz="2400" i="1">
                          <a:latin typeface="Cambria Math" panose="02040503050406030204" pitchFamily="18" charset="0"/>
                        </a:rPr>
                        <m:t>𝑍</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411760" y="4457145"/>
                <a:ext cx="4039183" cy="66415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79712" y="5704360"/>
                <a:ext cx="6491622"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sub>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1">
                                  <a:latin typeface="Cambria Math" panose="02040503050406030204" pitchFamily="18" charset="0"/>
                                </a:rPr>
                                <m:t>𝑘</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2</m:t>
                              </m:r>
                            </m:e>
                            <m:sup>
                              <m:r>
                                <a:rPr lang="zh-CN" altLang="en-US" sz="2400">
                                  <a:latin typeface="Cambria Math" panose="02040503050406030204" pitchFamily="18" charset="0"/>
                                </a:rPr>
                                <m:t>−</m:t>
                              </m:r>
                              <m:r>
                                <a:rPr lang="zh-CN" altLang="en-US" sz="2400" i="1">
                                  <a:latin typeface="Cambria Math" panose="02040503050406030204" pitchFamily="18" charset="0"/>
                                </a:rPr>
                                <m:t>𝑗</m:t>
                              </m:r>
                            </m:sup>
                          </m:sSup>
                          <m:r>
                            <a:rPr lang="zh-CN" altLang="en-US" sz="2400" i="1">
                              <a:latin typeface="Cambria Math" panose="02040503050406030204" pitchFamily="18" charset="0"/>
                            </a:rPr>
                            <m:t>𝑡</m:t>
                          </m:r>
                          <m:r>
                            <a:rPr lang="en-US" altLang="zh-CN" sz="2400" b="0" i="1" smtClean="0">
                              <a:latin typeface="Cambria Math" panose="02040503050406030204" pitchFamily="18" charset="0"/>
                            </a:rPr>
                            <m:t>)</m:t>
                          </m:r>
                        </m:e>
                      </m:nary>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2</m:t>
                          </m:r>
                        </m:e>
                        <m:sup>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𝑗</m:t>
                              </m:r>
                            </m:num>
                            <m:den>
                              <m:r>
                                <a:rPr lang="zh-CN" altLang="en-US" sz="2400">
                                  <a:latin typeface="Cambria Math" panose="02040503050406030204" pitchFamily="18" charset="0"/>
                                </a:rPr>
                                <m:t>2</m:t>
                              </m:r>
                            </m:den>
                          </m:f>
                        </m:sup>
                      </m:sSup>
                      <m:nary>
                        <m:naryPr>
                          <m:chr m:val="∑"/>
                          <m:limLoc m:val="undOvr"/>
                          <m:grow m:val="on"/>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sub>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1">
                                  <a:latin typeface="Cambria Math" panose="02040503050406030204" pitchFamily="18" charset="0"/>
                                </a:rPr>
                                <m:t>𝑘</m:t>
                              </m:r>
                            </m:sub>
                          </m:sSub>
                          <m:r>
                            <a:rPr lang="zh-CN" altLang="en-US" sz="2400" i="1">
                              <a:latin typeface="Cambria Math" panose="02040503050406030204" pitchFamily="18" charset="0"/>
                            </a:rPr>
                            <m:t>𝜑</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2</m:t>
                              </m:r>
                            </m:e>
                            <m:sup>
                              <m:r>
                                <a:rPr lang="zh-CN" altLang="en-US" sz="2400">
                                  <a:latin typeface="Cambria Math" panose="02040503050406030204" pitchFamily="18" charset="0"/>
                                </a:rPr>
                                <m:t>−</m:t>
                              </m:r>
                              <m:r>
                                <a:rPr lang="zh-CN" altLang="en-US" sz="2400" i="1">
                                  <a:latin typeface="Cambria Math" panose="02040503050406030204" pitchFamily="18" charset="0"/>
                                </a:rPr>
                                <m:t>𝑗</m:t>
                              </m:r>
                            </m:sup>
                          </m:sSup>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𝑘</m:t>
                          </m:r>
                          <m:r>
                            <a:rPr lang="en-US" altLang="zh-CN" sz="2400" b="0" i="1" smtClean="0">
                              <a:latin typeface="Cambria Math" panose="02040503050406030204" pitchFamily="18" charset="0"/>
                            </a:rPr>
                            <m:t>)</m:t>
                          </m:r>
                        </m:e>
                      </m:nary>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979712" y="5704360"/>
                <a:ext cx="6491622" cy="98854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916105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多分辨率分析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多分辨率分析</a:t>
                </a:r>
                <a:r>
                  <a:rPr lang="en-US" altLang="zh-CN" sz="2400" dirty="0"/>
                  <a:t>-Multi-resolution Analysis MRA</a:t>
                </a:r>
              </a:p>
              <a:p>
                <a:pPr lvl="1"/>
                <a:r>
                  <a:rPr lang="zh-CN" altLang="zh-CN" dirty="0"/>
                  <a:t>设</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a:latin typeface="Cambria Math" panose="02040503050406030204" pitchFamily="18" charset="0"/>
                      </a:rPr>
                      <m:t>},  </m:t>
                    </m:r>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𝑍</m:t>
                    </m:r>
                  </m:oMath>
                </a14:m>
                <a:r>
                  <a:rPr lang="zh-CN" altLang="zh-CN" dirty="0"/>
                  <a:t>是</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oMath>
                </a14:m>
                <a:r>
                  <a:rPr lang="zh-CN" altLang="zh-CN" dirty="0"/>
                  <a:t>空间中的一系列闭合子空间，如果满足如下性质，则说</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a:latin typeface="Cambria Math" panose="02040503050406030204" pitchFamily="18" charset="0"/>
                      </a:rPr>
                      <m:t>},  </m:t>
                    </m:r>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𝑍</m:t>
                    </m:r>
                  </m:oMath>
                </a14:m>
                <a:r>
                  <a:rPr lang="zh-CN" altLang="zh-CN" dirty="0"/>
                  <a:t>是一个多分辨率近似</a:t>
                </a:r>
                <a:endParaRPr lang="en-US" altLang="zh-CN" dirty="0"/>
              </a:p>
              <a:p>
                <a:pPr lvl="2">
                  <a:spcBef>
                    <a:spcPts val="600"/>
                  </a:spcBef>
                </a:pPr>
                <a:r>
                  <a:rPr lang="zh-CN" altLang="zh-CN" dirty="0"/>
                  <a:t>平移不变</a:t>
                </a:r>
                <a:r>
                  <a:rPr lang="zh-CN" altLang="en-US" dirty="0"/>
                  <a:t>性</a:t>
                </a:r>
                <a:r>
                  <a:rPr lang="zh-CN" altLang="zh-CN" dirty="0"/>
                  <a:t>：</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𝑓</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0</m:t>
                        </m:r>
                      </m:sub>
                    </m:sSub>
                  </m:oMath>
                </a14:m>
                <a:r>
                  <a:rPr lang="en-US" altLang="zh-CN" dirty="0"/>
                  <a:t>  </a:t>
                </a:r>
                <a:br>
                  <a:rPr lang="en-US" altLang="zh-CN" dirty="0"/>
                </a:br>
                <a:r>
                  <a:rPr lang="en-US" altLang="zh-CN" dirty="0"/>
                  <a:t>                     </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𝑗</m:t>
                        </m:r>
                      </m:sup>
                    </m:sSup>
                    <m:r>
                      <a:rPr lang="en-US" altLang="zh-CN" i="1">
                        <a:latin typeface="Cambria Math" panose="02040503050406030204" pitchFamily="18" charset="0"/>
                      </a:rPr>
                      <m:t>𝑘</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oMath>
                </a14:m>
                <a:endParaRPr lang="en-US" altLang="zh-CN" dirty="0"/>
              </a:p>
              <a:p>
                <a:pPr lvl="2">
                  <a:spcBef>
                    <a:spcPts val="600"/>
                  </a:spcBef>
                </a:pPr>
                <a:r>
                  <a:rPr lang="zh-CN" altLang="zh-CN" dirty="0"/>
                  <a:t>伸缩规则</a:t>
                </a:r>
                <a:r>
                  <a:rPr lang="zh-CN" altLang="en-US" dirty="0"/>
                  <a:t>性</a:t>
                </a:r>
                <a:r>
                  <a:rPr lang="zh-CN" altLang="zh-CN" dirty="0"/>
                  <a:t>：</a:t>
                </a:r>
                <a14:m>
                  <m:oMath xmlns:m="http://schemas.openxmlformats.org/officeDocument/2006/math">
                    <m:r>
                      <a:rPr lang="en-US" altLang="zh-CN" i="1">
                        <a:latin typeface="Cambria Math" panose="02040503050406030204" pitchFamily="18" charset="0"/>
                      </a:rPr>
                      <m:t>𝑥</m:t>
                    </m:r>
                    <m:d>
                      <m:dPr>
                        <m:ctrlPr>
                          <a:rPr lang="zh-CN" altLang="zh-CN" i="1">
                            <a:latin typeface="Cambria Math" panose="02040503050406030204" pitchFamily="18" charset="0"/>
                          </a:rPr>
                        </m:ctrlPr>
                      </m:dPr>
                      <m:e>
                        <m:r>
                          <a:rPr lang="en-US" altLang="zh-CN" i="1">
                            <a:latin typeface="Cambria Math" panose="02040503050406030204" pitchFamily="18" charset="0"/>
                          </a:rPr>
                          <m:t>𝑡</m:t>
                        </m:r>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a:latin typeface="Cambria Math" panose="02040503050406030204" pitchFamily="18" charset="0"/>
                      </a:rPr>
                      <m:t>⇒</m:t>
                    </m:r>
                    <m:r>
                      <a:rPr lang="en-US" altLang="zh-CN" i="1">
                        <a:latin typeface="Cambria Math" panose="02040503050406030204" pitchFamily="18" charset="0"/>
                      </a:rPr>
                      <m:t>𝑥</m:t>
                    </m:r>
                    <m:d>
                      <m:dPr>
                        <m:ctrlPr>
                          <a:rPr lang="zh-CN"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𝑡</m:t>
                        </m:r>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a:latin typeface="Cambria Math" panose="02040503050406030204" pitchFamily="18" charset="0"/>
                          </a:rPr>
                          <m:t>1</m:t>
                        </m:r>
                      </m:sub>
                    </m:sSub>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𝑗</m:t>
                        </m:r>
                      </m:sup>
                    </m:sSup>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0</m:t>
                        </m:r>
                      </m:sub>
                    </m:sSub>
                  </m:oMath>
                </a14:m>
                <a:endParaRPr lang="en-US" altLang="zh-CN" dirty="0"/>
              </a:p>
              <a:p>
                <a:pPr lvl="2">
                  <a:spcBef>
                    <a:spcPts val="600"/>
                  </a:spcBef>
                </a:pPr>
                <a:r>
                  <a:rPr lang="zh-CN" altLang="zh-CN" dirty="0"/>
                  <a:t>一致单调</a:t>
                </a:r>
                <a:r>
                  <a:rPr lang="zh-CN" altLang="en-US" dirty="0"/>
                  <a:t>性</a:t>
                </a:r>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0</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m:t>
                        </m:r>
                        <m:r>
                          <a:rPr lang="en-US" altLang="zh-CN">
                            <a:latin typeface="Cambria Math" panose="02040503050406030204" pitchFamily="18" charset="0"/>
                          </a:rPr>
                          <m:t>2</m:t>
                        </m:r>
                      </m:sub>
                    </m:sSub>
                    <m:r>
                      <a:rPr lang="en-US" altLang="zh-CN">
                        <a:latin typeface="Cambria Math" panose="02040503050406030204" pitchFamily="18" charset="0"/>
                      </a:rPr>
                      <m:t>⊂⋯</m:t>
                    </m:r>
                  </m:oMath>
                </a14:m>
                <a:endParaRPr lang="en-US" altLang="zh-CN" dirty="0"/>
              </a:p>
              <a:p>
                <a:pPr lvl="2">
                  <a:spcBef>
                    <a:spcPts val="600"/>
                  </a:spcBef>
                </a:pPr>
                <a:r>
                  <a:rPr lang="zh-CN" altLang="zh-CN" dirty="0"/>
                  <a:t>渐进完全</a:t>
                </a:r>
                <a:r>
                  <a:rPr lang="zh-CN" altLang="en-US" dirty="0"/>
                  <a:t>性</a:t>
                </a:r>
                <a:r>
                  <a:rPr lang="zh-CN" altLang="zh-CN" dirty="0"/>
                  <a:t>：</a:t>
                </a:r>
                <a14:m>
                  <m:oMath xmlns:m="http://schemas.openxmlformats.org/officeDocument/2006/math">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𝑗</m:t>
                            </m:r>
                            <m:r>
                              <a:rPr lang="en-US" altLang="zh-CN">
                                <a:latin typeface="Cambria Math" panose="02040503050406030204" pitchFamily="18" charset="0"/>
                              </a:rPr>
                              <m:t>→∞</m:t>
                            </m:r>
                          </m:lim>
                        </m:limLow>
                      </m:fName>
                      <m:e>
                        <m:limLow>
                          <m:limLowPr>
                            <m:ctrlPr>
                              <a:rPr lang="zh-CN" altLang="zh-CN" i="1">
                                <a:latin typeface="Cambria Math" panose="02040503050406030204" pitchFamily="18" charset="0"/>
                              </a:rPr>
                            </m:ctrlPr>
                          </m:limLowPr>
                          <m:e>
                            <m:r>
                              <a:rPr lang="en-US" altLang="zh-CN">
                                <a:latin typeface="Cambria Math" panose="02040503050406030204" pitchFamily="18" charset="0"/>
                              </a:rPr>
                              <m:t>∪</m:t>
                            </m:r>
                          </m:e>
                          <m:lim>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𝑍</m:t>
                            </m:r>
                          </m:lim>
                        </m:limLow>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e>
                    </m:func>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a:latin typeface="Cambria Math" panose="02040503050406030204" pitchFamily="18" charset="0"/>
                          </a:rPr>
                          <m:t>2</m:t>
                        </m:r>
                      </m:sup>
                    </m:sSup>
                    <m:r>
                      <a:rPr lang="en-US" altLang="zh-CN">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oMath>
                </a14:m>
                <a:r>
                  <a:rPr lang="zh-CN" altLang="zh-CN" dirty="0"/>
                  <a:t>；</a:t>
                </a:r>
                <a14:m>
                  <m:oMath xmlns:m="http://schemas.openxmlformats.org/officeDocument/2006/math">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𝑗</m:t>
                        </m:r>
                        <m:r>
                          <a:rPr lang="en-US" altLang="zh-CN">
                            <a:latin typeface="Cambria Math" panose="02040503050406030204" pitchFamily="18" charset="0"/>
                          </a:rPr>
                          <m:t>→∞</m:t>
                        </m:r>
                      </m:lim>
                    </m:limLow>
                    <m:limLow>
                      <m:limLowPr>
                        <m:ctrlPr>
                          <a:rPr lang="zh-CN" altLang="zh-CN" i="1">
                            <a:latin typeface="Cambria Math" panose="02040503050406030204" pitchFamily="18" charset="0"/>
                          </a:rPr>
                        </m:ctrlPr>
                      </m:limLowPr>
                      <m:e>
                        <m:r>
                          <a:rPr lang="en-US" altLang="zh-CN">
                            <a:latin typeface="Cambria Math" panose="02040503050406030204" pitchFamily="18" charset="0"/>
                          </a:rPr>
                          <m:t>∩</m:t>
                        </m:r>
                      </m:e>
                      <m:lim>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𝑍</m:t>
                        </m:r>
                      </m:lim>
                    </m:limLow>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0</m:t>
                        </m:r>
                      </m:e>
                    </m:d>
                  </m:oMath>
                </a14:m>
                <a:endParaRPr lang="en-US" altLang="zh-CN" dirty="0"/>
              </a:p>
              <a:p>
                <a:pPr lvl="2">
                  <a:spcBef>
                    <a:spcPts val="600"/>
                  </a:spcBef>
                </a:pPr>
                <a:r>
                  <a:rPr lang="zh-CN" altLang="zh-CN" dirty="0"/>
                  <a:t>正交基存在性：存在</a:t>
                </a:r>
                <a14:m>
                  <m:oMath xmlns:m="http://schemas.openxmlformats.org/officeDocument/2006/math">
                    <m:r>
                      <a:rPr lang="en-US" altLang="zh-CN" i="1">
                        <a:latin typeface="Cambria Math" panose="02040503050406030204" pitchFamily="18" charset="0"/>
                      </a:rPr>
                      <m:t>𝜑</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0</m:t>
                        </m:r>
                      </m:sub>
                    </m:sSub>
                  </m:oMath>
                </a14:m>
                <a:r>
                  <a:rPr lang="zh-CN" altLang="zh-CN" dirty="0"/>
                  <a:t>，使得</a:t>
                </a:r>
                <a14:m>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d>
                              <m:dPr>
                                <m:begChr m:val=""/>
                                <m:ctrlPr>
                                  <a:rPr lang="zh-CN" altLang="zh-CN" i="1">
                                    <a:latin typeface="Cambria Math" panose="02040503050406030204" pitchFamily="18" charset="0"/>
                                  </a:rPr>
                                </m:ctrlPr>
                              </m:dPr>
                              <m:e>
                                <m:r>
                                  <a:rPr lang="en-US" altLang="zh-CN" i="1">
                                    <a:latin typeface="Cambria Math" panose="02040503050406030204" pitchFamily="18" charset="0"/>
                                  </a:rPr>
                                  <m:t>𝜑</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𝑘</m:t>
                                </m:r>
                              </m:e>
                            </m:d>
                          </m:e>
                        </m:d>
                      </m:e>
                      <m:sub>
                        <m:r>
                          <a:rPr lang="en-US" altLang="zh-CN" i="1">
                            <a:latin typeface="Cambria Math" panose="02040503050406030204" pitchFamily="18" charset="0"/>
                          </a:rPr>
                          <m:t>𝑘</m:t>
                        </m:r>
                        <m:r>
                          <a:rPr lang="en-US" altLang="zh-CN">
                            <a:latin typeface="Cambria Math" panose="02040503050406030204" pitchFamily="18" charset="0"/>
                          </a:rPr>
                          <m:t>∈</m:t>
                        </m:r>
                        <m:r>
                          <a:rPr lang="en-US" altLang="zh-CN" i="1">
                            <a:latin typeface="Cambria Math" panose="02040503050406030204" pitchFamily="18" charset="0"/>
                          </a:rPr>
                          <m:t>𝑍</m:t>
                        </m:r>
                      </m:sub>
                    </m:sSub>
                  </m:oMath>
                </a14:m>
                <a:r>
                  <a:rPr lang="zh-CN" altLang="zh-CN" dirty="0"/>
                  <a:t>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0</m:t>
                        </m:r>
                      </m:sub>
                    </m:sSub>
                  </m:oMath>
                </a14:m>
                <a:r>
                  <a:rPr lang="zh-CN" altLang="zh-CN" dirty="0"/>
                  <a:t>的正交基</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576" b="-244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61</a:t>
            </a:fld>
            <a:endParaRPr lang="en-US" altLang="zh-CN"/>
          </a:p>
        </p:txBody>
      </p:sp>
    </p:spTree>
    <p:extLst>
      <p:ext uri="{BB962C8B-B14F-4D97-AF65-F5344CB8AC3E}">
        <p14:creationId xmlns:p14="http://schemas.microsoft.com/office/powerpoint/2010/main" val="334307577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小波函数与小波空间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1799" y="1137443"/>
                <a:ext cx="8388671" cy="5245100"/>
              </a:xfrm>
            </p:spPr>
            <p:txBody>
              <a:bodyPr/>
              <a:lstStyle/>
              <a:p>
                <a:pPr>
                  <a:spcBef>
                    <a:spcPts val="0"/>
                  </a:spcBef>
                </a:pPr>
                <a:r>
                  <a:rPr lang="zh-CN" altLang="zh-CN" sz="2400" dirty="0"/>
                  <a:t>多分辨率分析的一系列尺度空间是由同一尺度函数在不同尺度下张成的，也即一个多分辨率分析</a:t>
                </a:r>
                <a14:m>
                  <m:oMath xmlns:m="http://schemas.openxmlformats.org/officeDocument/2006/math">
                    <m:sSub>
                      <m:sSubPr>
                        <m:ctrlPr>
                          <a:rPr lang="zh-CN" altLang="zh-CN" sz="2400" i="1">
                            <a:latin typeface="Cambria Math" panose="02040503050406030204" pitchFamily="18" charset="0"/>
                          </a:rPr>
                        </m:ctrlPr>
                      </m:sSub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𝑗</m:t>
                                </m:r>
                              </m:sub>
                            </m:sSub>
                          </m:e>
                        </m:d>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𝑍</m:t>
                        </m:r>
                      </m:sub>
                    </m:sSub>
                  </m:oMath>
                </a14:m>
                <a:r>
                  <a:rPr lang="zh-CN" altLang="zh-CN" sz="2400" dirty="0"/>
                  <a:t>对应一个尺度函数。虽然有</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𝑗</m:t>
                            </m:r>
                            <m:r>
                              <a:rPr lang="en-US" altLang="zh-CN" sz="2400">
                                <a:latin typeface="Cambria Math" panose="02040503050406030204" pitchFamily="18" charset="0"/>
                              </a:rPr>
                              <m:t>→∞</m:t>
                            </m:r>
                          </m:lim>
                        </m:limLow>
                      </m:fName>
                      <m:e>
                        <m:limLow>
                          <m:limLowPr>
                            <m:ctrlPr>
                              <a:rPr lang="zh-CN" altLang="zh-CN" sz="2400" i="1">
                                <a:latin typeface="Cambria Math" panose="02040503050406030204" pitchFamily="18" charset="0"/>
                              </a:rPr>
                            </m:ctrlPr>
                          </m:limLowPr>
                          <m:e>
                            <m:r>
                              <a:rPr lang="en-US" altLang="zh-CN" sz="2400">
                                <a:latin typeface="Cambria Math" panose="02040503050406030204" pitchFamily="18" charset="0"/>
                              </a:rPr>
                              <m:t>∪</m:t>
                            </m:r>
                          </m:e>
                          <m:lim>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𝑍</m:t>
                            </m:r>
                          </m:lim>
                        </m:limLow>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𝑗</m:t>
                            </m:r>
                          </m:sub>
                        </m:sSub>
                      </m:e>
                    </m:func>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𝐿</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oMath>
                </a14:m>
                <a:r>
                  <a:rPr lang="zh-CN" altLang="zh-CN" sz="2400" dirty="0"/>
                  <a:t>，但由于</a:t>
                </a:r>
                <a14:m>
                  <m:oMath xmlns:m="http://schemas.openxmlformats.org/officeDocument/2006/math">
                    <m:sSub>
                      <m:sSubPr>
                        <m:ctrlPr>
                          <a:rPr lang="zh-CN" altLang="zh-CN" sz="2400" i="1">
                            <a:latin typeface="Cambria Math" panose="02040503050406030204" pitchFamily="18" charset="0"/>
                          </a:rPr>
                        </m:ctrlPr>
                      </m:sSub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𝑗</m:t>
                                </m:r>
                              </m:sub>
                            </m:sSub>
                          </m:e>
                        </m:d>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𝑍</m:t>
                        </m:r>
                      </m:sub>
                    </m:sSub>
                  </m:oMath>
                </a14:m>
                <a:r>
                  <a:rPr lang="zh-CN" altLang="zh-CN" sz="2400" dirty="0"/>
                  <a:t>空间相互包容，不具有正交性。因此它们的基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𝜑</m:t>
                        </m:r>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𝑘</m:t>
                        </m:r>
                      </m:sub>
                    </m:sSub>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b="0" i="1" smtClean="0">
                        <a:latin typeface="Cambria Math" panose="02040503050406030204" pitchFamily="18" charset="0"/>
                      </a:rPr>
                      <m:t>)</m:t>
                    </m:r>
                  </m:oMath>
                </a14:m>
                <a:r>
                  <a:rPr lang="zh-CN" altLang="zh-CN" sz="2400" dirty="0"/>
                  <a:t>在不同尺度间不具有正交性，也即</a:t>
                </a:r>
                <a:br>
                  <a:rPr lang="en-US" altLang="zh-CN" sz="2400" i="1" dirty="0"/>
                </a:br>
                <a14:m>
                  <m:oMath xmlns:m="http://schemas.openxmlformats.org/officeDocument/2006/math">
                    <m:sSub>
                      <m:sSubPr>
                        <m:ctrlPr>
                          <a:rPr lang="zh-CN" altLang="zh-CN" sz="2400" i="1">
                            <a:latin typeface="Cambria Math" panose="02040503050406030204" pitchFamily="18" charset="0"/>
                          </a:rPr>
                        </m:ctrlPr>
                      </m:sSub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𝜑</m:t>
                                </m:r>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𝑘</m:t>
                                </m:r>
                              </m:sub>
                            </m:sSub>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e>
                        </m:d>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𝑍</m:t>
                        </m:r>
                      </m:sub>
                    </m:sSub>
                  </m:oMath>
                </a14:m>
                <a:r>
                  <a:rPr lang="zh-CN" altLang="zh-CN" sz="2400" dirty="0"/>
                  <a:t>不能作为</a:t>
                </a:r>
                <a:br>
                  <a:rPr lang="en-US" altLang="zh-CN" sz="2400" dirty="0"/>
                </a:b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𝐿</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oMath>
                </a14:m>
                <a:r>
                  <a:rPr lang="zh-CN" altLang="zh-CN" sz="2400" dirty="0"/>
                  <a:t>空间的正交基</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1799" y="1137443"/>
                <a:ext cx="8388671" cy="5245100"/>
              </a:xfrm>
              <a:blipFill>
                <a:blip r:embed="rId3"/>
                <a:stretch>
                  <a:fillRect t="-46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62</a:t>
            </a:fld>
            <a:endParaRPr lang="en-US" altLang="zh-CN"/>
          </a:p>
        </p:txBody>
      </p:sp>
      <p:graphicFrame>
        <p:nvGraphicFramePr>
          <p:cNvPr id="7" name="对象 6"/>
          <p:cNvGraphicFramePr>
            <a:graphicFrameLocks noChangeAspect="1"/>
          </p:cNvGraphicFramePr>
          <p:nvPr>
            <p:extLst>
              <p:ext uri="{D42A27DB-BD31-4B8C-83A1-F6EECF244321}">
                <p14:modId xmlns:p14="http://schemas.microsoft.com/office/powerpoint/2010/main" val="2783571875"/>
              </p:ext>
            </p:extLst>
          </p:nvPr>
        </p:nvGraphicFramePr>
        <p:xfrm>
          <a:off x="4266062" y="3653374"/>
          <a:ext cx="4877938" cy="2676254"/>
        </p:xfrm>
        <a:graphic>
          <a:graphicData uri="http://schemas.openxmlformats.org/presentationml/2006/ole">
            <mc:AlternateContent xmlns:mc="http://schemas.openxmlformats.org/markup-compatibility/2006">
              <mc:Choice xmlns:v="urn:schemas-microsoft-com:vml" Requires="v">
                <p:oleObj spid="_x0000_s7215" name="Visio" r:id="rId4" imgW="2869375" imgH="1574267" progId="Visio.Drawing.15">
                  <p:embed/>
                </p:oleObj>
              </mc:Choice>
              <mc:Fallback>
                <p:oleObj name="Visio" r:id="rId4" imgW="2869375" imgH="1574267" progId="Visio.Drawing.15">
                  <p:embed/>
                  <p:pic>
                    <p:nvPicPr>
                      <p:cNvPr id="0" name=""/>
                      <p:cNvPicPr/>
                      <p:nvPr/>
                    </p:nvPicPr>
                    <p:blipFill>
                      <a:blip r:embed="rId5"/>
                      <a:stretch>
                        <a:fillRect/>
                      </a:stretch>
                    </p:blipFill>
                    <p:spPr>
                      <a:xfrm>
                        <a:off x="4266062" y="3653374"/>
                        <a:ext cx="4877938" cy="2676254"/>
                      </a:xfrm>
                      <a:prstGeom prst="rect">
                        <a:avLst/>
                      </a:prstGeom>
                      <a:solidFill>
                        <a:schemeClr val="bg1"/>
                      </a:solidFill>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5436096" y="6402256"/>
                <a:ext cx="3164713" cy="479683"/>
              </a:xfrm>
              <a:prstGeom prst="rect">
                <a:avLst/>
              </a:prstGeom>
            </p:spPr>
            <p:txBody>
              <a:bodyPr wrap="none">
                <a:spAutoFit/>
              </a:bodyPr>
              <a:lstStyle/>
              <a:p>
                <a:r>
                  <a:rPr lang="zh-CN" altLang="zh-CN" sz="18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尺度空间</a:t>
                </a:r>
                <a14:m>
                  <m:oMath xmlns:m="http://schemas.openxmlformats.org/officeDocument/2006/math">
                    <m:sSub>
                      <m:sSubPr>
                        <m:ctrlPr>
                          <a:rPr lang="zh-CN" altLang="zh-CN" sz="1800" i="1">
                            <a:solidFill>
                              <a:srgbClr val="C00000"/>
                            </a:solidFill>
                            <a:effectLst/>
                            <a:latin typeface="Cambria Math" panose="02040503050406030204" pitchFamily="18" charset="0"/>
                            <a:ea typeface="Cambria Math" panose="02040503050406030204" pitchFamily="18" charset="0"/>
                          </a:rPr>
                        </m:ctrlPr>
                      </m:sSubPr>
                      <m:e>
                        <m:d>
                          <m:dPr>
                            <m:begChr m:val="{"/>
                            <m:endChr m:val="}"/>
                            <m:ctrlPr>
                              <a:rPr lang="zh-CN" altLang="zh-CN" sz="1800" i="1">
                                <a:solidFill>
                                  <a:srgbClr val="C00000"/>
                                </a:solidFill>
                                <a:effectLst/>
                                <a:latin typeface="Cambria Math" panose="02040503050406030204" pitchFamily="18" charset="0"/>
                                <a:ea typeface="Cambria Math" panose="02040503050406030204" pitchFamily="18" charset="0"/>
                              </a:rPr>
                            </m:ctrlPr>
                          </m:dPr>
                          <m:e>
                            <m:sSub>
                              <m:sSubPr>
                                <m:ctrlPr>
                                  <a:rPr lang="zh-CN" altLang="zh-CN" sz="1800" i="1">
                                    <a:solidFill>
                                      <a:srgbClr val="C00000"/>
                                    </a:solidFill>
                                    <a:effectLst/>
                                    <a:latin typeface="Cambria Math" panose="02040503050406030204" pitchFamily="18" charset="0"/>
                                    <a:ea typeface="Cambria Math" panose="02040503050406030204" pitchFamily="18" charset="0"/>
                                  </a:rPr>
                                </m:ctrlPr>
                              </m:sSubPr>
                              <m:e>
                                <m:r>
                                  <a:rPr lang="en-US" altLang="zh-CN" sz="18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𝑗</m:t>
                                </m:r>
                              </m:sub>
                            </m:sSub>
                          </m:e>
                        </m:d>
                      </m:e>
                      <m:sub>
                        <m:r>
                          <a:rPr lang="en-US" altLang="zh-CN" sz="18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𝑍</m:t>
                        </m:r>
                      </m:sub>
                    </m:sSub>
                  </m:oMath>
                </a14:m>
                <a:r>
                  <a:rPr lang="zh-CN" altLang="zh-CN" sz="18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相互包含关系</a:t>
                </a:r>
                <a:endParaRPr lang="zh-CN" altLang="en-US" sz="1800"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5436096" y="6402256"/>
                <a:ext cx="3164713" cy="479683"/>
              </a:xfrm>
              <a:prstGeom prst="rect">
                <a:avLst/>
              </a:prstGeom>
              <a:blipFill>
                <a:blip r:embed="rId6"/>
                <a:stretch>
                  <a:fillRect l="-1734" t="-2532" r="-1156" b="-6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497710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小波函数与小波空间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sz="2400" dirty="0"/>
                  <a:t>为了寻找一组在</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𝐿</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oMath>
                </a14:m>
                <a:r>
                  <a:rPr lang="zh-CN" altLang="zh-CN" sz="2400" dirty="0"/>
                  <a:t>空间的正交基，我们定义尺度空间</a:t>
                </a:r>
                <a14:m>
                  <m:oMath xmlns:m="http://schemas.openxmlformats.org/officeDocument/2006/math">
                    <m:sSub>
                      <m:sSubPr>
                        <m:ctrlPr>
                          <a:rPr lang="zh-CN" altLang="zh-CN" sz="2400" i="1">
                            <a:latin typeface="Cambria Math" panose="02040503050406030204" pitchFamily="18" charset="0"/>
                          </a:rPr>
                        </m:ctrlPr>
                      </m:sSub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𝑗</m:t>
                                </m:r>
                              </m:sub>
                            </m:sSub>
                          </m:e>
                        </m:d>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𝑍</m:t>
                        </m:r>
                      </m:sub>
                    </m:sSub>
                  </m:oMath>
                </a14:m>
                <a:r>
                  <a:rPr lang="zh-CN" altLang="zh-CN" sz="2400" dirty="0"/>
                  <a:t>的补空间</a:t>
                </a:r>
                <a:endParaRPr lang="en-US" altLang="zh-CN" sz="2400" dirty="0"/>
              </a:p>
              <a:p>
                <a:r>
                  <a:rPr lang="zh-CN" altLang="zh-CN" sz="2400" dirty="0"/>
                  <a:t>设</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𝑗</m:t>
                        </m:r>
                      </m:sub>
                    </m:sSub>
                  </m:oMath>
                </a14:m>
                <a:r>
                  <a:rPr lang="zh-CN" altLang="zh-CN" sz="2400" dirty="0"/>
                  <a:t>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𝑗</m:t>
                        </m:r>
                      </m:sub>
                    </m:sSub>
                  </m:oMath>
                </a14:m>
                <a:r>
                  <a:rPr lang="zh-CN" altLang="zh-CN" sz="2400" dirty="0"/>
                  <a:t>在</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𝑗</m:t>
                        </m:r>
                        <m:r>
                          <a:rPr lang="en-US" altLang="zh-CN" sz="2400" i="1">
                            <a:latin typeface="Cambria Math" panose="02040503050406030204" pitchFamily="18" charset="0"/>
                          </a:rPr>
                          <m:t>−1</m:t>
                        </m:r>
                      </m:sub>
                    </m:sSub>
                  </m:oMath>
                </a14:m>
                <a:r>
                  <a:rPr lang="zh-CN" altLang="zh-CN" sz="2400" dirty="0"/>
                  <a:t>中的补空间，即</a:t>
                </a:r>
                <a:endParaRPr lang="en-US" altLang="zh-CN" sz="2400" dirty="0"/>
              </a:p>
              <a:p>
                <a:r>
                  <a:rPr lang="zh-CN" altLang="zh-CN" sz="2400" dirty="0"/>
                  <a:t>任意子空间</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𝑚</m:t>
                        </m:r>
                      </m:sub>
                    </m:sSub>
                  </m:oMath>
                </a14:m>
                <a:r>
                  <a:rPr lang="zh-CN" altLang="zh-CN" sz="2400" dirty="0"/>
                  <a:t>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𝑛</m:t>
                        </m:r>
                      </m:sub>
                    </m:sSub>
                  </m:oMath>
                </a14:m>
                <a:r>
                  <a:rPr lang="zh-CN" altLang="zh-CN" sz="2400" dirty="0"/>
                  <a:t>是互相正交</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23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63</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680163420"/>
              </p:ext>
            </p:extLst>
          </p:nvPr>
        </p:nvGraphicFramePr>
        <p:xfrm>
          <a:off x="4139952" y="3559034"/>
          <a:ext cx="4894421" cy="2757167"/>
        </p:xfrm>
        <a:graphic>
          <a:graphicData uri="http://schemas.openxmlformats.org/presentationml/2006/ole">
            <mc:AlternateContent xmlns:mc="http://schemas.openxmlformats.org/markup-compatibility/2006">
              <mc:Choice xmlns:v="urn:schemas-microsoft-com:vml" Requires="v">
                <p:oleObj spid="_x0000_s8239" name="Visio" r:id="rId4" imgW="2879071" imgH="1621863" progId="Visio.Drawing.15">
                  <p:embed/>
                </p:oleObj>
              </mc:Choice>
              <mc:Fallback>
                <p:oleObj name="Visio" r:id="rId4" imgW="2879071" imgH="1621863" progId="Visio.Drawing.15">
                  <p:embed/>
                  <p:pic>
                    <p:nvPicPr>
                      <p:cNvPr id="0" name=""/>
                      <p:cNvPicPr/>
                      <p:nvPr/>
                    </p:nvPicPr>
                    <p:blipFill>
                      <a:blip r:embed="rId5"/>
                      <a:stretch>
                        <a:fillRect/>
                      </a:stretch>
                    </p:blipFill>
                    <p:spPr>
                      <a:xfrm>
                        <a:off x="4139952" y="3559034"/>
                        <a:ext cx="4894421" cy="2757167"/>
                      </a:xfrm>
                      <a:prstGeom prst="rect">
                        <a:avLst/>
                      </a:prstGeom>
                      <a:solidFill>
                        <a:schemeClr val="bg1"/>
                      </a:solidFill>
                    </p:spPr>
                  </p:pic>
                </p:oleObj>
              </mc:Fallback>
            </mc:AlternateContent>
          </a:graphicData>
        </a:graphic>
      </p:graphicFrame>
      <p:sp>
        <p:nvSpPr>
          <p:cNvPr id="6" name="矩形 5"/>
          <p:cNvSpPr/>
          <p:nvPr/>
        </p:nvSpPr>
        <p:spPr>
          <a:xfrm>
            <a:off x="6102935" y="6441852"/>
            <a:ext cx="1980029" cy="400110"/>
          </a:xfrm>
          <a:prstGeom prst="rect">
            <a:avLst/>
          </a:prstGeom>
        </p:spPr>
        <p:txBody>
          <a:bodyPr wrap="none">
            <a:spAutoFit/>
          </a:bodyPr>
          <a:lstStyle/>
          <a:p>
            <a:r>
              <a:rPr lang="zh-CN" altLang="zh-CN"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小波空间示意图</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矩形 6"/>
              <p:cNvSpPr/>
              <p:nvPr/>
            </p:nvSpPr>
            <p:spPr>
              <a:xfrm>
                <a:off x="5170500" y="2348880"/>
                <a:ext cx="2912464" cy="424796"/>
              </a:xfrm>
              <a:prstGeom prst="rect">
                <a:avLst/>
              </a:prstGeom>
            </p:spPr>
            <p:txBody>
              <a:bodyPr wrap="none">
                <a:spAutoFit/>
              </a:bodyPr>
              <a:lstStyle/>
              <a:p>
                <a14:m>
                  <m:oMath xmlns:m="http://schemas.openxmlformats.org/officeDocument/2006/math">
                    <m:sSub>
                      <m:sSubPr>
                        <m:ctrlPr>
                          <a:rPr lang="zh-CN" altLang="zh-CN" i="1" smtClean="0">
                            <a:solidFill>
                              <a:srgbClr val="C00000"/>
                            </a:solidFill>
                            <a:latin typeface="Cambria Math" panose="02040503050406030204" pitchFamily="18" charset="0"/>
                            <a:ea typeface="Cambria Math" panose="02040503050406030204" pitchFamily="18" charset="0"/>
                          </a:rPr>
                        </m:ctrlPr>
                      </m:sSubPr>
                      <m:e>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C00000"/>
                            </a:solidFill>
                            <a:effectLst/>
                            <a:latin typeface="Cambria Math" panose="02040503050406030204" pitchFamily="18" charset="0"/>
                            <a:ea typeface="Cambria Math" panose="02040503050406030204" pitchFamily="18" charset="0"/>
                          </a:rPr>
                        </m:ctrlPr>
                      </m:sSubPr>
                      <m:e>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C00000"/>
                            </a:solidFill>
                            <a:effectLst/>
                            <a:latin typeface="Cambria Math" panose="02040503050406030204" pitchFamily="18" charset="0"/>
                            <a:ea typeface="Cambria Math" panose="02040503050406030204" pitchFamily="18" charset="0"/>
                          </a:rPr>
                        </m:ctrlPr>
                      </m:sSubPr>
                      <m:e>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kern="100" dirty="0">
                    <a:solidFill>
                      <a:srgbClr val="C00000"/>
                    </a:solidFill>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a:solidFill>
                              <a:srgbClr val="C00000"/>
                            </a:solidFill>
                            <a:effectLst/>
                            <a:latin typeface="Cambria Math" panose="02040503050406030204" pitchFamily="18" charset="0"/>
                            <a:ea typeface="Cambria Math" panose="02040503050406030204" pitchFamily="18" charset="0"/>
                          </a:rPr>
                        </m:ctrlPr>
                      </m:sSubPr>
                      <m:e>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rgbClr val="C00000"/>
                            </a:solidFill>
                            <a:effectLst/>
                            <a:latin typeface="Cambria Math" panose="02040503050406030204" pitchFamily="18" charset="0"/>
                            <a:ea typeface="Cambria Math" panose="02040503050406030204" pitchFamily="18" charset="0"/>
                          </a:rPr>
                        </m:ctrlPr>
                      </m:sSubPr>
                      <m:e>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𝑗</m:t>
                        </m:r>
                      </m:sub>
                    </m:sSub>
                  </m:oMath>
                </a14:m>
                <a:endParaRPr lang="zh-CN" altLang="en-US" dirty="0">
                  <a:solidFill>
                    <a:srgbClr val="C0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5170500" y="2348880"/>
                <a:ext cx="2912464" cy="424796"/>
              </a:xfrm>
              <a:prstGeom prst="rect">
                <a:avLst/>
              </a:prstGeom>
              <a:blipFill>
                <a:blip r:embed="rId6"/>
                <a:stretch>
                  <a:fillRect t="-11429"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30174" y="4149080"/>
                <a:ext cx="2669192"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𝐿</m:t>
                          </m:r>
                        </m:e>
                        <m:sup>
                          <m:r>
                            <a:rPr lang="zh-CN" altLang="en-US" i="0">
                              <a:latin typeface="Cambria Math" panose="02040503050406030204" pitchFamily="18" charset="0"/>
                            </a:rPr>
                            <m:t>2</m:t>
                          </m:r>
                        </m:sup>
                      </m:sSup>
                      <m:r>
                        <a:rPr lang="zh-CN" altLang="en-US" i="0">
                          <a:latin typeface="Cambria Math" panose="02040503050406030204" pitchFamily="18" charset="0"/>
                        </a:rPr>
                        <m:t>(</m:t>
                      </m:r>
                      <m:r>
                        <a:rPr lang="zh-CN" altLang="en-US" i="1">
                          <a:latin typeface="Cambria Math" panose="02040503050406030204" pitchFamily="18" charset="0"/>
                        </a:rPr>
                        <m:t>𝑅</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sub>
                        <m:sup>
                          <m:r>
                            <a:rPr lang="zh-CN" altLang="en-US" i="1">
                              <a:latin typeface="Cambria Math" panose="02040503050406030204" pitchFamily="18" charset="0"/>
                            </a:rPr>
                            <m:t>𝐽</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𝑗</m:t>
                              </m:r>
                            </m:sub>
                          </m:sSub>
                        </m:e>
                      </m:nary>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𝐽</m:t>
                          </m:r>
                        </m:sub>
                      </m:sSub>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930174" y="4149080"/>
                <a:ext cx="2669192" cy="99264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04586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小波函数与小波空间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sz="2400" dirty="0"/>
                  <a:t>若在子空间</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0</m:t>
                        </m:r>
                      </m:sub>
                    </m:sSub>
                  </m:oMath>
                </a14:m>
                <a:r>
                  <a:rPr lang="zh-CN" altLang="zh-CN" sz="2400" dirty="0"/>
                  <a:t>中找到一个函数</a:t>
                </a:r>
                <a14:m>
                  <m:oMath xmlns:m="http://schemas.openxmlformats.org/officeDocument/2006/math">
                    <m:r>
                      <a:rPr lang="en-US" altLang="zh-CN" sz="2400" i="1">
                        <a:latin typeface="Cambria Math" panose="02040503050406030204" pitchFamily="18" charset="0"/>
                      </a:rPr>
                      <m:t>𝜓</m:t>
                    </m:r>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oMath>
                </a14:m>
                <a:r>
                  <a:rPr lang="zh-CN" altLang="zh-CN" sz="2400" dirty="0"/>
                  <a:t>，其傅立叶变换</a:t>
                </a:r>
                <a14:m>
                  <m:oMath xmlns:m="http://schemas.openxmlformats.org/officeDocument/2006/math">
                    <m:d>
                      <m:dPr>
                        <m:begChr m:val=""/>
                        <m:ctrlPr>
                          <a:rPr lang="zh-CN" altLang="zh-CN" sz="2400" i="1">
                            <a:latin typeface="Cambria Math" panose="02040503050406030204" pitchFamily="18" charset="0"/>
                          </a:rPr>
                        </m:ctrlPr>
                      </m:dPr>
                      <m:e>
                        <m:r>
                          <a:rPr lang="en-US" altLang="zh-CN" sz="2400" i="1">
                            <a:latin typeface="Cambria Math" panose="02040503050406030204" pitchFamily="18" charset="0"/>
                          </a:rPr>
                          <m:t>𝛹</m:t>
                        </m:r>
                        <m:r>
                          <a:rPr lang="en-US" altLang="zh-CN" sz="2400">
                            <a:latin typeface="Cambria Math" panose="02040503050406030204" pitchFamily="18" charset="0"/>
                          </a:rPr>
                          <m:t>(</m:t>
                        </m:r>
                        <m:r>
                          <a:rPr lang="en-US" altLang="zh-CN" sz="2400" i="1">
                            <a:latin typeface="Cambria Math" panose="02040503050406030204" pitchFamily="18" charset="0"/>
                          </a:rPr>
                          <m:t>𝛺</m:t>
                        </m:r>
                      </m:e>
                    </m:d>
                  </m:oMath>
                </a14:m>
                <a:r>
                  <a:rPr lang="zh-CN" altLang="zh-CN" sz="2400" dirty="0"/>
                  <a:t>满足</a:t>
                </a:r>
                <a14:m>
                  <m:oMath xmlns:m="http://schemas.openxmlformats.org/officeDocument/2006/math">
                    <m:nary>
                      <m:naryPr>
                        <m:ctrlPr>
                          <a:rPr lang="zh-CN" altLang="zh-CN" sz="2400" i="1">
                            <a:latin typeface="Cambria Math" panose="02040503050406030204" pitchFamily="18" charset="0"/>
                          </a:rPr>
                        </m:ctrlPr>
                      </m:naryPr>
                      <m:sub>
                        <m:r>
                          <a:rPr lang="en-US" altLang="zh-CN" sz="2400" i="1">
                            <a:latin typeface="Cambria Math" panose="02040503050406030204" pitchFamily="18" charset="0"/>
                          </a:rPr>
                          <m:t>0</m:t>
                        </m:r>
                      </m:sub>
                      <m:sup>
                        <m:r>
                          <a:rPr lang="en-US" altLang="zh-CN" sz="2400">
                            <a:latin typeface="Cambria Math" panose="02040503050406030204" pitchFamily="18" charset="0"/>
                          </a:rPr>
                          <m:t>∞</m:t>
                        </m:r>
                      </m:sup>
                      <m:e>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d>
                                  <m:dPr>
                                    <m:begChr m:val=""/>
                                    <m:ctrlPr>
                                      <a:rPr lang="zh-CN" altLang="zh-CN" sz="2400" i="1">
                                        <a:latin typeface="Cambria Math" panose="02040503050406030204" pitchFamily="18" charset="0"/>
                                      </a:rPr>
                                    </m:ctrlPr>
                                  </m:dPr>
                                  <m:e>
                                    <m:r>
                                      <a:rPr lang="en-US" altLang="zh-CN" sz="2400" i="1">
                                        <a:latin typeface="Cambria Math" panose="02040503050406030204" pitchFamily="18" charset="0"/>
                                      </a:rPr>
                                      <m:t>𝛹</m:t>
                                    </m:r>
                                    <m:r>
                                      <a:rPr lang="en-US" altLang="zh-CN" sz="2400">
                                        <a:latin typeface="Cambria Math" panose="02040503050406030204" pitchFamily="18" charset="0"/>
                                      </a:rPr>
                                      <m:t>(</m:t>
                                    </m:r>
                                    <m:r>
                                      <a:rPr lang="en-US" altLang="zh-CN" sz="2400" i="1">
                                        <a:latin typeface="Cambria Math" panose="02040503050406030204" pitchFamily="18" charset="0"/>
                                      </a:rPr>
                                      <m:t>𝛺</m:t>
                                    </m:r>
                                  </m:e>
                                </m:d>
                                <m:r>
                                  <a:rPr lang="en-US" altLang="zh-CN" sz="2400">
                                    <a:latin typeface="Cambria Math" panose="02040503050406030204" pitchFamily="18" charset="0"/>
                                  </a:rPr>
                                  <m:t>|</m:t>
                                </m:r>
                              </m:e>
                              <m:sup>
                                <m:r>
                                  <a:rPr lang="en-US" altLang="zh-CN" sz="2400">
                                    <a:latin typeface="Cambria Math" panose="02040503050406030204" pitchFamily="18" charset="0"/>
                                  </a:rPr>
                                  <m:t>2</m:t>
                                </m:r>
                              </m:sup>
                            </m:sSup>
                          </m:num>
                          <m:den>
                            <m:r>
                              <a:rPr lang="en-US" altLang="zh-CN" sz="2400" i="1">
                                <a:latin typeface="Cambria Math" panose="02040503050406030204" pitchFamily="18" charset="0"/>
                              </a:rPr>
                              <m:t>𝛺</m:t>
                            </m:r>
                          </m:den>
                        </m:f>
                        <m:r>
                          <a:rPr lang="en-US" altLang="zh-CN" sz="2400" i="1">
                            <a:latin typeface="Cambria Math" panose="02040503050406030204" pitchFamily="18" charset="0"/>
                          </a:rPr>
                          <m:t>𝑑</m:t>
                        </m:r>
                        <m:r>
                          <a:rPr lang="en-US" altLang="zh-CN" sz="2400" i="1">
                            <a:latin typeface="Cambria Math" panose="02040503050406030204" pitchFamily="18" charset="0"/>
                          </a:rPr>
                          <m:t>𝛺</m:t>
                        </m:r>
                      </m:e>
                    </m:nary>
                    <m:r>
                      <a:rPr lang="en-US" altLang="zh-CN" sz="2400" i="1">
                        <a:latin typeface="Cambria Math" panose="02040503050406030204" pitchFamily="18" charset="0"/>
                      </a:rPr>
                      <m:t>&lt;∞</m:t>
                    </m:r>
                  </m:oMath>
                </a14:m>
                <a:r>
                  <a:rPr lang="zh-CN" altLang="zh-CN" sz="2400" dirty="0"/>
                  <a:t>，并且其整数平移系列</a:t>
                </a:r>
                <a14:m>
                  <m:oMath xmlns:m="http://schemas.openxmlformats.org/officeDocument/2006/math">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𝜓</m:t>
                        </m:r>
                      </m:e>
                      <m:sub>
                        <m:r>
                          <a:rPr lang="en-US" altLang="zh-CN" sz="2400">
                            <a:latin typeface="Cambria Math" panose="02040503050406030204" pitchFamily="18" charset="0"/>
                          </a:rPr>
                          <m:t>0,</m:t>
                        </m:r>
                        <m:r>
                          <a:rPr lang="en-US" altLang="zh-CN" sz="2400" i="1">
                            <a:latin typeface="Cambria Math" panose="02040503050406030204" pitchFamily="18" charset="0"/>
                          </a:rPr>
                          <m:t>𝑘</m:t>
                        </m:r>
                      </m:sub>
                    </m:sSub>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r>
                      <a:rPr lang="en-US" altLang="zh-CN" sz="2400" i="1">
                        <a:latin typeface="Cambria Math" panose="02040503050406030204" pitchFamily="18" charset="0"/>
                      </a:rPr>
                      <m:t>𝜓</m:t>
                    </m:r>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𝑘</m:t>
                    </m:r>
                    <m:r>
                      <a:rPr lang="en-US" altLang="zh-CN" sz="2400">
                        <a:latin typeface="Cambria Math" panose="02040503050406030204" pitchFamily="18" charset="0"/>
                      </a:rPr>
                      <m:t>)</m:t>
                    </m:r>
                    <m:m>
                      <m:mPr>
                        <m:mcs>
                          <m:mc>
                            <m:mcPr>
                              <m:count m:val="2"/>
                              <m:mcJc m:val="center"/>
                            </m:mcPr>
                          </m:mc>
                        </m:mcs>
                        <m:ctrlPr>
                          <a:rPr lang="zh-CN" altLang="zh-CN" sz="2400" i="1">
                            <a:latin typeface="Cambria Math" panose="02040503050406030204" pitchFamily="18" charset="0"/>
                          </a:rPr>
                        </m:ctrlPr>
                      </m:mPr>
                      <m:mr>
                        <m:e>
                          <m:r>
                            <a:rPr lang="en-US" altLang="zh-CN" sz="2400">
                              <a:latin typeface="Cambria Math" panose="02040503050406030204" pitchFamily="18" charset="0"/>
                            </a:rPr>
                            <m:t>;</m:t>
                          </m:r>
                        </m:e>
                        <m:e>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𝑍</m:t>
                              </m:r>
                            </m:e>
                          </m:d>
                        </m:e>
                      </m:mr>
                    </m:m>
                  </m:oMath>
                </a14:m>
                <a:r>
                  <a:rPr lang="zh-CN" altLang="zh-CN" sz="2400" dirty="0"/>
                  <a:t>构成空间</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0</m:t>
                        </m:r>
                      </m:sub>
                    </m:sSub>
                  </m:oMath>
                </a14:m>
                <a:r>
                  <a:rPr lang="zh-CN" altLang="zh-CN" sz="2400" dirty="0"/>
                  <a:t>的一组正交基，由伸缩规则性，对所有尺度</a:t>
                </a:r>
                <a14:m>
                  <m:oMath xmlns:m="http://schemas.openxmlformats.org/officeDocument/2006/math">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𝑍</m:t>
                    </m:r>
                  </m:oMath>
                </a14:m>
                <a:r>
                  <a:rPr lang="zh-CN" altLang="zh-CN" sz="2400" dirty="0"/>
                  <a:t>，</a:t>
                </a:r>
                <a14:m>
                  <m:oMath xmlns:m="http://schemas.openxmlformats.org/officeDocument/2006/math">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𝜓</m:t>
                            </m:r>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𝑘</m:t>
                            </m:r>
                          </m:sub>
                        </m:sSub>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2</m:t>
                            </m:r>
                          </m:e>
                          <m:sup>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𝑗</m:t>
                                </m:r>
                              </m:num>
                              <m:den>
                                <m:r>
                                  <a:rPr lang="en-US" altLang="zh-CN" sz="2400">
                                    <a:latin typeface="Cambria Math" panose="02040503050406030204" pitchFamily="18" charset="0"/>
                                  </a:rPr>
                                  <m:t>2</m:t>
                                </m:r>
                              </m:den>
                            </m:f>
                          </m:sup>
                        </m:sSup>
                        <m:r>
                          <a:rPr lang="en-US" altLang="zh-CN" sz="2400" i="1">
                            <a:latin typeface="Cambria Math" panose="02040503050406030204" pitchFamily="18" charset="0"/>
                          </a:rPr>
                          <m:t>𝜓</m:t>
                        </m:r>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2</m:t>
                            </m:r>
                          </m:e>
                          <m:sup>
                            <m:r>
                              <a:rPr lang="en-US" altLang="zh-CN" sz="2400" i="1">
                                <a:latin typeface="Cambria Math" panose="02040503050406030204" pitchFamily="18" charset="0"/>
                              </a:rPr>
                              <m:t>−</m:t>
                            </m:r>
                            <m:r>
                              <a:rPr lang="en-US" altLang="zh-CN" sz="2400" i="1">
                                <a:latin typeface="Cambria Math" panose="02040503050406030204" pitchFamily="18" charset="0"/>
                              </a:rPr>
                              <m:t>𝑗</m:t>
                            </m:r>
                          </m:sup>
                        </m:sSup>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𝑘</m:t>
                        </m:r>
                        <m:r>
                          <a:rPr lang="en-US" altLang="zh-CN" sz="2400">
                            <a:latin typeface="Cambria Math" panose="02040503050406030204" pitchFamily="18" charset="0"/>
                          </a:rPr>
                          <m:t>)</m:t>
                        </m:r>
                        <m:m>
                          <m:mPr>
                            <m:mcs>
                              <m:mc>
                                <m:mcPr>
                                  <m:count m:val="2"/>
                                  <m:mcJc m:val="center"/>
                                </m:mcPr>
                              </m:mc>
                            </m:mcs>
                            <m:ctrlPr>
                              <a:rPr lang="zh-CN" altLang="zh-CN" sz="2400" i="1">
                                <a:latin typeface="Cambria Math" panose="02040503050406030204" pitchFamily="18" charset="0"/>
                              </a:rPr>
                            </m:ctrlPr>
                          </m:mPr>
                          <m:mr>
                            <m:e>
                              <m:r>
                                <a:rPr lang="en-US" altLang="zh-CN" sz="2400">
                                  <a:latin typeface="Cambria Math" panose="02040503050406030204" pitchFamily="18" charset="0"/>
                                </a:rPr>
                                <m:t>;</m:t>
                              </m:r>
                            </m:e>
                            <m:e>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𝑍</m:t>
                              </m:r>
                            </m:e>
                          </m:mr>
                        </m:m>
                      </m:e>
                    </m:d>
                  </m:oMath>
                </a14:m>
                <a:r>
                  <a:rPr lang="zh-CN" altLang="zh-CN" sz="2400" dirty="0"/>
                  <a:t>必为空间</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𝑗</m:t>
                        </m:r>
                      </m:sub>
                    </m:sSub>
                  </m:oMath>
                </a14:m>
                <a:r>
                  <a:rPr lang="zh-CN" altLang="zh-CN" sz="2400" dirty="0"/>
                  <a:t>的正交基。则可知</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𝜓</m:t>
                        </m:r>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𝑘</m:t>
                        </m:r>
                      </m:sub>
                    </m:sSub>
                  </m:oMath>
                </a14:m>
                <a:r>
                  <a:rPr lang="zh-CN" altLang="zh-CN" sz="2400" dirty="0"/>
                  <a:t>的整个集合</a:t>
                </a:r>
                <a14:m>
                  <m:oMath xmlns:m="http://schemas.openxmlformats.org/officeDocument/2006/math">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𝜓</m:t>
                            </m:r>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𝑘</m:t>
                            </m:r>
                          </m:sub>
                        </m:sSub>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r>
                          <m:rPr>
                            <m:nor/>
                          </m:rPr>
                          <a:rPr lang="en-US" altLang="zh-CN" sz="2400" i="1"/>
                          <m:t> </m:t>
                        </m:r>
                        <m:r>
                          <a:rPr lang="en-US" altLang="zh-CN" sz="2400">
                            <a:latin typeface="Cambria Math" panose="02040503050406030204" pitchFamily="18" charset="0"/>
                          </a:rPr>
                          <m:t>;</m:t>
                        </m:r>
                        <m:r>
                          <m:rPr>
                            <m:nor/>
                          </m:rPr>
                          <a:rPr lang="en-US" altLang="zh-CN" sz="2400" i="1"/>
                          <m:t>  </m:t>
                        </m:r>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𝑍</m:t>
                        </m:r>
                        <m:r>
                          <a:rPr lang="en-US" altLang="zh-CN" sz="2400">
                            <a:latin typeface="Cambria Math" panose="02040503050406030204" pitchFamily="18" charset="0"/>
                          </a:rPr>
                          <m:t>,</m:t>
                        </m:r>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𝑍</m:t>
                        </m:r>
                      </m:e>
                    </m:d>
                    <m:r>
                      <m:rPr>
                        <m:nor/>
                      </m:rPr>
                      <a:rPr lang="en-US" altLang="zh-CN" sz="2400" i="1"/>
                      <m:t> </m:t>
                    </m:r>
                  </m:oMath>
                </a14:m>
                <a:r>
                  <a:rPr lang="zh-CN" altLang="zh-CN" sz="2400" dirty="0"/>
                  <a:t>必然构成了</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𝐿</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r>
                      <a:rPr lang="en-US" altLang="zh-CN" sz="2400" i="1">
                        <a:latin typeface="Cambria Math" panose="02040503050406030204" pitchFamily="18" charset="0"/>
                      </a:rPr>
                      <m:t>𝑅</m:t>
                    </m:r>
                    <m:r>
                      <a:rPr lang="en-US" altLang="zh-CN" sz="2400">
                        <a:latin typeface="Cambria Math" panose="02040503050406030204" pitchFamily="18" charset="0"/>
                      </a:rPr>
                      <m:t>)</m:t>
                    </m:r>
                  </m:oMath>
                </a14:m>
                <a:r>
                  <a:rPr lang="zh-CN" altLang="zh-CN" sz="2400" dirty="0"/>
                  <a:t>空间的一组正交基。</a:t>
                </a:r>
              </a:p>
              <a:p>
                <a:r>
                  <a:rPr lang="zh-CN" altLang="zh-CN" sz="2400" dirty="0"/>
                  <a:t>因此，上面的</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𝜓</m:t>
                        </m:r>
                      </m:e>
                      <m:sub>
                        <m:r>
                          <a:rPr lang="en-US" altLang="zh-CN" sz="2400" i="1">
                            <a:latin typeface="Cambria Math" panose="02040503050406030204" pitchFamily="18" charset="0"/>
                          </a:rPr>
                          <m:t>𝑗</m:t>
                        </m:r>
                        <m:r>
                          <a:rPr lang="en-US" altLang="zh-CN" sz="2400">
                            <a:latin typeface="Cambria Math" panose="02040503050406030204" pitchFamily="18" charset="0"/>
                          </a:rPr>
                          <m:t>,</m:t>
                        </m:r>
                        <m:r>
                          <a:rPr lang="en-US" altLang="zh-CN" sz="2400" i="1">
                            <a:latin typeface="Cambria Math" panose="02040503050406030204" pitchFamily="18" charset="0"/>
                          </a:rPr>
                          <m:t>𝑘</m:t>
                        </m:r>
                      </m:sub>
                    </m:sSub>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oMath>
                </a14:m>
                <a:r>
                  <a:rPr lang="zh-CN" altLang="zh-CN" sz="2400" dirty="0"/>
                  <a:t>正是由同一母函数伸缩平移得到的正交小波基。我们称</a:t>
                </a:r>
                <a14:m>
                  <m:oMath xmlns:m="http://schemas.openxmlformats.org/officeDocument/2006/math">
                    <m:r>
                      <a:rPr lang="en-US" altLang="zh-CN" sz="2400" i="1">
                        <a:latin typeface="Cambria Math" panose="02040503050406030204" pitchFamily="18" charset="0"/>
                      </a:rPr>
                      <m:t>𝜓</m:t>
                    </m:r>
                  </m:oMath>
                </a14:m>
                <a:r>
                  <a:rPr lang="zh-CN" altLang="zh-CN" sz="2400" dirty="0"/>
                  <a:t>为小波函数，相应地称</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𝑗</m:t>
                        </m:r>
                      </m:sub>
                    </m:sSub>
                  </m:oMath>
                </a14:m>
                <a:r>
                  <a:rPr lang="zh-CN" altLang="zh-CN" sz="2400" dirty="0"/>
                  <a:t>是尺度为</a:t>
                </a:r>
                <a14:m>
                  <m:oMath xmlns:m="http://schemas.openxmlformats.org/officeDocument/2006/math">
                    <m:r>
                      <a:rPr lang="en-US" altLang="zh-CN" sz="2400" i="1">
                        <a:latin typeface="Cambria Math" panose="02040503050406030204" pitchFamily="18" charset="0"/>
                      </a:rPr>
                      <m:t>𝑗</m:t>
                    </m:r>
                  </m:oMath>
                </a14:m>
                <a:r>
                  <a:rPr lang="zh-CN" altLang="zh-CN" sz="2400" dirty="0"/>
                  <a:t>的小波空间</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69" t="-10465" r="-331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64</a:t>
            </a:fld>
            <a:endParaRPr lang="en-US" altLang="zh-CN"/>
          </a:p>
        </p:txBody>
      </p:sp>
    </p:spTree>
    <p:extLst>
      <p:ext uri="{BB962C8B-B14F-4D97-AF65-F5344CB8AC3E}">
        <p14:creationId xmlns:p14="http://schemas.microsoft.com/office/powerpoint/2010/main" val="392486857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正交小波变换与多分辨率分析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1800" y="1089025"/>
                <a:ext cx="4644256" cy="5245100"/>
              </a:xfrm>
            </p:spPr>
            <p:txBody>
              <a:bodyPr/>
              <a:lstStyle/>
              <a:p>
                <a:r>
                  <a:rPr lang="zh-CN" altLang="zh-CN" dirty="0"/>
                  <a:t>对于任意信号</a:t>
                </a:r>
                <a14:m>
                  <m:oMath xmlns:m="http://schemas.openxmlformats.org/officeDocument/2006/math">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0</m:t>
                        </m:r>
                      </m:sub>
                    </m:sSub>
                  </m:oMath>
                </a14:m>
                <a:r>
                  <a:rPr lang="zh-CN" altLang="zh-CN" dirty="0"/>
                  <a:t>，我们可以将它分解为细节部分（小波空间）</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a:latin typeface="Cambria Math" panose="02040503050406030204" pitchFamily="18" charset="0"/>
                          </a:rPr>
                          <m:t>1</m:t>
                        </m:r>
                      </m:sub>
                    </m:sSub>
                  </m:oMath>
                </a14:m>
                <a:r>
                  <a:rPr lang="zh-CN" altLang="zh-CN" dirty="0"/>
                  <a:t>和大尺度逼近部分（尺度空间）</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1</m:t>
                        </m:r>
                      </m:sub>
                    </m:sSub>
                  </m:oMath>
                </a14:m>
                <a:r>
                  <a:rPr lang="zh-CN" altLang="zh-CN" dirty="0"/>
                  <a:t>，然后将大尺度逼近部分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a:latin typeface="Cambria Math" panose="02040503050406030204" pitchFamily="18" charset="0"/>
                          </a:rPr>
                          <m:t>1</m:t>
                        </m:r>
                      </m:sub>
                    </m:sSub>
                  </m:oMath>
                </a14:m>
                <a:r>
                  <a:rPr lang="zh-CN" altLang="zh-CN" dirty="0"/>
                  <a:t>进一步分解。如此重复可以得到任意尺度（或分辨率）上的逼近部分和细节部分。这就是多分辨率分析的框架</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1800" y="1089025"/>
                <a:ext cx="4644256" cy="5245100"/>
              </a:xfrm>
              <a:blipFill>
                <a:blip r:embed="rId2"/>
                <a:stretch>
                  <a:fillRect t="-581" r="-5774" b="-534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65</a:t>
            </a:fld>
            <a:endParaRPr lang="en-US" altLang="zh-CN"/>
          </a:p>
        </p:txBody>
      </p:sp>
      <mc:AlternateContent xmlns:mc="http://schemas.openxmlformats.org/markup-compatibility/2006" xmlns:a14="http://schemas.microsoft.com/office/drawing/2010/main">
        <mc:Choice Requires="a14">
          <p:sp>
            <p:nvSpPr>
              <p:cNvPr id="20" name="矩形 19"/>
              <p:cNvSpPr/>
              <p:nvPr/>
            </p:nvSpPr>
            <p:spPr>
              <a:xfrm>
                <a:off x="5786470" y="5185444"/>
                <a:ext cx="3203774" cy="13020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𝑉</m:t>
                          </m:r>
                        </m:e>
                        <m:sub>
                          <m:r>
                            <a:rPr lang="zh-CN" altLang="en-US" i="0">
                              <a:solidFill>
                                <a:srgbClr val="C00000"/>
                              </a:solidFill>
                              <a:latin typeface="Cambria Math" panose="02040503050406030204" pitchFamily="18" charset="0"/>
                            </a:rPr>
                            <m:t>0</m:t>
                          </m:r>
                        </m:sub>
                      </m:sSub>
                      <m:r>
                        <a:rPr lang="zh-CN" altLang="en-US" i="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𝑉</m:t>
                          </m:r>
                        </m:e>
                        <m:sub>
                          <m:r>
                            <a:rPr lang="zh-CN" altLang="en-US" i="0">
                              <a:solidFill>
                                <a:srgbClr val="C00000"/>
                              </a:solidFill>
                              <a:latin typeface="Cambria Math" panose="02040503050406030204" pitchFamily="18" charset="0"/>
                            </a:rPr>
                            <m:t>1</m:t>
                          </m:r>
                        </m:sub>
                      </m:sSub>
                      <m:r>
                        <a:rPr lang="zh-CN" altLang="en-US" i="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𝑊</m:t>
                          </m:r>
                        </m:e>
                        <m:sub>
                          <m:r>
                            <a:rPr lang="zh-CN" altLang="en-US" i="0">
                              <a:solidFill>
                                <a:srgbClr val="C00000"/>
                              </a:solidFill>
                              <a:latin typeface="Cambria Math" panose="02040503050406030204" pitchFamily="18" charset="0"/>
                            </a:rPr>
                            <m:t>1</m:t>
                          </m:r>
                        </m:sub>
                      </m:sSub>
                      <m:r>
                        <a:rPr lang="zh-CN" altLang="en-US" i="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𝑉</m:t>
                          </m:r>
                        </m:e>
                        <m:sub>
                          <m:r>
                            <a:rPr lang="zh-CN" altLang="en-US" i="0">
                              <a:solidFill>
                                <a:srgbClr val="C00000"/>
                              </a:solidFill>
                              <a:latin typeface="Cambria Math" panose="02040503050406030204" pitchFamily="18" charset="0"/>
                            </a:rPr>
                            <m:t>2</m:t>
                          </m:r>
                        </m:sub>
                      </m:sSub>
                      <m:r>
                        <a:rPr lang="zh-CN" altLang="en-US" i="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𝑊</m:t>
                          </m:r>
                        </m:e>
                        <m:sub>
                          <m:r>
                            <a:rPr lang="zh-CN" altLang="en-US" i="0">
                              <a:solidFill>
                                <a:srgbClr val="C00000"/>
                              </a:solidFill>
                              <a:latin typeface="Cambria Math" panose="02040503050406030204" pitchFamily="18" charset="0"/>
                            </a:rPr>
                            <m:t>2</m:t>
                          </m:r>
                        </m:sub>
                      </m:sSub>
                      <m:r>
                        <a:rPr lang="zh-CN" altLang="en-US" i="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𝑊</m:t>
                          </m:r>
                        </m:e>
                        <m:sub>
                          <m:r>
                            <a:rPr lang="zh-CN" altLang="en-US" i="0">
                              <a:solidFill>
                                <a:srgbClr val="C00000"/>
                              </a:solidFill>
                              <a:latin typeface="Cambria Math" panose="02040503050406030204" pitchFamily="18" charset="0"/>
                            </a:rPr>
                            <m:t>1</m:t>
                          </m:r>
                        </m:sub>
                      </m:sSub>
                      <m:r>
                        <a:rPr lang="zh-CN" altLang="en-US" i="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𝑉</m:t>
                          </m:r>
                        </m:e>
                        <m:sub>
                          <m:r>
                            <a:rPr lang="zh-CN" altLang="en-US" i="0">
                              <a:solidFill>
                                <a:srgbClr val="C00000"/>
                              </a:solidFill>
                              <a:latin typeface="Cambria Math" panose="02040503050406030204" pitchFamily="18" charset="0"/>
                            </a:rPr>
                            <m:t>3</m:t>
                          </m:r>
                        </m:sub>
                      </m:sSub>
                      <m:r>
                        <a:rPr lang="zh-CN" altLang="en-US" i="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𝑊</m:t>
                          </m:r>
                        </m:e>
                        <m:sub>
                          <m:r>
                            <a:rPr lang="zh-CN" altLang="en-US" i="0">
                              <a:solidFill>
                                <a:srgbClr val="C00000"/>
                              </a:solidFill>
                              <a:latin typeface="Cambria Math" panose="02040503050406030204" pitchFamily="18" charset="0"/>
                            </a:rPr>
                            <m:t>3</m:t>
                          </m:r>
                        </m:sub>
                      </m:sSub>
                      <m:r>
                        <a:rPr lang="zh-CN" altLang="en-US" i="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𝑊</m:t>
                          </m:r>
                        </m:e>
                        <m:sub>
                          <m:r>
                            <a:rPr lang="zh-CN" altLang="en-US" i="0">
                              <a:solidFill>
                                <a:srgbClr val="C00000"/>
                              </a:solidFill>
                              <a:latin typeface="Cambria Math" panose="02040503050406030204" pitchFamily="18" charset="0"/>
                            </a:rPr>
                            <m:t>2</m:t>
                          </m:r>
                        </m:sub>
                      </m:sSub>
                      <m:r>
                        <a:rPr lang="zh-CN" altLang="en-US" i="0">
                          <a:solidFill>
                            <a:srgbClr val="C00000"/>
                          </a:solidFill>
                          <a:latin typeface="Cambria Math" panose="02040503050406030204" pitchFamily="18" charset="0"/>
                        </a:rPr>
                        <m:t>⊕</m:t>
                      </m:r>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𝑊</m:t>
                          </m:r>
                        </m:e>
                        <m:sub>
                          <m:r>
                            <a:rPr lang="zh-CN" altLang="en-US" i="0">
                              <a:solidFill>
                                <a:srgbClr val="C00000"/>
                              </a:solidFill>
                              <a:latin typeface="Cambria Math" panose="02040503050406030204" pitchFamily="18" charset="0"/>
                            </a:rPr>
                            <m:t>1</m:t>
                          </m:r>
                        </m:sub>
                      </m:sSub>
                      <m:r>
                        <a:rPr lang="zh-CN" altLang="en-US" i="0">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786470" y="5185444"/>
                <a:ext cx="3203774" cy="1302088"/>
              </a:xfrm>
              <a:prstGeom prst="rect">
                <a:avLst/>
              </a:prstGeom>
              <a:blipFill>
                <a:blip r:embed="rId3"/>
                <a:stretch>
                  <a:fillRect/>
                </a:stretch>
              </a:blipFill>
            </p:spPr>
            <p:txBody>
              <a:bodyPr/>
              <a:lstStyle/>
              <a:p>
                <a:r>
                  <a:rPr lang="zh-CN" altLang="en-US">
                    <a:noFill/>
                  </a:rPr>
                  <a:t> </a:t>
                </a:r>
              </a:p>
            </p:txBody>
          </p:sp>
        </mc:Fallback>
      </mc:AlternateContent>
      <p:pic>
        <p:nvPicPr>
          <p:cNvPr id="22" name="图片 21"/>
          <p:cNvPicPr>
            <a:picLocks noChangeAspect="1"/>
          </p:cNvPicPr>
          <p:nvPr/>
        </p:nvPicPr>
        <p:blipFill>
          <a:blip r:embed="rId4"/>
          <a:stretch>
            <a:fillRect/>
          </a:stretch>
        </p:blipFill>
        <p:spPr>
          <a:xfrm>
            <a:off x="5195656" y="1772816"/>
            <a:ext cx="3794588" cy="3232427"/>
          </a:xfrm>
          <a:prstGeom prst="rect">
            <a:avLst/>
          </a:prstGeom>
        </p:spPr>
      </p:pic>
    </p:spTree>
    <p:extLst>
      <p:ext uri="{BB962C8B-B14F-4D97-AF65-F5344CB8AC3E}">
        <p14:creationId xmlns:p14="http://schemas.microsoft.com/office/powerpoint/2010/main" val="4681078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正交小波变换与多分辨率分析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Bef>
                    <a:spcPts val="600"/>
                  </a:spcBef>
                </a:pPr>
                <a:r>
                  <a:rPr lang="zh-CN" altLang="zh-CN" sz="2400" dirty="0"/>
                  <a:t>信号</a:t>
                </a:r>
                <a14:m>
                  <m:oMath xmlns:m="http://schemas.openxmlformats.org/officeDocument/2006/math">
                    <m:r>
                      <a:rPr lang="en-US" altLang="zh-CN" sz="2400" i="1">
                        <a:latin typeface="Cambria Math" panose="02040503050406030204" pitchFamily="18" charset="0"/>
                      </a:rPr>
                      <m:t>𝑥</m:t>
                    </m:r>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oMath>
                </a14:m>
                <a:r>
                  <a:rPr lang="zh-CN" altLang="zh-CN" sz="2400" dirty="0"/>
                  <a:t>向尺度空间</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𝑗</m:t>
                        </m:r>
                      </m:sub>
                    </m:sSub>
                  </m:oMath>
                </a14:m>
                <a:r>
                  <a:rPr lang="zh-CN" altLang="zh-CN" sz="2400" dirty="0"/>
                  <a:t>投影得到的</a:t>
                </a:r>
                <a14:m>
                  <m:oMath xmlns:m="http://schemas.openxmlformats.org/officeDocument/2006/math">
                    <m:r>
                      <a:rPr lang="en-US" altLang="zh-CN" sz="2400" i="1">
                        <a:latin typeface="Cambria Math" panose="02040503050406030204" pitchFamily="18" charset="0"/>
                      </a:rPr>
                      <m:t>𝑗</m:t>
                    </m:r>
                  </m:oMath>
                </a14:m>
                <a:r>
                  <a:rPr lang="zh-CN" altLang="zh-CN" sz="2400" dirty="0"/>
                  <a:t>尺度下的概貌信号</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𝑐</m:t>
                        </m:r>
                      </m:sub>
                      <m:sup>
                        <m:r>
                          <a:rPr lang="en-US" altLang="zh-CN" sz="2400" i="1">
                            <a:latin typeface="Cambria Math" panose="02040503050406030204" pitchFamily="18" charset="0"/>
                          </a:rPr>
                          <m:t>𝑗</m:t>
                        </m:r>
                      </m:sup>
                    </m:sSubSup>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oMath>
                </a14:m>
                <a:endParaRPr lang="en-US" altLang="zh-CN" sz="2400" dirty="0"/>
              </a:p>
              <a:p>
                <a:pPr>
                  <a:spcBef>
                    <a:spcPts val="600"/>
                  </a:spcBef>
                </a:pPr>
                <a:endParaRPr lang="en-US" altLang="zh-CN" sz="2400" dirty="0"/>
              </a:p>
              <a:p>
                <a:pPr lvl="1">
                  <a:spcBef>
                    <a:spcPts val="600"/>
                  </a:spcBef>
                </a:pPr>
                <a:endParaRPr lang="en-US" altLang="zh-CN" sz="2000" dirty="0"/>
              </a:p>
              <a:p>
                <a:pPr lvl="1">
                  <a:spcBef>
                    <a:spcPts val="600"/>
                  </a:spcBef>
                </a:pPr>
                <a:r>
                  <a:rPr lang="zh-CN" altLang="zh-CN" sz="2000" dirty="0"/>
                  <a:t>尺度展开系数</a:t>
                </a:r>
                <a:r>
                  <a:rPr lang="en-US" altLang="zh-CN" sz="2000" dirty="0"/>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a:latin typeface="Cambria Math" panose="02040503050406030204" pitchFamily="18" charset="0"/>
                      </a:rPr>
                      <m:t>=&lt;</m:t>
                    </m:r>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𝑡</m:t>
                    </m:r>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i="1">
                            <a:latin typeface="Cambria Math" panose="02040503050406030204" pitchFamily="18" charset="0"/>
                          </a:rPr>
                          <m:t>𝑗</m:t>
                        </m:r>
                        <m:r>
                          <a:rPr lang="en-US" altLang="zh-CN" sz="2000">
                            <a:latin typeface="Cambria Math" panose="02040503050406030204" pitchFamily="18" charset="0"/>
                          </a:rPr>
                          <m:t>,</m:t>
                        </m:r>
                        <m:r>
                          <a:rPr lang="en-US" altLang="zh-CN" sz="2000" i="1">
                            <a:latin typeface="Cambria Math" panose="02040503050406030204" pitchFamily="18" charset="0"/>
                          </a:rPr>
                          <m:t>𝑘</m:t>
                        </m:r>
                      </m:sub>
                    </m:sSub>
                    <m:r>
                      <a:rPr lang="en-US" altLang="zh-CN" sz="2000">
                        <a:latin typeface="Cambria Math" panose="02040503050406030204" pitchFamily="18" charset="0"/>
                      </a:rPr>
                      <m:t>(</m:t>
                    </m:r>
                    <m:r>
                      <a:rPr lang="en-US" altLang="zh-CN" sz="2000" i="1">
                        <a:latin typeface="Cambria Math" panose="02040503050406030204" pitchFamily="18" charset="0"/>
                      </a:rPr>
                      <m:t>𝑡</m:t>
                    </m:r>
                    <m:r>
                      <a:rPr lang="en-US" altLang="zh-CN" sz="2000">
                        <a:latin typeface="Cambria Math" panose="02040503050406030204" pitchFamily="18" charset="0"/>
                      </a:rPr>
                      <m:t>)&gt;</m:t>
                    </m:r>
                  </m:oMath>
                </a14:m>
                <a:endParaRPr lang="en-US" altLang="zh-CN" sz="2000" dirty="0"/>
              </a:p>
              <a:p>
                <a:pPr>
                  <a:spcBef>
                    <a:spcPts val="600"/>
                  </a:spcBef>
                </a:pPr>
                <a:r>
                  <a:rPr lang="zh-CN" altLang="zh-CN" sz="2400" dirty="0"/>
                  <a:t>信号</a:t>
                </a:r>
                <a14:m>
                  <m:oMath xmlns:m="http://schemas.openxmlformats.org/officeDocument/2006/math">
                    <m:r>
                      <a:rPr lang="en-US" altLang="zh-CN" sz="2400" i="1">
                        <a:latin typeface="Cambria Math" panose="02040503050406030204" pitchFamily="18" charset="0"/>
                      </a:rPr>
                      <m:t>𝑥</m:t>
                    </m:r>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a:latin typeface="Cambria Math" panose="02040503050406030204" pitchFamily="18" charset="0"/>
                      </a:rPr>
                      <m:t>)</m:t>
                    </m:r>
                  </m:oMath>
                </a14:m>
                <a:r>
                  <a:rPr lang="zh-CN" altLang="zh-CN" sz="2400" dirty="0"/>
                  <a:t>向小波空间</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𝑗</m:t>
                        </m:r>
                      </m:sub>
                    </m:sSub>
                  </m:oMath>
                </a14:m>
                <a:r>
                  <a:rPr lang="zh-CN" altLang="zh-CN" sz="2400" dirty="0"/>
                  <a:t>投影得到</a:t>
                </a:r>
                <a14:m>
                  <m:oMath xmlns:m="http://schemas.openxmlformats.org/officeDocument/2006/math">
                    <m:r>
                      <a:rPr lang="en-US" altLang="zh-CN" sz="2400" i="1">
                        <a:latin typeface="Cambria Math" panose="02040503050406030204" pitchFamily="18" charset="0"/>
                      </a:rPr>
                      <m:t>𝑗</m:t>
                    </m:r>
                  </m:oMath>
                </a14:m>
                <a:r>
                  <a:rPr lang="zh-CN" altLang="zh-CN" sz="2400" dirty="0"/>
                  <a:t>尺度下的细节信号</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𝑑</m:t>
                        </m:r>
                      </m:sub>
                      <m:sup>
                        <m:r>
                          <a:rPr lang="en-US" altLang="zh-CN" sz="2400" i="1">
                            <a:latin typeface="Cambria Math" panose="02040503050406030204" pitchFamily="18" charset="0"/>
                          </a:rPr>
                          <m:t>𝑗</m:t>
                        </m:r>
                      </m:sup>
                    </m:sSubSup>
                    <m:r>
                      <a:rPr lang="en-US" altLang="zh-CN" sz="2400">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oMath>
                </a14:m>
                <a:endParaRPr lang="en-US" altLang="zh-CN" sz="2000" dirty="0"/>
              </a:p>
              <a:p>
                <a:pPr>
                  <a:spcBef>
                    <a:spcPts val="600"/>
                  </a:spcBef>
                </a:pPr>
                <a:endParaRPr lang="en-US" altLang="zh-CN" sz="2000" dirty="0"/>
              </a:p>
              <a:p>
                <a:pPr>
                  <a:spcBef>
                    <a:spcPts val="600"/>
                  </a:spcBef>
                </a:pPr>
                <a:endParaRPr lang="en-US" altLang="zh-CN" sz="2000" dirty="0"/>
              </a:p>
              <a:p>
                <a:pPr lvl="1">
                  <a:spcBef>
                    <a:spcPts val="600"/>
                  </a:spcBef>
                </a:pPr>
                <a:r>
                  <a:rPr lang="zh-CN" altLang="zh-CN" sz="2000" dirty="0"/>
                  <a:t>小波展开系数</a:t>
                </a:r>
                <a:r>
                  <a:rPr lang="en-US" altLang="zh-CN" sz="2000" dirty="0"/>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a:latin typeface="Cambria Math" panose="02040503050406030204" pitchFamily="18" charset="0"/>
                      </a:rPr>
                      <m:t>=&lt;</m:t>
                    </m:r>
                    <m:r>
                      <a:rPr lang="en-US" altLang="zh-CN" sz="2000" i="1">
                        <a:latin typeface="Cambria Math" panose="02040503050406030204" pitchFamily="18" charset="0"/>
                      </a:rPr>
                      <m:t>𝑥</m:t>
                    </m:r>
                    <m:r>
                      <a:rPr lang="en-US" altLang="zh-CN" sz="2000">
                        <a:latin typeface="Cambria Math" panose="02040503050406030204" pitchFamily="18" charset="0"/>
                      </a:rPr>
                      <m:t>(</m:t>
                    </m:r>
                    <m:r>
                      <a:rPr lang="en-US" altLang="zh-CN" sz="2000" i="1">
                        <a:latin typeface="Cambria Math" panose="02040503050406030204" pitchFamily="18" charset="0"/>
                      </a:rPr>
                      <m:t>𝑡</m:t>
                    </m:r>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𝑗</m:t>
                        </m:r>
                        <m:r>
                          <a:rPr lang="en-US" altLang="zh-CN" sz="2000">
                            <a:latin typeface="Cambria Math" panose="02040503050406030204" pitchFamily="18" charset="0"/>
                          </a:rPr>
                          <m:t>,</m:t>
                        </m:r>
                        <m:r>
                          <a:rPr lang="en-US" altLang="zh-CN" sz="2000" i="1">
                            <a:latin typeface="Cambria Math" panose="02040503050406030204" pitchFamily="18" charset="0"/>
                          </a:rPr>
                          <m:t>𝑘</m:t>
                        </m:r>
                      </m:sub>
                    </m:sSub>
                    <m:r>
                      <a:rPr lang="en-US" altLang="zh-CN" sz="2000">
                        <a:latin typeface="Cambria Math" panose="02040503050406030204" pitchFamily="18" charset="0"/>
                      </a:rPr>
                      <m:t>(</m:t>
                    </m:r>
                    <m:r>
                      <a:rPr lang="en-US" altLang="zh-CN" sz="2000" i="1">
                        <a:latin typeface="Cambria Math" panose="02040503050406030204" pitchFamily="18" charset="0"/>
                      </a:rPr>
                      <m:t>𝑡</m:t>
                    </m:r>
                    <m:r>
                      <a:rPr lang="en-US" altLang="zh-CN" sz="2000">
                        <a:latin typeface="Cambria Math" panose="02040503050406030204" pitchFamily="18" charset="0"/>
                      </a:rPr>
                      <m:t>)&gt;</m:t>
                    </m:r>
                  </m:oMath>
                </a14:m>
                <a:endParaRPr lang="zh-CN" altLang="en-US" sz="1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66</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100259" y="1811804"/>
                <a:ext cx="7470576" cy="8392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𝑐</m:t>
                          </m:r>
                        </m:sub>
                        <m:sup>
                          <m:r>
                            <a:rPr lang="zh-CN" altLang="en-US" i="1">
                              <a:latin typeface="Cambria Math" panose="02040503050406030204" pitchFamily="18" charset="0"/>
                            </a:rPr>
                            <m:t>𝑗</m:t>
                          </m:r>
                        </m:sup>
                      </m:sSubSup>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𝜑</m:t>
                                  </m:r>
                                </m:e>
                                <m:sub>
                                  <m:r>
                                    <a:rPr lang="zh-CN" altLang="en-US" i="1">
                                      <a:latin typeface="Cambria Math" panose="02040503050406030204" pitchFamily="18" charset="0"/>
                                    </a:rPr>
                                    <m:t>𝑘</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r>
                                    <a:rPr lang="zh-CN" altLang="en-US" i="1">
                                      <a:latin typeface="Cambria Math" panose="02040503050406030204" pitchFamily="18" charset="0"/>
                                    </a:rPr>
                                    <m:t>𝑗</m:t>
                                  </m:r>
                                </m:sup>
                              </m:sSup>
                              <m:r>
                                <a:rPr lang="zh-CN" altLang="en-US" i="1">
                                  <a:latin typeface="Cambria Math" panose="02040503050406030204" pitchFamily="18" charset="0"/>
                                </a:rPr>
                                <m:t>𝑡</m:t>
                              </m:r>
                            </m:e>
                          </m:d>
                        </m:e>
                      </m:nary>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𝜑</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m:rPr>
                              <m:nor/>
                            </m:rPr>
                            <a:rPr lang="zh-CN" altLang="en-US" i="1">
                              <a:latin typeface="Cambria Math" panose="02040503050406030204" pitchFamily="18" charset="0"/>
                            </a:rPr>
                            <m:t> </m:t>
                          </m:r>
                          <m:r>
                            <a:rPr lang="zh-CN" altLang="en-US" i="0">
                              <a:latin typeface="Cambria Math" panose="02040503050406030204" pitchFamily="18" charset="0"/>
                            </a:rPr>
                            <m:t>,</m:t>
                          </m:r>
                          <m:r>
                            <m:rPr>
                              <m:nor/>
                            </m:rPr>
                            <a:rPr lang="zh-CN" altLang="en-US" i="1">
                              <a:latin typeface="Cambria Math" panose="02040503050406030204" pitchFamily="18" charset="0"/>
                            </a:rPr>
                            <m:t>  </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𝑍</m:t>
                          </m:r>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100259" y="1811804"/>
                <a:ext cx="7470576" cy="83926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20303" y="3832454"/>
                <a:ext cx="7884368" cy="8392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𝑑</m:t>
                          </m:r>
                        </m:sub>
                        <m:sup>
                          <m:r>
                            <a:rPr lang="zh-CN" altLang="en-US" i="1">
                              <a:latin typeface="Cambria Math" panose="02040503050406030204" pitchFamily="18" charset="0"/>
                            </a:rPr>
                            <m:t>𝑗</m:t>
                          </m:r>
                        </m:sup>
                      </m:sSubSup>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𝑘</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0">
                                      <a:latin typeface="Cambria Math" panose="02040503050406030204" pitchFamily="18" charset="0"/>
                                    </a:rPr>
                                    <m:t>−</m:t>
                                  </m:r>
                                  <m:r>
                                    <a:rPr lang="zh-CN" altLang="en-US" i="1">
                                      <a:latin typeface="Cambria Math" panose="02040503050406030204" pitchFamily="18" charset="0"/>
                                    </a:rPr>
                                    <m:t>𝑗</m:t>
                                  </m:r>
                                </m:sup>
                              </m:sSup>
                              <m:r>
                                <a:rPr lang="zh-CN" altLang="en-US" i="1">
                                  <a:latin typeface="Cambria Math" panose="02040503050406030204" pitchFamily="18" charset="0"/>
                                </a:rPr>
                                <m:t>𝑡</m:t>
                              </m:r>
                            </m:e>
                          </m:d>
                        </m:e>
                      </m:nary>
                      <m:r>
                        <a:rPr lang="zh-CN" altLang="en-US" i="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m:rPr>
                              <m:nor/>
                            </m:rPr>
                            <a:rPr lang="zh-CN" altLang="en-US" i="1">
                              <a:latin typeface="Cambria Math" panose="02040503050406030204" pitchFamily="18" charset="0"/>
                            </a:rPr>
                            <m:t> </m:t>
                          </m:r>
                          <m:r>
                            <a:rPr lang="zh-CN" altLang="en-US" i="0">
                              <a:latin typeface="Cambria Math" panose="02040503050406030204" pitchFamily="18" charset="0"/>
                            </a:rPr>
                            <m:t>,</m:t>
                          </m:r>
                          <m:r>
                            <m:rPr>
                              <m:nor/>
                            </m:rPr>
                            <a:rPr lang="zh-CN" altLang="en-US" i="1">
                              <a:latin typeface="Cambria Math" panose="02040503050406030204" pitchFamily="18" charset="0"/>
                            </a:rPr>
                            <m:t>  </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𝑍</m:t>
                          </m:r>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20303" y="3832454"/>
                <a:ext cx="7884368" cy="83926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3795" y="5552618"/>
                <a:ext cx="2669192"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𝐿</m:t>
                          </m:r>
                        </m:e>
                        <m:sup>
                          <m:r>
                            <a:rPr lang="zh-CN" altLang="en-US" i="0">
                              <a:latin typeface="Cambria Math" panose="02040503050406030204" pitchFamily="18" charset="0"/>
                            </a:rPr>
                            <m:t>2</m:t>
                          </m:r>
                        </m:sup>
                      </m:sSup>
                      <m:r>
                        <a:rPr lang="zh-CN" altLang="en-US" i="0">
                          <a:latin typeface="Cambria Math" panose="02040503050406030204" pitchFamily="18" charset="0"/>
                        </a:rPr>
                        <m:t>(</m:t>
                      </m:r>
                      <m:r>
                        <a:rPr lang="zh-CN" altLang="en-US" i="1">
                          <a:latin typeface="Cambria Math" panose="02040503050406030204" pitchFamily="18" charset="0"/>
                        </a:rPr>
                        <m:t>𝑅</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sub>
                        <m:sup>
                          <m:r>
                            <a:rPr lang="zh-CN" altLang="en-US" i="1">
                              <a:latin typeface="Cambria Math" panose="02040503050406030204" pitchFamily="18" charset="0"/>
                            </a:rPr>
                            <m:t>𝐽</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1">
                                  <a:latin typeface="Cambria Math" panose="02040503050406030204" pitchFamily="18" charset="0"/>
                                </a:rPr>
                                <m:t>𝑗</m:t>
                              </m:r>
                            </m:sub>
                          </m:sSub>
                        </m:e>
                      </m:nary>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𝐽</m:t>
                          </m:r>
                        </m:sub>
                      </m:sSub>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3795" y="5552618"/>
                <a:ext cx="2669192" cy="9926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126951" y="5552618"/>
                <a:ext cx="5905351" cy="992644"/>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m:t>
                          </m:r>
                        </m:sub>
                        <m:sup>
                          <m:r>
                            <a:rPr lang="zh-CN" altLang="en-US" i="1">
                              <a:latin typeface="Cambria Math" panose="02040503050406030204" pitchFamily="18" charset="0"/>
                            </a:rPr>
                            <m:t>𝐽</m:t>
                          </m:r>
                        </m:sup>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e>
                              </m:d>
                            </m:e>
                          </m:nary>
                        </m:e>
                      </m:nary>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𝐽</m:t>
                                  </m:r>
                                </m:sub>
                              </m:sSub>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𝜑</m:t>
                                  </m:r>
                                </m:e>
                                <m:sub>
                                  <m:r>
                                    <a:rPr lang="zh-CN" altLang="en-US" i="1">
                                      <a:latin typeface="Cambria Math" panose="02040503050406030204" pitchFamily="18" charset="0"/>
                                    </a:rPr>
                                    <m:t>𝐽</m:t>
                                  </m:r>
                                  <m:r>
                                    <a:rPr lang="zh-CN" altLang="en-US" i="0">
                                      <a:latin typeface="Cambria Math" panose="02040503050406030204" pitchFamily="18" charset="0"/>
                                    </a:rPr>
                                    <m:t>,</m:t>
                                  </m:r>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𝑡</m:t>
                              </m:r>
                            </m:e>
                          </m:d>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126951" y="5552618"/>
                <a:ext cx="5905351" cy="992644"/>
              </a:xfrm>
              <a:prstGeom prst="rect">
                <a:avLst/>
              </a:prstGeom>
              <a:blipFill>
                <a:blip r:embed="rId6"/>
                <a:stretch>
                  <a:fillRect/>
                </a:stretch>
              </a:blipFill>
            </p:spPr>
            <p:txBody>
              <a:bodyPr/>
              <a:lstStyle/>
              <a:p>
                <a:r>
                  <a:rPr lang="zh-CN" altLang="en-US">
                    <a:noFill/>
                  </a:rPr>
                  <a:t> </a:t>
                </a:r>
              </a:p>
            </p:txBody>
          </p:sp>
        </mc:Fallback>
      </mc:AlternateContent>
      <p:sp>
        <p:nvSpPr>
          <p:cNvPr id="9" name="矩形 8"/>
          <p:cNvSpPr/>
          <p:nvPr/>
        </p:nvSpPr>
        <p:spPr>
          <a:xfrm>
            <a:off x="5292080" y="6552203"/>
            <a:ext cx="2031325" cy="369332"/>
          </a:xfrm>
          <a:prstGeom prst="rect">
            <a:avLst/>
          </a:prstGeom>
        </p:spPr>
        <p:txBody>
          <a:bodyPr wrap="none">
            <a:spAutoFit/>
          </a:bodyPr>
          <a:lstStyle/>
          <a:p>
            <a:r>
              <a:rPr lang="zh-CN" altLang="zh-CN" sz="1800" kern="1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离散正交小波变换</a:t>
            </a:r>
            <a:endParaRPr lang="zh-CN" altLang="en-US" sz="180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281408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187624" y="5345812"/>
            <a:ext cx="1872208" cy="576064"/>
          </a:xfrm>
          <a:prstGeom prst="rect">
            <a:avLst/>
          </a:prstGeom>
          <a:solidFill>
            <a:srgbClr val="FFFF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31083" name="Rectangle 11"/>
          <p:cNvSpPr>
            <a:spLocks noGrp="1" noChangeArrowheads="1"/>
          </p:cNvSpPr>
          <p:nvPr>
            <p:ph type="title"/>
          </p:nvPr>
        </p:nvSpPr>
        <p:spPr/>
        <p:txBody>
          <a:bodyPr/>
          <a:lstStyle/>
          <a:p>
            <a:r>
              <a:rPr lang="zh-CN" altLang="en-US"/>
              <a:t>提纲</a:t>
            </a:r>
          </a:p>
        </p:txBody>
      </p:sp>
      <p:sp>
        <p:nvSpPr>
          <p:cNvPr id="131084" name="Rectangle 12"/>
          <p:cNvSpPr>
            <a:spLocks noGrp="1" noChangeArrowheads="1"/>
          </p:cNvSpPr>
          <p:nvPr>
            <p:ph type="body" idx="1"/>
          </p:nvPr>
        </p:nvSpPr>
        <p:spPr>
          <a:xfrm>
            <a:off x="611560" y="1196752"/>
            <a:ext cx="7920037" cy="5040560"/>
          </a:xfrm>
        </p:spPr>
        <p:txBody>
          <a:bodyPr/>
          <a:lstStyle/>
          <a:p>
            <a:pPr marL="533400" indent="-533400">
              <a:lnSpc>
                <a:spcPct val="120000"/>
              </a:lnSpc>
              <a:spcBef>
                <a:spcPts val="600"/>
              </a:spcBef>
            </a:pPr>
            <a:r>
              <a:rPr lang="zh-CN" altLang="en-US" dirty="0"/>
              <a:t>小波变换的定义</a:t>
            </a:r>
          </a:p>
          <a:p>
            <a:pPr marL="533400" indent="-533400">
              <a:lnSpc>
                <a:spcPct val="120000"/>
              </a:lnSpc>
              <a:spcBef>
                <a:spcPts val="600"/>
              </a:spcBef>
            </a:pPr>
            <a:r>
              <a:rPr lang="zh-CN" altLang="en-US" dirty="0"/>
              <a:t>小波变换的特点</a:t>
            </a:r>
          </a:p>
          <a:p>
            <a:pPr marL="533400" indent="-533400">
              <a:lnSpc>
                <a:spcPct val="120000"/>
              </a:lnSpc>
              <a:spcBef>
                <a:spcPts val="600"/>
              </a:spcBef>
            </a:pPr>
            <a:r>
              <a:rPr lang="zh-CN" altLang="en-US" dirty="0"/>
              <a:t>小波反变换及小波容许条件</a:t>
            </a:r>
          </a:p>
          <a:p>
            <a:pPr marL="533400" indent="-533400">
              <a:lnSpc>
                <a:spcPct val="120000"/>
              </a:lnSpc>
              <a:spcBef>
                <a:spcPts val="600"/>
              </a:spcBef>
            </a:pPr>
            <a:r>
              <a:rPr lang="zh-CN" altLang="en-US" dirty="0"/>
              <a:t>小波的分类</a:t>
            </a:r>
          </a:p>
          <a:p>
            <a:pPr marL="533400" indent="-533400">
              <a:lnSpc>
                <a:spcPct val="120000"/>
              </a:lnSpc>
              <a:spcBef>
                <a:spcPts val="600"/>
              </a:spcBef>
            </a:pPr>
            <a:r>
              <a:rPr lang="zh-CN" altLang="en-US" dirty="0"/>
              <a:t>连续小波变换的计算</a:t>
            </a:r>
            <a:endParaRPr lang="en-US" altLang="zh-CN" dirty="0"/>
          </a:p>
          <a:p>
            <a:pPr marL="533400" indent="-533400">
              <a:lnSpc>
                <a:spcPct val="120000"/>
              </a:lnSpc>
              <a:spcBef>
                <a:spcPts val="600"/>
              </a:spcBef>
            </a:pPr>
            <a:r>
              <a:rPr lang="zh-CN" altLang="en-US" dirty="0"/>
              <a:t>离散</a:t>
            </a:r>
            <a:r>
              <a:rPr lang="en-US" altLang="zh-CN" dirty="0"/>
              <a:t>(</a:t>
            </a:r>
            <a:r>
              <a:rPr lang="zh-CN" altLang="en-US" dirty="0"/>
              <a:t>栅格</a:t>
            </a:r>
            <a:r>
              <a:rPr lang="en-US" altLang="zh-CN" dirty="0"/>
              <a:t>)</a:t>
            </a:r>
            <a:r>
              <a:rPr lang="zh-CN" altLang="en-US" dirty="0"/>
              <a:t>小波变换</a:t>
            </a:r>
          </a:p>
          <a:p>
            <a:pPr marL="533400" indent="-533400">
              <a:lnSpc>
                <a:spcPct val="120000"/>
              </a:lnSpc>
              <a:spcBef>
                <a:spcPts val="600"/>
              </a:spcBef>
            </a:pPr>
            <a:r>
              <a:rPr lang="zh-CN" altLang="en-US" dirty="0"/>
              <a:t>多分辨率分析与正交小波变换</a:t>
            </a:r>
          </a:p>
          <a:p>
            <a:pPr marL="533400" indent="-533400">
              <a:lnSpc>
                <a:spcPct val="120000"/>
              </a:lnSpc>
              <a:spcBef>
                <a:spcPts val="600"/>
              </a:spcBef>
            </a:pPr>
            <a:r>
              <a:rPr lang="en-US" altLang="zh-CN" dirty="0" err="1"/>
              <a:t>Mallat</a:t>
            </a:r>
            <a:r>
              <a:rPr lang="zh-CN" altLang="en-US" dirty="0"/>
              <a:t>算法</a:t>
            </a:r>
          </a:p>
        </p:txBody>
      </p:sp>
    </p:spTree>
    <p:extLst>
      <p:ext uri="{BB962C8B-B14F-4D97-AF65-F5344CB8AC3E}">
        <p14:creationId xmlns:p14="http://schemas.microsoft.com/office/powerpoint/2010/main" val="3705899503"/>
      </p:ext>
    </p:extLst>
  </p:cSld>
  <p:clrMapOvr>
    <a:masterClrMapping/>
  </p:clrMapOvr>
  <p:transition>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二尺度差分方程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已知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oMath>
                </a14:m>
                <a:r>
                  <a:rPr lang="zh-CN" altLang="zh-CN" dirty="0"/>
                  <a:t>中的正交基函数，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𝑗</m:t>
                        </m:r>
                        <m:r>
                          <a:rPr lang="en-US" altLang="zh-CN">
                            <a:latin typeface="Cambria Math" panose="02040503050406030204" pitchFamily="18" charset="0"/>
                          </a:rPr>
                          <m:t>,</m:t>
                        </m:r>
                        <m:r>
                          <a:rPr lang="en-US" altLang="zh-CN" i="1">
                            <a:latin typeface="Cambria Math" panose="02040503050406030204" pitchFamily="18" charset="0"/>
                          </a:rPr>
                          <m:t>𝑘</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𝑗</m:t>
                        </m:r>
                      </m:sub>
                    </m:sSub>
                  </m:oMath>
                </a14:m>
                <a:r>
                  <a:rPr lang="zh-CN" altLang="zh-CN" dirty="0"/>
                  <a:t>中的正交基函数，并且</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𝑗</m:t>
                        </m:r>
                      </m:sub>
                    </m:sSub>
                  </m:oMath>
                </a14:m>
                <a:r>
                  <a:rPr lang="en-US" altLang="zh-CN" dirty="0"/>
                  <a:t>,</a:t>
                </a:r>
                <a14:m>
                  <m:oMath xmlns:m="http://schemas.openxmlformats.org/officeDocument/2006/math">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𝑗</m:t>
                        </m:r>
                      </m:sub>
                    </m:sSub>
                  </m:oMath>
                </a14:m>
                <a:endParaRPr lang="en-US" altLang="zh-CN" dirty="0"/>
              </a:p>
              <a:p>
                <a:pPr lvl="1"/>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𝑗</m:t>
                        </m:r>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m:t>
                        </m:r>
                        <m:f>
                          <m:fPr>
                            <m:type m:val="lin"/>
                            <m:ctrlPr>
                              <a:rPr lang="zh-CN" altLang="zh-CN" i="1">
                                <a:latin typeface="Cambria Math" panose="02040503050406030204" pitchFamily="18" charset="0"/>
                              </a:rPr>
                            </m:ctrlPr>
                          </m:fPr>
                          <m:num>
                            <m:r>
                              <a:rPr lang="en-US" altLang="zh-CN" i="1">
                                <a:latin typeface="Cambria Math" panose="02040503050406030204" pitchFamily="18" charset="0"/>
                              </a:rPr>
                              <m:t>𝑗</m:t>
                            </m:r>
                          </m:num>
                          <m:den>
                            <m:r>
                              <a:rPr lang="en-US" altLang="zh-CN">
                                <a:latin typeface="Cambria Math" panose="02040503050406030204" pitchFamily="18" charset="0"/>
                              </a:rPr>
                              <m:t>2</m:t>
                            </m:r>
                          </m:den>
                        </m:f>
                      </m:sup>
                    </m:sSup>
                    <m:r>
                      <a:rPr lang="en-US" altLang="zh-CN" i="1">
                        <a:latin typeface="Cambria Math" panose="02040503050406030204" pitchFamily="18" charset="0"/>
                      </a:rPr>
                      <m:t>𝜑</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a:latin typeface="Cambria Math" panose="02040503050406030204" pitchFamily="18" charset="0"/>
                          </a:rPr>
                          <m:t>2</m:t>
                        </m:r>
                      </m:e>
                      <m:sup>
                        <m:r>
                          <a:rPr lang="en-US" altLang="zh-CN" i="1">
                            <a:latin typeface="Cambria Math" panose="02040503050406030204" pitchFamily="18" charset="0"/>
                          </a:rPr>
                          <m:t>−</m:t>
                        </m:r>
                        <m:r>
                          <a:rPr lang="en-US" altLang="zh-CN" i="1">
                            <a:latin typeface="Cambria Math" panose="02040503050406030204" pitchFamily="18" charset="0"/>
                          </a:rPr>
                          <m:t>𝑗</m:t>
                        </m:r>
                      </m:sup>
                    </m:sSup>
                    <m:r>
                      <a:rPr lang="en-US" altLang="zh-CN" i="1">
                        <a:latin typeface="Cambria Math" panose="02040503050406030204" pitchFamily="18" charset="0"/>
                      </a:rPr>
                      <m:t>𝑡</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oMath>
                </a14:m>
                <a:r>
                  <a:rPr lang="zh-CN" altLang="en-US"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a:latin typeface="Cambria Math" panose="02040503050406030204" pitchFamily="18" charset="0"/>
                          </a:rPr>
                          <m:t>1</m:t>
                        </m:r>
                      </m:sub>
                    </m:sSub>
                  </m:oMath>
                </a14:m>
                <a:r>
                  <a:rPr lang="zh-CN" altLang="en-US" dirty="0"/>
                  <a:t>，则</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𝑗</m:t>
                        </m:r>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 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r>
                          <a:rPr lang="zh-CN" altLang="en-US" i="1">
                            <a:latin typeface="Cambria Math" panose="02040503050406030204" pitchFamily="18" charset="0"/>
                          </a:rPr>
                          <m:t>−</m:t>
                        </m:r>
                        <m:r>
                          <a:rPr lang="en-US" altLang="zh-CN" i="1">
                            <a:latin typeface="Cambria Math" panose="02040503050406030204" pitchFamily="18" charset="0"/>
                          </a:rPr>
                          <m:t>1</m:t>
                        </m:r>
                      </m:sub>
                    </m:sSub>
                  </m:oMath>
                </a14:m>
                <a:r>
                  <a:rPr lang="zh-CN" altLang="zh-CN" dirty="0"/>
                  <a:t>中的一个元素，可以</a:t>
                </a:r>
                <a:r>
                  <a:rPr lang="zh-CN" altLang="en-US" dirty="0"/>
                  <a:t>表示</a:t>
                </a:r>
                <a:r>
                  <a:rPr lang="zh-CN" altLang="zh-CN" dirty="0"/>
                  <a:t>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r>
                          <a:rPr lang="zh-CN" altLang="en-US" i="1">
                            <a:latin typeface="Cambria Math" panose="02040503050406030204" pitchFamily="18" charset="0"/>
                          </a:rPr>
                          <m:t>−</m:t>
                        </m:r>
                        <m:r>
                          <a:rPr lang="en-US" altLang="zh-CN" i="1">
                            <a:latin typeface="Cambria Math" panose="02040503050406030204" pitchFamily="18" charset="0"/>
                          </a:rPr>
                          <m:t>1</m:t>
                        </m:r>
                      </m:sub>
                    </m:sSub>
                  </m:oMath>
                </a14:m>
                <a:r>
                  <a:rPr lang="zh-CN" altLang="zh-CN" dirty="0"/>
                  <a:t>中正交基的线性组合</a:t>
                </a:r>
                <a:endParaRPr lang="en-US" altLang="zh-CN" dirty="0"/>
              </a:p>
              <a:p>
                <a:pPr lvl="1"/>
                <a:endParaRPr lang="en-US" altLang="zh-CN" dirty="0"/>
              </a:p>
              <a:p>
                <a:pPr lvl="1">
                  <a:spcBef>
                    <a:spcPts val="1200"/>
                  </a:spcBef>
                </a:pPr>
                <a:endParaRPr lang="en-US" altLang="zh-CN" dirty="0"/>
              </a:p>
              <a:p>
                <a:pPr lvl="1"/>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𝑗</m:t>
                        </m:r>
                      </m:sub>
                    </m:sSub>
                  </m:oMath>
                </a14:m>
                <a:r>
                  <a:rPr lang="zh-CN" altLang="zh-CN" dirty="0"/>
                  <a:t>中的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𝑗</m:t>
                        </m:r>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也可表为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a:latin typeface="Cambria Math" panose="02040503050406030204" pitchFamily="18" charset="0"/>
                          </a:rPr>
                          <m:t>1</m:t>
                        </m:r>
                      </m:sub>
                    </m:sSub>
                  </m:oMath>
                </a14:m>
                <a:r>
                  <a:rPr lang="zh-CN" altLang="zh-CN" dirty="0"/>
                  <a:t>中正交基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𝜑</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a:latin typeface="Cambria Math" panose="02040503050406030204" pitchFamily="18" charset="0"/>
                          </a:rPr>
                          <m:t>1,</m:t>
                        </m:r>
                        <m:r>
                          <a:rPr lang="en-US" altLang="zh-CN" i="1">
                            <a:latin typeface="Cambria Math" panose="02040503050406030204" pitchFamily="18" charset="0"/>
                          </a:rPr>
                          <m:t>𝑘</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zh-CN" dirty="0"/>
                  <a:t>的线性组合</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68</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611560" y="3429000"/>
                <a:ext cx="3538789"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𝜑</m:t>
                          </m:r>
                        </m:e>
                        <m:sub>
                          <m:r>
                            <a:rPr lang="zh-CN" altLang="en-US" i="1">
                              <a:latin typeface="Cambria Math" panose="02040503050406030204" pitchFamily="18" charset="0"/>
                            </a:rPr>
                            <m:t>𝑗</m:t>
                          </m:r>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0</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𝜑</m:t>
                              </m:r>
                            </m:e>
                            <m:sub>
                              <m:r>
                                <a:rPr lang="zh-CN" altLang="en-US" i="1">
                                  <a:latin typeface="Cambria Math" panose="02040503050406030204" pitchFamily="18" charset="0"/>
                                </a:rPr>
                                <m:t>𝑗</m:t>
                              </m:r>
                              <m:r>
                                <a:rPr lang="zh-CN" altLang="en-US">
                                  <a:latin typeface="Cambria Math" panose="02040503050406030204" pitchFamily="18" charset="0"/>
                                </a:rPr>
                                <m:t>−1,</m:t>
                              </m:r>
                              <m:r>
                                <a:rPr lang="zh-CN" altLang="en-US" i="1">
                                  <a:latin typeface="Cambria Math" panose="02040503050406030204" pitchFamily="18" charset="0"/>
                                </a:rPr>
                                <m:t>𝑘</m:t>
                              </m:r>
                            </m:sub>
                          </m:sSub>
                          <m:r>
                            <a:rPr lang="zh-CN" altLang="en-US">
                              <a:latin typeface="Cambria Math" panose="02040503050406030204" pitchFamily="18" charset="0"/>
                            </a:rPr>
                            <m:t>(</m:t>
                          </m:r>
                          <m:r>
                            <a:rPr lang="zh-CN" altLang="en-US" i="1">
                              <a:latin typeface="Cambria Math" panose="02040503050406030204" pitchFamily="18" charset="0"/>
                            </a:rPr>
                            <m:t>𝑡</m:t>
                          </m:r>
                          <m:r>
                            <a:rPr lang="en-US" altLang="zh-CN" i="1">
                              <a:latin typeface="Cambria Math" panose="02040503050406030204" pitchFamily="18" charset="0"/>
                            </a:rPr>
                            <m:t>)</m:t>
                          </m:r>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11560" y="3429000"/>
                <a:ext cx="3538789" cy="93160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915816" y="6300467"/>
                <a:ext cx="3095143" cy="400110"/>
              </a:xfrm>
              <a:prstGeom prst="rect">
                <a:avLst/>
              </a:prstGeom>
            </p:spPr>
            <p:txBody>
              <a:bodyPr wrap="none">
                <a:spAutoFit/>
              </a:bodyPr>
              <a:lstStyle/>
              <a:p>
                <a14:m>
                  <m:oMath xmlns:m="http://schemas.openxmlformats.org/officeDocument/2006/math">
                    <m:sSub>
                      <m:sSubPr>
                        <m:ctrlPr>
                          <a:rPr lang="zh-CN" altLang="zh-CN" i="1" smtClean="0">
                            <a:solidFill>
                              <a:srgbClr val="C00000"/>
                            </a:solidFill>
                            <a:latin typeface="Cambria Math" panose="02040503050406030204" pitchFamily="18" charset="0"/>
                            <a:ea typeface="Cambria Math" panose="02040503050406030204" pitchFamily="18" charset="0"/>
                          </a:rPr>
                        </m:ctrlPr>
                      </m:sSubPr>
                      <m:e>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h</m:t>
                        </m:r>
                      </m:e>
                      <m:sub>
                        <m:r>
                          <a:rPr lang="en-US" altLang="zh-CN"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zh-CN" altLang="en-US" i="1" kern="100" smtClean="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dirty="0">
                    <a:solidFill>
                      <a:srgbClr val="C00000"/>
                    </a:solidFill>
                    <a:ea typeface="Cambria Math" panose="02040503050406030204" pitchFamily="18" charset="0"/>
                  </a:rPr>
                  <a:t> </a:t>
                </a:r>
                <a14:m>
                  <m:oMath xmlns:m="http://schemas.openxmlformats.org/officeDocument/2006/math">
                    <m:sSub>
                      <m:sSubPr>
                        <m:ctrlPr>
                          <a:rPr lang="zh-CN" altLang="zh-CN" i="1">
                            <a:solidFill>
                              <a:srgbClr val="C00000"/>
                            </a:solidFill>
                            <a:latin typeface="Cambria Math" panose="02040503050406030204" pitchFamily="18" charset="0"/>
                            <a:ea typeface="Cambria Math" panose="02040503050406030204" pitchFamily="18" charset="0"/>
                          </a:rPr>
                        </m:ctrlPr>
                      </m:sSubPr>
                      <m:e>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h</m:t>
                        </m:r>
                      </m:e>
                      <m:sub>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是加权系数</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2915816" y="6300467"/>
                <a:ext cx="3095143" cy="400110"/>
              </a:xfrm>
              <a:prstGeom prst="rect">
                <a:avLst/>
              </a:prstGeom>
              <a:blipFill>
                <a:blip r:embed="rId4"/>
                <a:stretch>
                  <a:fillRect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737101" y="3451778"/>
                <a:ext cx="4156074"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e>
                      </m:rad>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0</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𝜑</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𝑗</m:t>
                                  </m:r>
                                  <m:r>
                                    <a:rPr lang="zh-CN" altLang="en-US">
                                      <a:latin typeface="Cambria Math" panose="02040503050406030204" pitchFamily="18" charset="0"/>
                                    </a:rPr>
                                    <m:t>−1</m:t>
                                  </m:r>
                                </m:sup>
                              </m:sSup>
                            </m:den>
                          </m:f>
                          <m:r>
                            <a:rPr lang="zh-CN" altLang="en-US">
                              <a:latin typeface="Cambria Math" panose="02040503050406030204" pitchFamily="18" charset="0"/>
                            </a:rPr>
                            <m:t>−</m:t>
                          </m:r>
                          <m:r>
                            <a:rPr lang="zh-CN" altLang="en-US" i="1">
                              <a:latin typeface="Cambria Math" panose="02040503050406030204" pitchFamily="18" charset="0"/>
                            </a:rPr>
                            <m:t>𝑘</m:t>
                          </m:r>
                          <m:r>
                            <a:rPr lang="en-US" altLang="zh-CN" i="1">
                              <a:latin typeface="Cambria Math" panose="02040503050406030204" pitchFamily="18" charset="0"/>
                            </a:rPr>
                            <m:t>)</m:t>
                          </m:r>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737101" y="3451778"/>
                <a:ext cx="4156074" cy="9316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60032" y="5312161"/>
                <a:ext cx="4156394"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𝜓</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e>
                      </m:rad>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𝜑</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𝑗</m:t>
                                  </m:r>
                                  <m:r>
                                    <a:rPr lang="zh-CN" altLang="en-US">
                                      <a:latin typeface="Cambria Math" panose="02040503050406030204" pitchFamily="18" charset="0"/>
                                    </a:rPr>
                                    <m:t>−1</m:t>
                                  </m:r>
                                </m:sup>
                              </m:sSup>
                            </m:den>
                          </m:f>
                          <m:r>
                            <a:rPr lang="zh-CN" altLang="en-US">
                              <a:latin typeface="Cambria Math" panose="02040503050406030204" pitchFamily="18" charset="0"/>
                            </a:rPr>
                            <m:t>−</m:t>
                          </m:r>
                          <m:r>
                            <a:rPr lang="zh-CN" altLang="en-US" i="1">
                              <a:latin typeface="Cambria Math" panose="02040503050406030204" pitchFamily="18" charset="0"/>
                            </a:rPr>
                            <m:t>𝑘</m:t>
                          </m:r>
                          <m:r>
                            <a:rPr lang="en-US" altLang="zh-CN" i="1">
                              <a:latin typeface="Cambria Math" panose="02040503050406030204" pitchFamily="18" charset="0"/>
                            </a:rPr>
                            <m:t>)</m:t>
                          </m:r>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860032" y="5312161"/>
                <a:ext cx="4156394" cy="93160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37310" y="5312161"/>
                <a:ext cx="3609321"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en-US" altLang="zh-CN" i="1">
                              <a:latin typeface="Cambria Math" panose="02040503050406030204" pitchFamily="18" charset="0"/>
                            </a:rPr>
                            <m:t>𝜓</m:t>
                          </m:r>
                        </m:e>
                        <m:sub>
                          <m:r>
                            <a:rPr lang="zh-CN" altLang="en-US" i="1">
                              <a:latin typeface="Cambria Math" panose="02040503050406030204" pitchFamily="18" charset="0"/>
                            </a:rPr>
                            <m:t>𝑗</m:t>
                          </m:r>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en-US" altLang="zh-CN" b="0" i="0" smtClean="0">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𝜑</m:t>
                              </m:r>
                            </m:e>
                            <m:sub>
                              <m:r>
                                <a:rPr lang="zh-CN" altLang="en-US" i="1">
                                  <a:latin typeface="Cambria Math" panose="02040503050406030204" pitchFamily="18" charset="0"/>
                                </a:rPr>
                                <m:t>𝑗</m:t>
                              </m:r>
                              <m:r>
                                <a:rPr lang="zh-CN" altLang="en-US">
                                  <a:latin typeface="Cambria Math" panose="02040503050406030204" pitchFamily="18" charset="0"/>
                                </a:rPr>
                                <m:t>−1,</m:t>
                              </m:r>
                              <m:r>
                                <a:rPr lang="zh-CN" altLang="en-US" i="1">
                                  <a:latin typeface="Cambria Math" panose="02040503050406030204" pitchFamily="18" charset="0"/>
                                </a:rPr>
                                <m:t>𝑘</m:t>
                              </m:r>
                            </m:sub>
                          </m:sSub>
                          <m:r>
                            <a:rPr lang="zh-CN" altLang="en-US">
                              <a:latin typeface="Cambria Math" panose="02040503050406030204" pitchFamily="18" charset="0"/>
                            </a:rPr>
                            <m:t>(</m:t>
                          </m:r>
                          <m:r>
                            <a:rPr lang="zh-CN" altLang="en-US" i="1">
                              <a:latin typeface="Cambria Math" panose="02040503050406030204" pitchFamily="18" charset="0"/>
                            </a:rPr>
                            <m:t>𝑡</m:t>
                          </m:r>
                          <m:r>
                            <a:rPr lang="en-US" altLang="zh-CN" i="1">
                              <a:latin typeface="Cambria Math" panose="02040503050406030204" pitchFamily="18" charset="0"/>
                            </a:rPr>
                            <m:t>)</m:t>
                          </m:r>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37310" y="5312161"/>
                <a:ext cx="3609321" cy="93160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159367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二尺度差分方程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1089025"/>
                <a:ext cx="8461375" cy="5245100"/>
              </a:xfrm>
            </p:spPr>
            <p:txBody>
              <a:bodyPr/>
              <a:lstStyle/>
              <a:p>
                <a:pPr lvl="1"/>
                <a:endParaRPr lang="en-US" altLang="zh-CN" dirty="0"/>
              </a:p>
              <a:p>
                <a:pPr lvl="1">
                  <a:lnSpc>
                    <a:spcPct val="100000"/>
                  </a:lnSpc>
                  <a:spcBef>
                    <a:spcPts val="0"/>
                  </a:spcBef>
                </a:pPr>
                <a:endParaRPr lang="en-US" altLang="zh-CN" dirty="0"/>
              </a:p>
              <a:p>
                <a:pPr lvl="1">
                  <a:lnSpc>
                    <a:spcPct val="100000"/>
                  </a:lnSpc>
                  <a:spcBef>
                    <a:spcPts val="0"/>
                  </a:spcBef>
                </a:pPr>
                <a:endParaRPr lang="en-US" altLang="zh-CN" dirty="0"/>
              </a:p>
              <a:p>
                <a:pPr lvl="1"/>
                <a:r>
                  <a:rPr lang="zh-CN" altLang="en-US" dirty="0"/>
                  <a:t>二尺度差分方程给出了</a:t>
                </a:r>
                <a:r>
                  <a:rPr lang="zh-CN" altLang="zh-CN" dirty="0"/>
                  <a:t>在相邻尺度（如</a:t>
                </a:r>
                <a14:m>
                  <m:oMath xmlns:m="http://schemas.openxmlformats.org/officeDocument/2006/math">
                    <m:r>
                      <a:rPr lang="en-US" altLang="zh-CN" i="1">
                        <a:latin typeface="Cambria Math" panose="02040503050406030204" pitchFamily="18" charset="0"/>
                      </a:rPr>
                      <m:t>𝑗</m:t>
                    </m:r>
                  </m:oMath>
                </a14:m>
                <a:r>
                  <a:rPr lang="zh-CN" altLang="zh-CN" dirty="0"/>
                  <a:t>和</a:t>
                </a:r>
                <a14:m>
                  <m:oMath xmlns:m="http://schemas.openxmlformats.org/officeDocument/2006/math">
                    <m:r>
                      <a:rPr lang="en-US" altLang="zh-CN" i="1">
                        <a:latin typeface="Cambria Math" panose="02040503050406030204" pitchFamily="18" charset="0"/>
                      </a:rPr>
                      <m:t>𝑗</m:t>
                    </m:r>
                    <m:r>
                      <a:rPr lang="zh-CN" altLang="en-US" i="1">
                        <a:latin typeface="Cambria Math" panose="02040503050406030204" pitchFamily="18" charset="0"/>
                      </a:rPr>
                      <m:t>−</m:t>
                    </m:r>
                    <m:r>
                      <a:rPr lang="en-US" altLang="zh-CN" i="1">
                        <a:latin typeface="Cambria Math" panose="02040503050406030204" pitchFamily="18" charset="0"/>
                      </a:rPr>
                      <m:t>1</m:t>
                    </m:r>
                  </m:oMath>
                </a14:m>
                <a:r>
                  <a:rPr lang="zh-CN" altLang="zh-CN" dirty="0"/>
                  <a:t>）下的尺度函数和尺度函数之间、尺度函数和小波函数之间的联系</a:t>
                </a:r>
                <a:endParaRPr lang="en-US" altLang="zh-CN" dirty="0"/>
              </a:p>
              <a:p>
                <a:pPr lvl="1"/>
                <a:endParaRPr lang="en-US" altLang="zh-CN" dirty="0"/>
              </a:p>
              <a:p>
                <a:endParaRPr lang="en-US" altLang="zh-CN" dirty="0"/>
              </a:p>
              <a:p>
                <a:pPr lvl="1"/>
                <a:endParaRPr lang="en-US" altLang="zh-CN" i="1" dirty="0"/>
              </a:p>
              <a:p>
                <a:pPr lvl="1"/>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oMath>
                </a14:m>
                <a:r>
                  <a:rPr lang="zh-CN" altLang="zh-CN" dirty="0"/>
                  <a:t>与</a:t>
                </a:r>
                <a14:m>
                  <m:oMath xmlns:m="http://schemas.openxmlformats.org/officeDocument/2006/math">
                    <m:r>
                      <a:rPr lang="en-US" altLang="zh-CN" i="1">
                        <a:latin typeface="Cambria Math" panose="02040503050406030204" pitchFamily="18" charset="0"/>
                      </a:rPr>
                      <m:t>𝑗</m:t>
                    </m:r>
                  </m:oMath>
                </a14:m>
                <a:r>
                  <a:rPr lang="zh-CN" altLang="zh-CN" dirty="0"/>
                  <a:t>无关，它对任意两个相邻级中的</a:t>
                </a:r>
                <a14:m>
                  <m:oMath xmlns:m="http://schemas.openxmlformats.org/officeDocument/2006/math">
                    <m:r>
                      <a:rPr lang="en-US" altLang="zh-CN" i="1">
                        <a:latin typeface="Cambria Math" panose="02040503050406030204" pitchFamily="18" charset="0"/>
                      </a:rPr>
                      <m:t>𝜑</m:t>
                    </m:r>
                  </m:oMath>
                </a14:m>
                <a:r>
                  <a:rPr lang="zh-CN" altLang="zh-CN" dirty="0"/>
                  <a:t>和</a:t>
                </a:r>
                <a14:m>
                  <m:oMath xmlns:m="http://schemas.openxmlformats.org/officeDocument/2006/math">
                    <m:r>
                      <a:rPr lang="en-US" altLang="zh-CN" i="1">
                        <a:latin typeface="Cambria Math" panose="02040503050406030204" pitchFamily="18" charset="0"/>
                      </a:rPr>
                      <m:t>𝜓</m:t>
                    </m:r>
                  </m:oMath>
                </a14:m>
                <a:r>
                  <a:rPr lang="zh-CN" altLang="zh-CN" dirty="0"/>
                  <a:t>的关系都适用。这就是说，由</a:t>
                </a:r>
                <a14:m>
                  <m:oMath xmlns:m="http://schemas.openxmlformats.org/officeDocument/2006/math">
                    <m:r>
                      <a:rPr lang="en-US" altLang="zh-CN" i="1">
                        <a:latin typeface="Cambria Math" panose="02040503050406030204" pitchFamily="18" charset="0"/>
                      </a:rPr>
                      <m:t>𝑗</m:t>
                    </m:r>
                    <m:r>
                      <a:rPr lang="en-US" altLang="zh-CN" i="1">
                        <a:latin typeface="Cambria Math" panose="02040503050406030204" pitchFamily="18" charset="0"/>
                      </a:rPr>
                      <m:t>=0</m:t>
                    </m:r>
                  </m:oMath>
                </a14:m>
                <a:r>
                  <a:rPr lang="zh-CN" altLang="zh-CN" dirty="0"/>
                  <a:t>和</a:t>
                </a:r>
                <a14:m>
                  <m:oMath xmlns:m="http://schemas.openxmlformats.org/officeDocument/2006/math">
                    <m:r>
                      <a:rPr lang="en-US" altLang="zh-CN" i="1">
                        <a:latin typeface="Cambria Math" panose="02040503050406030204" pitchFamily="18" charset="0"/>
                      </a:rPr>
                      <m:t>𝑗</m:t>
                    </m:r>
                    <m:r>
                      <a:rPr lang="en-US" altLang="zh-CN" i="1">
                        <a:latin typeface="Cambria Math" panose="02040503050406030204" pitchFamily="18" charset="0"/>
                      </a:rPr>
                      <m:t>=1</m:t>
                    </m:r>
                  </m:oMath>
                </a14:m>
                <a:r>
                  <a:rPr lang="zh-CN" altLang="zh-CN" dirty="0"/>
                  <a:t>的二尺度差分方程求出的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a:latin typeface="Cambria Math" panose="02040503050406030204" pitchFamily="18" charset="0"/>
                      </a:rPr>
                      <m:t>)</m:t>
                    </m:r>
                  </m:oMath>
                </a14:m>
                <a:r>
                  <a:rPr lang="zh-CN" altLang="zh-CN" dirty="0"/>
                  <a:t>适用于</a:t>
                </a:r>
                <a14:m>
                  <m:oMath xmlns:m="http://schemas.openxmlformats.org/officeDocument/2006/math">
                    <m:r>
                      <a:rPr lang="en-US" altLang="zh-CN" i="1">
                        <a:latin typeface="Cambria Math" panose="02040503050406030204" pitchFamily="18" charset="0"/>
                      </a:rPr>
                      <m:t>𝑗</m:t>
                    </m:r>
                  </m:oMath>
                </a14:m>
                <a:r>
                  <a:rPr lang="zh-CN" altLang="zh-CN" dirty="0"/>
                  <a:t>取任何整数时的二尺度差分方程。</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1089025"/>
                <a:ext cx="8461375" cy="5245100"/>
              </a:xfrm>
              <a:blipFill>
                <a:blip r:embed="rId2"/>
                <a:stretch>
                  <a:fillRect r="-1009" b="-988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69</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429302" y="1138272"/>
                <a:ext cx="4156074"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e>
                      </m:rad>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0</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𝜑</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𝑗</m:t>
                                  </m:r>
                                  <m:r>
                                    <a:rPr lang="zh-CN" altLang="en-US">
                                      <a:latin typeface="Cambria Math" panose="02040503050406030204" pitchFamily="18" charset="0"/>
                                    </a:rPr>
                                    <m:t>−1</m:t>
                                  </m:r>
                                </m:sup>
                              </m:sSup>
                            </m:den>
                          </m:f>
                          <m:r>
                            <a:rPr lang="zh-CN" altLang="en-US">
                              <a:latin typeface="Cambria Math" panose="02040503050406030204" pitchFamily="18" charset="0"/>
                            </a:rPr>
                            <m:t>−</m:t>
                          </m:r>
                          <m:r>
                            <a:rPr lang="zh-CN" altLang="en-US" i="1">
                              <a:latin typeface="Cambria Math" panose="02040503050406030204" pitchFamily="18" charset="0"/>
                            </a:rPr>
                            <m:t>𝑘</m:t>
                          </m:r>
                          <m:r>
                            <a:rPr lang="en-US" altLang="zh-CN" i="1">
                              <a:latin typeface="Cambria Math" panose="02040503050406030204" pitchFamily="18" charset="0"/>
                            </a:rPr>
                            <m:t>)</m:t>
                          </m:r>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429302" y="1138272"/>
                <a:ext cx="4156074" cy="93160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847599" y="1138272"/>
                <a:ext cx="4156394"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𝜓</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e>
                      </m:rad>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𝜑</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𝑗</m:t>
                                  </m:r>
                                  <m:r>
                                    <a:rPr lang="zh-CN" altLang="en-US">
                                      <a:latin typeface="Cambria Math" panose="02040503050406030204" pitchFamily="18" charset="0"/>
                                    </a:rPr>
                                    <m:t>−1</m:t>
                                  </m:r>
                                </m:sup>
                              </m:sSup>
                            </m:den>
                          </m:f>
                          <m:r>
                            <a:rPr lang="zh-CN" altLang="en-US">
                              <a:latin typeface="Cambria Math" panose="02040503050406030204" pitchFamily="18" charset="0"/>
                            </a:rPr>
                            <m:t>−</m:t>
                          </m:r>
                          <m:r>
                            <a:rPr lang="zh-CN" altLang="en-US" i="1">
                              <a:latin typeface="Cambria Math" panose="02040503050406030204" pitchFamily="18" charset="0"/>
                            </a:rPr>
                            <m:t>𝑘</m:t>
                          </m:r>
                          <m:r>
                            <a:rPr lang="en-US" altLang="zh-CN" i="1">
                              <a:latin typeface="Cambria Math" panose="02040503050406030204" pitchFamily="18" charset="0"/>
                            </a:rPr>
                            <m:t>)</m:t>
                          </m:r>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847599" y="1138272"/>
                <a:ext cx="4156394" cy="93160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215863" y="3564376"/>
                <a:ext cx="6388672"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h</m:t>
                          </m:r>
                        </m:e>
                        <m:sub>
                          <m:r>
                            <a:rPr lang="zh-CN" altLang="en-US" sz="2400">
                              <a:latin typeface="Cambria Math" panose="02040503050406030204" pitchFamily="18" charset="0"/>
                            </a:rPr>
                            <m:t>0</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e>
                      </m:d>
                      <m:r>
                        <a:rPr lang="zh-CN" altLang="en-US" sz="2400">
                          <a:latin typeface="Cambria Math" panose="02040503050406030204" pitchFamily="18" charset="0"/>
                        </a:rPr>
                        <m:t>=</m:t>
                      </m:r>
                      <m:d>
                        <m:dPr>
                          <m:begChr m:val=""/>
                          <m:endChr m:val="〉"/>
                          <m:ctrlPr>
                            <a:rPr lang="zh-CN" altLang="en-US" sz="2400" i="1" smtClean="0">
                              <a:latin typeface="Cambria Math" panose="02040503050406030204" pitchFamily="18" charset="0"/>
                            </a:rPr>
                          </m:ctrlPr>
                        </m:dPr>
                        <m:e>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𝑗</m:t>
                              </m:r>
                              <m:r>
                                <a:rPr lang="zh-CN" altLang="en-US" sz="2400">
                                  <a:latin typeface="Cambria Math" panose="02040503050406030204" pitchFamily="18" charset="0"/>
                                </a:rPr>
                                <m:t>,0</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𝑗</m:t>
                              </m:r>
                              <m:r>
                                <a:rPr lang="zh-CN" altLang="en-US" sz="2400">
                                  <a:latin typeface="Cambria Math" panose="02040503050406030204" pitchFamily="18" charset="0"/>
                                </a:rPr>
                                <m:t>−1,</m:t>
                              </m:r>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en-US" altLang="zh-CN" sz="2400" i="1">
                              <a:latin typeface="Cambria Math" panose="02040503050406030204" pitchFamily="18" charset="0"/>
                            </a:rPr>
                            <m:t>)</m:t>
                          </m:r>
                        </m:e>
                      </m:d>
                      <m:r>
                        <a:rPr lang="en-US" altLang="zh-CN" sz="2400" b="0" i="1" smtClean="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en-US" altLang="zh-CN" sz="2400" b="0" i="1" smtClean="0">
                                  <a:latin typeface="Cambria Math" panose="02040503050406030204" pitchFamily="18" charset="0"/>
                                </a:rPr>
                                <m:t>1</m:t>
                              </m:r>
                              <m:r>
                                <a:rPr lang="zh-CN" altLang="en-US" sz="2400">
                                  <a:latin typeface="Cambria Math" panose="02040503050406030204" pitchFamily="18" charset="0"/>
                                </a:rPr>
                                <m:t>,0</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en-US" altLang="zh-CN" sz="2400" b="0" i="1" smtClean="0">
                                  <a:latin typeface="Cambria Math" panose="02040503050406030204" pitchFamily="18" charset="0"/>
                                </a:rPr>
                                <m:t>0</m:t>
                              </m:r>
                              <m:r>
                                <a:rPr lang="zh-CN" altLang="en-US" sz="2400">
                                  <a:latin typeface="Cambria Math" panose="02040503050406030204" pitchFamily="18" charset="0"/>
                                </a:rPr>
                                <m:t>,</m:t>
                              </m:r>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en-US" altLang="zh-CN" sz="2400" i="1">
                              <a:latin typeface="Cambria Math" panose="02040503050406030204" pitchFamily="18" charset="0"/>
                            </a:rPr>
                            <m:t>)</m:t>
                          </m:r>
                        </m:e>
                      </m:d>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215863" y="3564376"/>
                <a:ext cx="6388672" cy="491417"/>
              </a:xfrm>
              <a:prstGeom prst="rect">
                <a:avLst/>
              </a:prstGeom>
              <a:blipFill>
                <a:blip r:embed="rId5"/>
                <a:stretch>
                  <a:fillRect t="-122500" r="-9256" b="-18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15863" y="4291253"/>
                <a:ext cx="6388672"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h</m:t>
                          </m:r>
                        </m:e>
                        <m:sub>
                          <m:r>
                            <a:rPr lang="en-US" altLang="zh-CN" sz="2400" b="0" i="0" smtClean="0">
                              <a:latin typeface="Cambria Math" panose="02040503050406030204" pitchFamily="18" charset="0"/>
                            </a:rPr>
                            <m:t>1</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e>
                      </m:d>
                      <m:r>
                        <a:rPr lang="zh-CN" altLang="en-US" sz="2400">
                          <a:latin typeface="Cambria Math" panose="02040503050406030204" pitchFamily="18" charset="0"/>
                        </a:rPr>
                        <m:t>=</m:t>
                      </m:r>
                      <m:d>
                        <m:dPr>
                          <m:begChr m:val=""/>
                          <m:endChr m:val="〉"/>
                          <m:ctrlPr>
                            <a:rPr lang="zh-CN" altLang="en-US" sz="2400" i="1" smtClean="0">
                              <a:latin typeface="Cambria Math" panose="02040503050406030204" pitchFamily="18" charset="0"/>
                            </a:rPr>
                          </m:ctrlPr>
                        </m:dPr>
                        <m:e>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𝜓</m:t>
                              </m:r>
                            </m:e>
                            <m:sub>
                              <m:r>
                                <a:rPr lang="zh-CN" altLang="en-US" sz="2400" i="1">
                                  <a:latin typeface="Cambria Math" panose="02040503050406030204" pitchFamily="18" charset="0"/>
                                </a:rPr>
                                <m:t>𝑗</m:t>
                              </m:r>
                              <m:r>
                                <a:rPr lang="zh-CN" altLang="en-US" sz="2400">
                                  <a:latin typeface="Cambria Math" panose="02040503050406030204" pitchFamily="18" charset="0"/>
                                </a:rPr>
                                <m:t>,0</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zh-CN" altLang="en-US" sz="2400" i="1">
                                  <a:latin typeface="Cambria Math" panose="02040503050406030204" pitchFamily="18" charset="0"/>
                                </a:rPr>
                                <m:t>𝑗</m:t>
                              </m:r>
                              <m:r>
                                <a:rPr lang="zh-CN" altLang="en-US" sz="2400">
                                  <a:latin typeface="Cambria Math" panose="02040503050406030204" pitchFamily="18" charset="0"/>
                                </a:rPr>
                                <m:t>−1,</m:t>
                              </m:r>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en-US" altLang="zh-CN" sz="2400" i="1">
                              <a:latin typeface="Cambria Math" panose="02040503050406030204" pitchFamily="18" charset="0"/>
                            </a:rPr>
                            <m:t>)</m:t>
                          </m:r>
                        </m:e>
                      </m:d>
                      <m:r>
                        <a:rPr lang="en-US" altLang="zh-CN" sz="2400" b="0" i="1" smtClean="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b="0" i="1" smtClean="0">
                                  <a:latin typeface="Cambria Math" panose="02040503050406030204" pitchFamily="18" charset="0"/>
                                </a:rPr>
                                <m:t>1</m:t>
                              </m:r>
                              <m:r>
                                <a:rPr lang="zh-CN" altLang="en-US" sz="2400">
                                  <a:latin typeface="Cambria Math" panose="02040503050406030204" pitchFamily="18" charset="0"/>
                                </a:rPr>
                                <m:t>,0</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𝜑</m:t>
                              </m:r>
                            </m:e>
                            <m:sub>
                              <m:r>
                                <a:rPr lang="en-US" altLang="zh-CN" sz="2400" b="0" i="1" smtClean="0">
                                  <a:latin typeface="Cambria Math" panose="02040503050406030204" pitchFamily="18" charset="0"/>
                                </a:rPr>
                                <m:t>0</m:t>
                              </m:r>
                              <m:r>
                                <a:rPr lang="zh-CN" altLang="en-US" sz="2400">
                                  <a:latin typeface="Cambria Math" panose="02040503050406030204" pitchFamily="18" charset="0"/>
                                </a:rPr>
                                <m:t>,</m:t>
                              </m:r>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𝑡</m:t>
                          </m:r>
                          <m:r>
                            <a:rPr lang="en-US" altLang="zh-CN" sz="2400" i="1">
                              <a:latin typeface="Cambria Math" panose="02040503050406030204" pitchFamily="18" charset="0"/>
                            </a:rPr>
                            <m:t>)</m:t>
                          </m: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215863" y="4291253"/>
                <a:ext cx="6388672" cy="491417"/>
              </a:xfrm>
              <a:prstGeom prst="rect">
                <a:avLst/>
              </a:prstGeom>
              <a:blipFill>
                <a:blip r:embed="rId6"/>
                <a:stretch>
                  <a:fillRect t="-120988" r="-9351" b="-177778"/>
                </a:stretch>
              </a:blipFill>
            </p:spPr>
            <p:txBody>
              <a:bodyPr/>
              <a:lstStyle/>
              <a:p>
                <a:r>
                  <a:rPr lang="zh-CN" altLang="en-US">
                    <a:noFill/>
                  </a:rPr>
                  <a:t> </a:t>
                </a:r>
              </a:p>
            </p:txBody>
          </p:sp>
        </mc:Fallback>
      </mc:AlternateContent>
      <p:sp>
        <p:nvSpPr>
          <p:cNvPr id="9" name="矩形 8"/>
          <p:cNvSpPr/>
          <p:nvPr/>
        </p:nvSpPr>
        <p:spPr bwMode="auto">
          <a:xfrm>
            <a:off x="429301" y="1089025"/>
            <a:ext cx="8574691" cy="980849"/>
          </a:xfrm>
          <a:prstGeom prst="rect">
            <a:avLst/>
          </a:prstGeom>
          <a:noFill/>
          <a:ln w="19050" cap="flat" cmpd="sng" algn="ctr">
            <a:solidFill>
              <a:srgbClr val="FF0000"/>
            </a:solidFill>
            <a:prstDash val="dash"/>
            <a:round/>
            <a:headEnd type="none" w="med" len="med"/>
            <a:tailEnd type="none" w="med" len="med"/>
          </a:ln>
          <a:effectLst/>
          <a:extLst>
            <a:ext uri="{909E8E84-426E-40DD-AFC4-6F175D3DCCD1}">
              <a14:hiddenFill xmlns:a14="http://schemas.microsoft.com/office/drawing/2010/main">
                <a:gradFill rotWithShape="1">
                  <a:gsLst>
                    <a:gs pos="0">
                      <a:srgbClr val="DBDEEE"/>
                    </a:gs>
                    <a:gs pos="72000">
                      <a:srgbClr val="96A1CE"/>
                    </a:gs>
                    <a:gs pos="100000">
                      <a:srgbClr val="818EC7"/>
                    </a:gs>
                  </a:gsLst>
                  <a:lin ang="5400000" scaled="1"/>
                </a:gradFill>
              </a14:hiddenFill>
            </a:ext>
            <a:ext uri="{AF507438-7753-43E0-B8FC-AC1667EBCBE1}">
              <a14:hiddenEffects xmlns:a14="http://schemas.microsoft.com/office/drawing/2010/main">
                <a:effectLst>
                  <a:outerShdw dist="50800" dir="5400000" rotWithShape="0">
                    <a:srgbClr val="4E3B30">
                      <a:alpha val="59999"/>
                    </a:srgbClr>
                  </a:outerShdw>
                </a:effectLst>
              </a14:hiddenEffects>
            </a:ex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0" name="矩形 9"/>
          <p:cNvSpPr/>
          <p:nvPr/>
        </p:nvSpPr>
        <p:spPr bwMode="auto">
          <a:xfrm>
            <a:off x="1209786" y="3481999"/>
            <a:ext cx="6372000" cy="1332000"/>
          </a:xfrm>
          <a:prstGeom prst="rect">
            <a:avLst/>
          </a:prstGeom>
          <a:noFill/>
          <a:ln w="19050" cap="flat" cmpd="sng" algn="ctr">
            <a:solidFill>
              <a:srgbClr val="FF0000"/>
            </a:solidFill>
            <a:prstDash val="dash"/>
            <a:round/>
            <a:headEnd type="none" w="med" len="med"/>
            <a:tailEnd type="none" w="med" len="med"/>
          </a:ln>
          <a:effectLst/>
          <a:extLst>
            <a:ext uri="{909E8E84-426E-40DD-AFC4-6F175D3DCCD1}">
              <a14:hiddenFill xmlns:a14="http://schemas.microsoft.com/office/drawing/2010/main">
                <a:gradFill rotWithShape="1">
                  <a:gsLst>
                    <a:gs pos="0">
                      <a:srgbClr val="DBDEEE"/>
                    </a:gs>
                    <a:gs pos="72000">
                      <a:srgbClr val="96A1CE"/>
                    </a:gs>
                    <a:gs pos="100000">
                      <a:srgbClr val="818EC7"/>
                    </a:gs>
                  </a:gsLst>
                  <a:lin ang="5400000" scaled="1"/>
                </a:gradFill>
              </a14:hiddenFill>
            </a:ext>
            <a:ext uri="{AF507438-7753-43E0-B8FC-AC1667EBCBE1}">
              <a14:hiddenEffects xmlns:a14="http://schemas.microsoft.com/office/drawing/2010/main">
                <a:effectLst>
                  <a:outerShdw dist="50800" dir="5400000" rotWithShape="0">
                    <a:srgbClr val="4E3B30">
                      <a:alpha val="59999"/>
                    </a:srgbClr>
                  </a:outerShdw>
                </a:effectLst>
              </a14:hiddenEffects>
            </a:ex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1766844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小波变换的定义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2151" y="2276872"/>
                <a:ext cx="8461375" cy="3889697"/>
              </a:xfrm>
            </p:spPr>
            <p:txBody>
              <a:bodyPr/>
              <a:lstStyle/>
              <a:p>
                <a:r>
                  <a:rPr lang="zh-CN" altLang="zh-CN" dirty="0"/>
                  <a:t>如果</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sub>
                    </m:sSub>
                    <m:r>
                      <a:rPr lang="en-US" altLang="zh-CN">
                        <a:latin typeface="Cambria Math" panose="02040503050406030204" pitchFamily="18" charset="0"/>
                      </a:rPr>
                      <m:t>(</m:t>
                    </m:r>
                    <m:r>
                      <a:rPr lang="en-US" altLang="zh-CN" i="1">
                        <a:latin typeface="Cambria Math" panose="02040503050406030204" pitchFamily="18" charset="0"/>
                      </a:rPr>
                      <m:t>𝑡</m:t>
                    </m:r>
                    <m:r>
                      <a:rPr lang="en-US" altLang="zh-CN">
                        <a:latin typeface="Cambria Math" panose="02040503050406030204" pitchFamily="18" charset="0"/>
                      </a:rPr>
                      <m:t>)</m:t>
                    </m:r>
                  </m:oMath>
                </a14:m>
                <a:r>
                  <a:rPr lang="zh-CN" altLang="zh-CN" dirty="0"/>
                  <a:t>在时域是有限支撑的，那么它和</a:t>
                </a:r>
                <a14:m>
                  <m:oMath xmlns:m="http://schemas.openxmlformats.org/officeDocument/2006/math">
                    <m:d>
                      <m:dPr>
                        <m:begChr m:val=""/>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a:latin typeface="Cambria Math" panose="02040503050406030204" pitchFamily="18" charset="0"/>
                          </a:rPr>
                          <m:t>(</m:t>
                        </m:r>
                        <m:r>
                          <a:rPr lang="en-US" altLang="zh-CN" i="1">
                            <a:latin typeface="Cambria Math" panose="02040503050406030204" pitchFamily="18" charset="0"/>
                          </a:rPr>
                          <m:t>𝑡</m:t>
                        </m:r>
                      </m:e>
                    </m:d>
                  </m:oMath>
                </a14:m>
                <a:r>
                  <a:rPr lang="zh-CN" altLang="zh-CN" dirty="0"/>
                  <a:t>作内积后将保证</a:t>
                </a:r>
                <a14:m>
                  <m:oMath xmlns:m="http://schemas.openxmlformats.org/officeDocument/2006/math">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𝑥</m:t>
                        </m:r>
                      </m:sub>
                    </m:sSub>
                    <m:r>
                      <a:rPr lang="en-US" altLang="zh-CN">
                        <a:latin typeface="Cambria Math" panose="02040503050406030204" pitchFamily="18" charset="0"/>
                      </a:rPr>
                      <m:t>(</m:t>
                    </m:r>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r>
                      <a:rPr lang="en-US" altLang="zh-CN">
                        <a:latin typeface="Cambria Math" panose="02040503050406030204" pitchFamily="18" charset="0"/>
                      </a:rPr>
                      <m:t>)</m:t>
                    </m:r>
                  </m:oMath>
                </a14:m>
                <a:r>
                  <a:rPr lang="zh-CN" altLang="zh-CN" dirty="0"/>
                  <a:t>在时域也是有限支撑的，从而实现我们所希望的时域定位功能</a:t>
                </a:r>
                <a:endParaRPr lang="en-US" altLang="zh-CN" dirty="0"/>
              </a:p>
              <a:p>
                <a:r>
                  <a:rPr lang="zh-CN" altLang="zh-CN" dirty="0"/>
                  <a:t>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𝛹</m:t>
                        </m:r>
                      </m:e>
                      <m:sub>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sub>
                    </m:sSub>
                    <m:r>
                      <a:rPr lang="en-US" altLang="zh-CN">
                        <a:latin typeface="Cambria Math" panose="02040503050406030204" pitchFamily="18" charset="0"/>
                      </a:rPr>
                      <m:t>(</m:t>
                    </m:r>
                    <m:r>
                      <a:rPr lang="en-US" altLang="zh-CN" i="1">
                        <a:latin typeface="Cambria Math" panose="02040503050406030204" pitchFamily="18" charset="0"/>
                      </a:rPr>
                      <m:t>𝛺</m:t>
                    </m:r>
                    <m:r>
                      <a:rPr lang="en-US" altLang="zh-CN">
                        <a:latin typeface="Cambria Math" panose="02040503050406030204" pitchFamily="18" charset="0"/>
                      </a:rPr>
                      <m:t>)</m:t>
                    </m:r>
                  </m:oMath>
                </a14:m>
                <a:r>
                  <a:rPr lang="zh-CN" altLang="zh-CN" dirty="0"/>
                  <a:t>具有带通性质，即</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𝛹</m:t>
                        </m:r>
                      </m:e>
                      <m:sub>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sub>
                    </m:sSub>
                    <m:r>
                      <a:rPr lang="en-US" altLang="zh-CN">
                        <a:latin typeface="Cambria Math" panose="02040503050406030204" pitchFamily="18" charset="0"/>
                      </a:rPr>
                      <m:t>(</m:t>
                    </m:r>
                    <m:r>
                      <a:rPr lang="en-US" altLang="zh-CN" i="1">
                        <a:latin typeface="Cambria Math" panose="02040503050406030204" pitchFamily="18" charset="0"/>
                      </a:rPr>
                      <m:t>𝛺</m:t>
                    </m:r>
                    <m:r>
                      <a:rPr lang="en-US" altLang="zh-CN">
                        <a:latin typeface="Cambria Math" panose="02040503050406030204" pitchFamily="18" charset="0"/>
                      </a:rPr>
                      <m:t>)</m:t>
                    </m:r>
                  </m:oMath>
                </a14:m>
                <a:r>
                  <a:rPr lang="zh-CN" altLang="zh-CN" dirty="0"/>
                  <a:t>围绕着中心频率是有限支撑的，那么</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𝛹</m:t>
                        </m:r>
                      </m:e>
                      <m:sub>
                        <m:r>
                          <a:rPr lang="en-US" altLang="zh-CN" i="1">
                            <a:latin typeface="Cambria Math" panose="02040503050406030204" pitchFamily="18" charset="0"/>
                          </a:rPr>
                          <m:t>𝑎</m:t>
                        </m:r>
                        <m:r>
                          <a:rPr lang="en-US" altLang="zh-CN">
                            <a:latin typeface="Cambria Math" panose="02040503050406030204" pitchFamily="18" charset="0"/>
                          </a:rPr>
                          <m:t>,</m:t>
                        </m:r>
                        <m:r>
                          <a:rPr lang="en-US" altLang="zh-CN" i="1">
                            <a:latin typeface="Cambria Math" panose="02040503050406030204" pitchFamily="18" charset="0"/>
                          </a:rPr>
                          <m:t>𝑏</m:t>
                        </m:r>
                      </m:sub>
                    </m:sSub>
                    <m:r>
                      <a:rPr lang="en-US" altLang="zh-CN">
                        <a:latin typeface="Cambria Math" panose="02040503050406030204" pitchFamily="18" charset="0"/>
                      </a:rPr>
                      <m:t>(</m:t>
                    </m:r>
                    <m:r>
                      <a:rPr lang="en-US" altLang="zh-CN" i="1">
                        <a:latin typeface="Cambria Math" panose="02040503050406030204" pitchFamily="18" charset="0"/>
                      </a:rPr>
                      <m:t>𝛺</m:t>
                    </m:r>
                    <m:r>
                      <a:rPr lang="en-US" altLang="zh-CN">
                        <a:latin typeface="Cambria Math" panose="02040503050406030204" pitchFamily="18" charset="0"/>
                      </a:rPr>
                      <m:t>)</m:t>
                    </m:r>
                  </m:oMath>
                </a14:m>
                <a:r>
                  <a:rPr lang="zh-CN" altLang="zh-CN" dirty="0"/>
                  <a:t>和</a:t>
                </a:r>
                <a14:m>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m:t>
                    </m:r>
                    <m:r>
                      <a:rPr lang="en-US" altLang="zh-CN" i="1">
                        <a:latin typeface="Cambria Math" panose="02040503050406030204" pitchFamily="18" charset="0"/>
                      </a:rPr>
                      <m:t>𝛺</m:t>
                    </m:r>
                    <m:r>
                      <a:rPr lang="en-US" altLang="zh-CN">
                        <a:latin typeface="Cambria Math" panose="02040503050406030204" pitchFamily="18" charset="0"/>
                      </a:rPr>
                      <m:t>)</m:t>
                    </m:r>
                  </m:oMath>
                </a14:m>
                <a:r>
                  <a:rPr lang="zh-CN" altLang="zh-CN" dirty="0"/>
                  <a:t>作内积后也将反映</a:t>
                </a:r>
                <a14:m>
                  <m:oMath xmlns:m="http://schemas.openxmlformats.org/officeDocument/2006/math">
                    <m:r>
                      <a:rPr lang="en-US" altLang="zh-CN" i="1">
                        <a:latin typeface="Cambria Math" panose="02040503050406030204" pitchFamily="18" charset="0"/>
                      </a:rPr>
                      <m:t>𝑋</m:t>
                    </m:r>
                    <m:r>
                      <a:rPr lang="en-US" altLang="zh-CN">
                        <a:latin typeface="Cambria Math" panose="02040503050406030204" pitchFamily="18" charset="0"/>
                      </a:rPr>
                      <m:t>(</m:t>
                    </m:r>
                    <m:r>
                      <a:rPr lang="en-US" altLang="zh-CN" i="1">
                        <a:latin typeface="Cambria Math" panose="02040503050406030204" pitchFamily="18" charset="0"/>
                      </a:rPr>
                      <m:t>𝛺</m:t>
                    </m:r>
                    <m:r>
                      <a:rPr lang="en-US" altLang="zh-CN">
                        <a:latin typeface="Cambria Math" panose="02040503050406030204" pitchFamily="18" charset="0"/>
                      </a:rPr>
                      <m:t>)</m:t>
                    </m:r>
                  </m:oMath>
                </a14:m>
                <a:r>
                  <a:rPr lang="zh-CN" altLang="zh-CN" dirty="0"/>
                  <a:t>在中心频率处的局部性质，从而实现好的频率定位性质</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2151" y="2276872"/>
                <a:ext cx="8461375" cy="3889697"/>
              </a:xfrm>
              <a:blipFill>
                <a:blip r:embed="rId2"/>
                <a:stretch>
                  <a:fillRect t="-313" r="-1153" b="-376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7</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464760" y="1012866"/>
                <a:ext cx="8213730" cy="1129027"/>
              </a:xfrm>
              <a:prstGeom prst="rect">
                <a:avLst/>
              </a:prstGeom>
            </p:spPr>
            <p:txBody>
              <a:bodyPr wrap="square">
                <a:spAutoFit/>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CN" sz="2400" i="1" kern="100" smtClean="0">
                          <a:latin typeface="Cambria Math" panose="02040503050406030204" pitchFamily="18" charset="0"/>
                          <a:ea typeface="宋体" panose="02010600030101010101" pitchFamily="2" charset="-122"/>
                        </a:rPr>
                        <m:t>𝑊</m:t>
                      </m:r>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rPr>
                            <m:t>𝑇</m:t>
                          </m:r>
                        </m:e>
                        <m:sub>
                          <m:r>
                            <a:rPr lang="en-US" altLang="zh-CN" sz="2400" i="1" kern="100">
                              <a:latin typeface="Cambria Math" panose="02040503050406030204" pitchFamily="18" charset="0"/>
                              <a:ea typeface="宋体" panose="02010600030101010101" pitchFamily="2" charset="-122"/>
                            </a:rPr>
                            <m:t>𝑥</m:t>
                          </m:r>
                        </m:sub>
                      </m:sSub>
                      <m:d>
                        <m:dPr>
                          <m:ctrlPr>
                            <a:rPr lang="en-US" altLang="zh-CN" sz="2400" i="1" kern="100">
                              <a:latin typeface="Cambria Math" panose="02040503050406030204" pitchFamily="18" charset="0"/>
                              <a:ea typeface="宋体" panose="02010600030101010101" pitchFamily="2" charset="-122"/>
                            </a:rPr>
                          </m:ctrlPr>
                        </m:dPr>
                        <m:e>
                          <m:r>
                            <a:rPr lang="en-US" altLang="zh-CN" sz="2400" i="1" kern="100">
                              <a:latin typeface="Cambria Math" panose="02040503050406030204" pitchFamily="18" charset="0"/>
                              <a:ea typeface="宋体" panose="02010600030101010101" pitchFamily="2" charset="-122"/>
                            </a:rPr>
                            <m:t>𝑎</m:t>
                          </m:r>
                          <m:r>
                            <a:rPr lang="en-US" altLang="zh-CN" sz="2400" kern="100">
                              <a:latin typeface="Cambria Math" panose="02040503050406030204" pitchFamily="18" charset="0"/>
                              <a:ea typeface="宋体" panose="02010600030101010101" pitchFamily="2" charset="-122"/>
                            </a:rPr>
                            <m:t>,</m:t>
                          </m:r>
                          <m:r>
                            <a:rPr lang="en-US" altLang="zh-CN" sz="2400" i="1" kern="100">
                              <a:latin typeface="Cambria Math" panose="02040503050406030204" pitchFamily="18" charset="0"/>
                              <a:ea typeface="宋体" panose="02010600030101010101" pitchFamily="2" charset="-122"/>
                            </a:rPr>
                            <m:t>𝑏</m:t>
                          </m:r>
                        </m:e>
                      </m:d>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nary>
                        <m:naryPr>
                          <m:grow m:val="on"/>
                          <m:subHide m:val="on"/>
                          <m:supHide m:val="on"/>
                          <m:ctrlPr>
                            <a:rPr lang="zh-CN" altLang="zh-CN" sz="2400" i="1">
                              <a:latin typeface="Cambria Math" panose="02040503050406030204" pitchFamily="18" charset="0"/>
                              <a:ea typeface="Cambria Math" panose="02040503050406030204" pitchFamily="18" charset="0"/>
                            </a:rPr>
                          </m:ctrlPr>
                        </m:naryPr>
                        <m:sub/>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e>
                          </m:d>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e>
                      </m:nary>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𝑑𝑡</m:t>
                      </m:r>
                      <m:r>
                        <a:rPr lang="en-US" altLang="zh-CN" sz="2400" b="0" i="1" kern="100" smtClean="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ad>
                            <m:radPr>
                              <m:degHide m:val="on"/>
                              <m:ctrlPr>
                                <a:rPr lang="zh-CN" altLang="zh-CN" sz="2400" i="1">
                                  <a:latin typeface="Cambria Math" panose="02040503050406030204" pitchFamily="18" charset="0"/>
                                  <a:ea typeface="Cambria Math" panose="02040503050406030204" pitchFamily="18" charset="0"/>
                                </a:rPr>
                              </m:ctrlPr>
                            </m:radPr>
                            <m:deg/>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e>
                          </m:rad>
                        </m:num>
                        <m:den>
                          <m:r>
                            <a:rPr lang="en-US" altLang="zh-CN" sz="2400" kern="100">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𝜋</m:t>
                          </m:r>
                        </m:den>
                      </m:f>
                      <m:nary>
                        <m:naryPr>
                          <m:limLoc m:val="subSup"/>
                          <m:grow m:val="on"/>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ub>
                        <m:sup>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𝛹</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r>
                            <a:rPr lang="en-US" altLang="zh-CN" sz="2400"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𝑑</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𝛺</m:t>
                          </m:r>
                        </m:e>
                      </m:nary>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464760" y="1012866"/>
                <a:ext cx="8213730" cy="112902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089088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二尺度差分方程</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70</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429302" y="1138272"/>
                <a:ext cx="4156074"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e>
                      </m:rad>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0</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𝜑</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𝑗</m:t>
                                  </m:r>
                                  <m:r>
                                    <a:rPr lang="zh-CN" altLang="en-US">
                                      <a:latin typeface="Cambria Math" panose="02040503050406030204" pitchFamily="18" charset="0"/>
                                    </a:rPr>
                                    <m:t>−1</m:t>
                                  </m:r>
                                </m:sup>
                              </m:sSup>
                            </m:den>
                          </m:f>
                          <m:r>
                            <a:rPr lang="zh-CN" altLang="en-US">
                              <a:latin typeface="Cambria Math" panose="02040503050406030204" pitchFamily="18" charset="0"/>
                            </a:rPr>
                            <m:t>−</m:t>
                          </m:r>
                          <m:r>
                            <a:rPr lang="zh-CN" altLang="en-US" i="1">
                              <a:latin typeface="Cambria Math" panose="02040503050406030204" pitchFamily="18" charset="0"/>
                            </a:rPr>
                            <m:t>𝑘</m:t>
                          </m:r>
                          <m:r>
                            <a:rPr lang="en-US" altLang="zh-CN" i="1">
                              <a:latin typeface="Cambria Math" panose="02040503050406030204" pitchFamily="18" charset="0"/>
                            </a:rPr>
                            <m:t>)</m:t>
                          </m:r>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429302" y="1138272"/>
                <a:ext cx="4156074" cy="93160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847599" y="1138272"/>
                <a:ext cx="4156394"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𝜓</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𝑗</m:t>
                              </m:r>
                            </m:sup>
                          </m:sSup>
                        </m:den>
                      </m:f>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e>
                      </m:rad>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𝜑</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sSup>
                                <m:sSupPr>
                                  <m:ctrlPr>
                                    <a:rPr lang="zh-CN" altLang="en-US" i="1">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𝑗</m:t>
                                  </m:r>
                                  <m:r>
                                    <a:rPr lang="zh-CN" altLang="en-US">
                                      <a:latin typeface="Cambria Math" panose="02040503050406030204" pitchFamily="18" charset="0"/>
                                    </a:rPr>
                                    <m:t>−1</m:t>
                                  </m:r>
                                </m:sup>
                              </m:sSup>
                            </m:den>
                          </m:f>
                          <m:r>
                            <a:rPr lang="zh-CN" altLang="en-US">
                              <a:latin typeface="Cambria Math" panose="02040503050406030204" pitchFamily="18" charset="0"/>
                            </a:rPr>
                            <m:t>−</m:t>
                          </m:r>
                          <m:r>
                            <a:rPr lang="zh-CN" altLang="en-US" i="1">
                              <a:latin typeface="Cambria Math" panose="02040503050406030204" pitchFamily="18" charset="0"/>
                            </a:rPr>
                            <m:t>𝑘</m:t>
                          </m:r>
                          <m:r>
                            <a:rPr lang="en-US" altLang="zh-CN" i="1">
                              <a:latin typeface="Cambria Math" panose="02040503050406030204" pitchFamily="18" charset="0"/>
                            </a:rPr>
                            <m:t>)</m:t>
                          </m:r>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847599" y="1138272"/>
                <a:ext cx="4156394" cy="931602"/>
              </a:xfrm>
              <a:prstGeom prst="rect">
                <a:avLst/>
              </a:prstGeom>
              <a:blipFill>
                <a:blip r:embed="rId3"/>
                <a:stretch>
                  <a:fillRect/>
                </a:stretch>
              </a:blipFill>
            </p:spPr>
            <p:txBody>
              <a:bodyPr/>
              <a:lstStyle/>
              <a:p>
                <a:r>
                  <a:rPr lang="zh-CN" altLang="en-US">
                    <a:noFill/>
                  </a:rPr>
                  <a:t> </a:t>
                </a:r>
              </a:p>
            </p:txBody>
          </p:sp>
        </mc:Fallback>
      </mc:AlternateContent>
      <p:sp>
        <p:nvSpPr>
          <p:cNvPr id="7" name="矩形 6"/>
          <p:cNvSpPr/>
          <p:nvPr/>
        </p:nvSpPr>
        <p:spPr bwMode="auto">
          <a:xfrm>
            <a:off x="429301" y="1089025"/>
            <a:ext cx="8574691" cy="980849"/>
          </a:xfrm>
          <a:prstGeom prst="rect">
            <a:avLst/>
          </a:prstGeom>
          <a:noFill/>
          <a:ln w="19050" cap="flat" cmpd="sng" algn="ctr">
            <a:solidFill>
              <a:srgbClr val="FF0000"/>
            </a:solidFill>
            <a:prstDash val="dash"/>
            <a:round/>
            <a:headEnd type="none" w="med" len="med"/>
            <a:tailEnd type="none" w="med" len="med"/>
          </a:ln>
          <a:effectLst/>
          <a:extLst>
            <a:ext uri="{909E8E84-426E-40DD-AFC4-6F175D3DCCD1}">
              <a14:hiddenFill xmlns:a14="http://schemas.microsoft.com/office/drawing/2010/main">
                <a:gradFill rotWithShape="1">
                  <a:gsLst>
                    <a:gs pos="0">
                      <a:srgbClr val="DBDEEE"/>
                    </a:gs>
                    <a:gs pos="72000">
                      <a:srgbClr val="96A1CE"/>
                    </a:gs>
                    <a:gs pos="100000">
                      <a:srgbClr val="818EC7"/>
                    </a:gs>
                  </a:gsLst>
                  <a:lin ang="5400000" scaled="1"/>
                </a:gradFill>
              </a14:hiddenFill>
            </a:ext>
            <a:ext uri="{AF507438-7753-43E0-B8FC-AC1667EBCBE1}">
              <a14:hiddenEffects xmlns:a14="http://schemas.microsoft.com/office/drawing/2010/main">
                <a:effectLst>
                  <a:outerShdw dist="50800" dir="5400000" rotWithShape="0">
                    <a:srgbClr val="4E3B30">
                      <a:alpha val="59999"/>
                    </a:srgbClr>
                  </a:outerShdw>
                </a:effectLst>
              </a14:hiddenEffects>
            </a:ex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8" name="下箭头 7"/>
          <p:cNvSpPr/>
          <p:nvPr/>
        </p:nvSpPr>
        <p:spPr bwMode="auto">
          <a:xfrm>
            <a:off x="4355976" y="2276872"/>
            <a:ext cx="229400" cy="324000"/>
          </a:xfrm>
          <a:prstGeom prst="downArrow">
            <a:avLst/>
          </a:prstGeom>
          <a:solidFill>
            <a:srgbClr val="C000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9" name="矩形 8"/>
              <p:cNvSpPr/>
              <p:nvPr/>
            </p:nvSpPr>
            <p:spPr>
              <a:xfrm>
                <a:off x="4693745" y="2200762"/>
                <a:ext cx="8236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𝑗</m:t>
                      </m:r>
                      <m:r>
                        <a:rPr lang="zh-CN" altLang="en-US" i="0">
                          <a:latin typeface="Cambria Math" panose="02040503050406030204" pitchFamily="18" charset="0"/>
                        </a:rPr>
                        <m:t>=1</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693745" y="2200762"/>
                <a:ext cx="823622" cy="400110"/>
              </a:xfrm>
              <a:prstGeom prst="rect">
                <a:avLst/>
              </a:prstGeom>
              <a:blipFill>
                <a:blip r:embed="rId4"/>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96242" y="2728776"/>
                <a:ext cx="3610925"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𝜑</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r>
                            <a:rPr lang="zh-CN" altLang="en-US" i="0">
                              <a:latin typeface="Cambria Math" panose="02040503050406030204" pitchFamily="18" charset="0"/>
                            </a:rPr>
                            <m:t>2</m:t>
                          </m:r>
                        </m:den>
                      </m:f>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e>
                      </m:rad>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𝜑</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m:t>
                              </m:r>
                            </m:e>
                          </m:d>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96242" y="2728776"/>
                <a:ext cx="3610925" cy="9316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103615" y="2747403"/>
                <a:ext cx="3611245" cy="93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𝜓</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𝑡</m:t>
                          </m:r>
                        </m:num>
                        <m:den>
                          <m:r>
                            <a:rPr lang="zh-CN" altLang="en-US" i="0">
                              <a:latin typeface="Cambria Math" panose="02040503050406030204" pitchFamily="18" charset="0"/>
                            </a:rPr>
                            <m:t>2</m:t>
                          </m:r>
                        </m:den>
                      </m:f>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e>
                      </m:rad>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ub>
                        <m:sup>
                          <m:r>
                            <a:rPr lang="zh-CN" altLang="en-US" i="0">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𝜑</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m:t>
                              </m:r>
                            </m:e>
                          </m:d>
                        </m:e>
                      </m:nary>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103615" y="2747403"/>
                <a:ext cx="3611245" cy="931602"/>
              </a:xfrm>
              <a:prstGeom prst="rect">
                <a:avLst/>
              </a:prstGeom>
              <a:blipFill>
                <a:blip r:embed="rId6"/>
                <a:stretch>
                  <a:fillRect/>
                </a:stretch>
              </a:blipFill>
            </p:spPr>
            <p:txBody>
              <a:bodyPr/>
              <a:lstStyle/>
              <a:p>
                <a:r>
                  <a:rPr lang="zh-CN" altLang="en-US">
                    <a:noFill/>
                  </a:rPr>
                  <a:t> </a:t>
                </a:r>
              </a:p>
            </p:txBody>
          </p:sp>
        </mc:Fallback>
      </mc:AlternateContent>
      <p:sp>
        <p:nvSpPr>
          <p:cNvPr id="12" name="矩形 11"/>
          <p:cNvSpPr/>
          <p:nvPr/>
        </p:nvSpPr>
        <p:spPr bwMode="auto">
          <a:xfrm>
            <a:off x="363282" y="2704152"/>
            <a:ext cx="8574691" cy="980849"/>
          </a:xfrm>
          <a:prstGeom prst="rect">
            <a:avLst/>
          </a:prstGeom>
          <a:noFill/>
          <a:ln w="19050" cap="flat" cmpd="sng" algn="ctr">
            <a:solidFill>
              <a:srgbClr val="FF0000"/>
            </a:solidFill>
            <a:prstDash val="dash"/>
            <a:round/>
            <a:headEnd type="none" w="med" len="med"/>
            <a:tailEnd type="none" w="med" len="med"/>
          </a:ln>
          <a:effectLst/>
          <a:extLst>
            <a:ext uri="{909E8E84-426E-40DD-AFC4-6F175D3DCCD1}">
              <a14:hiddenFill xmlns:a14="http://schemas.microsoft.com/office/drawing/2010/main">
                <a:gradFill rotWithShape="1">
                  <a:gsLst>
                    <a:gs pos="0">
                      <a:srgbClr val="DBDEEE"/>
                    </a:gs>
                    <a:gs pos="72000">
                      <a:srgbClr val="96A1CE"/>
                    </a:gs>
                    <a:gs pos="100000">
                      <a:srgbClr val="818EC7"/>
                    </a:gs>
                  </a:gsLst>
                  <a:lin ang="5400000" scaled="1"/>
                </a:gradFill>
              </a14:hiddenFill>
            </a:ext>
            <a:ext uri="{AF507438-7753-43E0-B8FC-AC1667EBCBE1}">
              <a14:hiddenEffects xmlns:a14="http://schemas.microsoft.com/office/drawing/2010/main">
                <a:effectLst>
                  <a:outerShdw dist="50800" dir="5400000" rotWithShape="0">
                    <a:srgbClr val="4E3B30">
                      <a:alpha val="59999"/>
                    </a:srgbClr>
                  </a:outerShdw>
                </a:effectLst>
              </a14:hiddenEffects>
            </a:ex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3" name="下箭头 12"/>
          <p:cNvSpPr/>
          <p:nvPr/>
        </p:nvSpPr>
        <p:spPr bwMode="auto">
          <a:xfrm>
            <a:off x="4355976" y="3854565"/>
            <a:ext cx="229400" cy="324000"/>
          </a:xfrm>
          <a:prstGeom prst="downArrow">
            <a:avLst/>
          </a:prstGeom>
          <a:solidFill>
            <a:srgbClr val="C000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4" name="矩形 13"/>
          <p:cNvSpPr/>
          <p:nvPr/>
        </p:nvSpPr>
        <p:spPr>
          <a:xfrm>
            <a:off x="4638869" y="3816510"/>
            <a:ext cx="1467068" cy="400110"/>
          </a:xfrm>
          <a:prstGeom prst="rect">
            <a:avLst/>
          </a:prstGeom>
        </p:spPr>
        <p:txBody>
          <a:bodyPr wrap="none">
            <a:spAutoFit/>
          </a:bodyPr>
          <a:lstStyle/>
          <a:p>
            <a:r>
              <a:rPr lang="zh-CN" altLang="zh-CN" kern="100" dirty="0">
                <a:ea typeface="宋体" panose="02010600030101010101" pitchFamily="2" charset="-122"/>
                <a:cs typeface="Times New Roman" panose="02020603050405020304" pitchFamily="18" charset="0"/>
              </a:rPr>
              <a:t>傅里叶变换</a:t>
            </a:r>
            <a:endParaRPr lang="zh-CN" altLang="en-US" dirty="0"/>
          </a:p>
        </p:txBody>
      </p:sp>
      <mc:AlternateContent xmlns:mc="http://schemas.openxmlformats.org/markup-compatibility/2006" xmlns:a14="http://schemas.microsoft.com/office/drawing/2010/main">
        <mc:Choice Requires="a14">
          <p:sp>
            <p:nvSpPr>
              <p:cNvPr id="15" name="矩形 14"/>
              <p:cNvSpPr/>
              <p:nvPr/>
            </p:nvSpPr>
            <p:spPr>
              <a:xfrm>
                <a:off x="1192393" y="4350374"/>
                <a:ext cx="2937599" cy="461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e>
                          </m:rad>
                          <m:r>
                            <a:rPr lang="zh-CN" altLang="en-US" i="1">
                              <a:latin typeface="Cambria Math" panose="02040503050406030204" pitchFamily="18" charset="0"/>
                            </a:rPr>
                            <m:t>𝛷</m:t>
                          </m:r>
                          <m:r>
                            <a:rPr lang="zh-CN" altLang="en-US" i="0">
                              <a:latin typeface="Cambria Math" panose="02040503050406030204" pitchFamily="18" charset="0"/>
                            </a:rPr>
                            <m:t>(2</m:t>
                          </m:r>
                          <m:r>
                            <a:rPr lang="zh-CN" altLang="en-US" i="1">
                              <a:latin typeface="Cambria Math" panose="02040503050406030204" pitchFamily="18" charset="0"/>
                            </a:rPr>
                            <m:t>𝜔</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𝛷</m:t>
                          </m:r>
                          <m:r>
                            <a:rPr lang="zh-CN" altLang="en-US" i="0">
                              <a:latin typeface="Cambria Math" panose="02040503050406030204" pitchFamily="18" charset="0"/>
                            </a:rPr>
                            <m:t>(</m:t>
                          </m:r>
                          <m:r>
                            <a:rPr lang="zh-CN" altLang="en-US" i="1">
                              <a:latin typeface="Cambria Math" panose="02040503050406030204" pitchFamily="18" charset="0"/>
                            </a:rPr>
                            <m:t>𝜔</m:t>
                          </m: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192393" y="4350374"/>
                <a:ext cx="2937599" cy="461024"/>
              </a:xfrm>
              <a:prstGeom prst="rect">
                <a:avLst/>
              </a:prstGeom>
              <a:blipFill>
                <a:blip r:embed="rId7"/>
                <a:stretch>
                  <a:fillRect t="-145333" r="-23909" b="-22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847599" y="4353393"/>
                <a:ext cx="2939651" cy="461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e>
                          </m:rad>
                          <m:r>
                            <a:rPr lang="zh-CN" altLang="en-US" i="1">
                              <a:latin typeface="Cambria Math" panose="02040503050406030204" pitchFamily="18" charset="0"/>
                            </a:rPr>
                            <m:t>𝛹</m:t>
                          </m:r>
                          <m:r>
                            <a:rPr lang="zh-CN" altLang="en-US" i="0">
                              <a:latin typeface="Cambria Math" panose="02040503050406030204" pitchFamily="18" charset="0"/>
                            </a:rPr>
                            <m:t>(2</m:t>
                          </m:r>
                          <m:r>
                            <a:rPr lang="zh-CN" altLang="en-US" i="1">
                              <a:latin typeface="Cambria Math" panose="02040503050406030204" pitchFamily="18" charset="0"/>
                            </a:rPr>
                            <m:t>𝜔</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𝛷</m:t>
                          </m:r>
                          <m:r>
                            <a:rPr lang="zh-CN" altLang="en-US" i="0">
                              <a:latin typeface="Cambria Math" panose="02040503050406030204" pitchFamily="18" charset="0"/>
                            </a:rPr>
                            <m:t>(</m:t>
                          </m:r>
                          <m:r>
                            <a:rPr lang="zh-CN" altLang="en-US" i="1">
                              <a:latin typeface="Cambria Math" panose="02040503050406030204" pitchFamily="18" charset="0"/>
                            </a:rPr>
                            <m:t>𝜔</m:t>
                          </m:r>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4847599" y="4353393"/>
                <a:ext cx="2939651" cy="461024"/>
              </a:xfrm>
              <a:prstGeom prst="rect">
                <a:avLst/>
              </a:prstGeom>
              <a:blipFill>
                <a:blip r:embed="rId8"/>
                <a:stretch>
                  <a:fillRect t="-143421" r="-24066" b="-2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859390" y="5157192"/>
                <a:ext cx="34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=2</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2859390" y="5157192"/>
                <a:ext cx="3451971" cy="400110"/>
              </a:xfrm>
              <a:prstGeom prst="rect">
                <a:avLst/>
              </a:prstGeom>
              <a:blipFill>
                <a:blip r:embed="rId9"/>
                <a:stretch>
                  <a:fillRect t="-124242" b="-19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829322" y="5688811"/>
                <a:ext cx="34400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𝜔</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=2</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2829322" y="5688811"/>
                <a:ext cx="3440044" cy="400110"/>
              </a:xfrm>
              <a:prstGeom prst="rect">
                <a:avLst/>
              </a:prstGeom>
              <a:blipFill>
                <a:blip r:embed="rId10"/>
                <a:stretch>
                  <a:fillRect t="-124242" b="-19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049565" y="6180162"/>
                <a:ext cx="517860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𝐻</m:t>
                          </m:r>
                        </m:e>
                        <m:sub>
                          <m:r>
                            <a:rPr lang="zh-CN" altLang="en-US" i="0">
                              <a:latin typeface="Cambria Math" panose="02040503050406030204" pitchFamily="18" charset="0"/>
                            </a:rPr>
                            <m:t>1</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𝐻</m:t>
                          </m:r>
                        </m:e>
                        <m:sub>
                          <m:r>
                            <a:rPr lang="zh-CN" altLang="en-US" i="0">
                              <a:latin typeface="Cambria Math" panose="02040503050406030204" pitchFamily="18" charset="0"/>
                            </a:rPr>
                            <m:t>1</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r>
                        <a:rPr lang="zh-CN" altLang="en-US" i="0">
                          <a:latin typeface="Cambria Math" panose="02040503050406030204" pitchFamily="18" charset="0"/>
                        </a:rPr>
                        <m:t>)=0</m:t>
                      </m:r>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2049565" y="6180162"/>
                <a:ext cx="5178608" cy="400110"/>
              </a:xfrm>
              <a:prstGeom prst="rect">
                <a:avLst/>
              </a:prstGeom>
              <a:blipFill>
                <a:blip r:embed="rId11"/>
                <a:stretch>
                  <a:fillRect b="-16923"/>
                </a:stretch>
              </a:blipFill>
            </p:spPr>
            <p:txBody>
              <a:bodyPr/>
              <a:lstStyle/>
              <a:p>
                <a:r>
                  <a:rPr lang="zh-CN" altLang="en-US">
                    <a:noFill/>
                  </a:rPr>
                  <a:t> </a:t>
                </a:r>
              </a:p>
            </p:txBody>
          </p:sp>
        </mc:Fallback>
      </mc:AlternateContent>
      <p:sp>
        <p:nvSpPr>
          <p:cNvPr id="21" name="矩形 20"/>
          <p:cNvSpPr/>
          <p:nvPr/>
        </p:nvSpPr>
        <p:spPr>
          <a:xfrm>
            <a:off x="303794" y="5558332"/>
            <a:ext cx="1210588" cy="400110"/>
          </a:xfrm>
          <a:prstGeom prst="rect">
            <a:avLst/>
          </a:prstGeom>
        </p:spPr>
        <p:txBody>
          <a:bodyPr wrap="none">
            <a:spAutoFit/>
          </a:bodyPr>
          <a:lstStyle/>
          <a:p>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频域关系</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695152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二尺度差分方程</a:t>
            </a:r>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71</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1332134" y="1452450"/>
                <a:ext cx="34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=2</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332134" y="1452450"/>
                <a:ext cx="3451971" cy="400110"/>
              </a:xfrm>
              <a:prstGeom prst="rect">
                <a:avLst/>
              </a:prstGeom>
              <a:blipFill>
                <a:blip r:embed="rId2"/>
                <a:stretch>
                  <a:fillRect t="-124242" b="-19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302066" y="1984069"/>
                <a:ext cx="34400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𝜔</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=2</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302066" y="1984069"/>
                <a:ext cx="3440044" cy="400110"/>
              </a:xfrm>
              <a:prstGeom prst="rect">
                <a:avLst/>
              </a:prstGeom>
              <a:blipFill>
                <a:blip r:embed="rId3"/>
                <a:stretch>
                  <a:fillRect t="-124242" b="-19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043608" y="2475419"/>
                <a:ext cx="517860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𝐻</m:t>
                          </m:r>
                        </m:e>
                        <m:sub>
                          <m:r>
                            <a:rPr lang="zh-CN" altLang="en-US" i="0">
                              <a:latin typeface="Cambria Math" panose="02040503050406030204" pitchFamily="18" charset="0"/>
                            </a:rPr>
                            <m:t>1</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𝐻</m:t>
                          </m:r>
                        </m:e>
                        <m:sub>
                          <m:r>
                            <a:rPr lang="zh-CN" altLang="en-US" i="0">
                              <a:latin typeface="Cambria Math" panose="02040503050406030204" pitchFamily="18" charset="0"/>
                            </a:rPr>
                            <m:t>1</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r>
                        <a:rPr lang="zh-CN" altLang="en-US" i="0">
                          <a:latin typeface="Cambria Math" panose="02040503050406030204" pitchFamily="18" charset="0"/>
                        </a:rPr>
                        <m:t>)=0</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043608" y="2475419"/>
                <a:ext cx="5178608" cy="400110"/>
              </a:xfrm>
              <a:prstGeom prst="rect">
                <a:avLst/>
              </a:prstGeom>
              <a:blipFill>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322522" y="4017643"/>
                <a:ext cx="446538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r>
                            <a:rPr lang="zh-CN" altLang="en-US" i="0">
                              <a:latin typeface="Cambria Math" panose="02040503050406030204" pitchFamily="18" charset="0"/>
                            </a:rPr>
                            <m:t>−1</m:t>
                          </m:r>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r>
                            <a:rPr lang="zh-CN" altLang="en-US" i="0">
                              <a:latin typeface="Cambria Math" panose="02040503050406030204" pitchFamily="18" charset="0"/>
                            </a:rPr>
                            <m:t>−1</m:t>
                          </m:r>
                        </m:sup>
                      </m:sSup>
                      <m:r>
                        <a:rPr lang="zh-CN" altLang="en-US" i="0">
                          <a:latin typeface="Cambria Math" panose="02040503050406030204" pitchFamily="18" charset="0"/>
                        </a:rPr>
                        <m:t>)=2</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322522" y="4017643"/>
                <a:ext cx="4465389" cy="400110"/>
              </a:xfrm>
              <a:prstGeom prst="rect">
                <a:avLst/>
              </a:prstGeom>
              <a:blipFill>
                <a:blip r:embed="rId5"/>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308003" y="4602952"/>
                <a:ext cx="444153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r>
                            <a:rPr lang="zh-CN" altLang="en-US" i="0">
                              <a:latin typeface="Cambria Math" panose="02040503050406030204" pitchFamily="18" charset="0"/>
                            </a:rPr>
                            <m:t>−1</m:t>
                          </m:r>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r>
                            <a:rPr lang="zh-CN" altLang="en-US" i="0">
                              <a:latin typeface="Cambria Math" panose="02040503050406030204" pitchFamily="18" charset="0"/>
                            </a:rPr>
                            <m:t>−1</m:t>
                          </m:r>
                        </m:sup>
                      </m:sSup>
                      <m:r>
                        <a:rPr lang="zh-CN" altLang="en-US" i="0">
                          <a:latin typeface="Cambria Math" panose="02040503050406030204" pitchFamily="18" charset="0"/>
                        </a:rPr>
                        <m:t>)=2</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308003" y="4602952"/>
                <a:ext cx="4441536" cy="400110"/>
              </a:xfrm>
              <a:prstGeom prst="rect">
                <a:avLst/>
              </a:prstGeom>
              <a:blipFill>
                <a:blip r:embed="rId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302066" y="5203316"/>
                <a:ext cx="445346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r>
                            <a:rPr lang="zh-CN" altLang="en-US" i="0">
                              <a:latin typeface="Cambria Math" panose="02040503050406030204" pitchFamily="18" charset="0"/>
                            </a:rPr>
                            <m:t>−1</m:t>
                          </m:r>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r>
                            <a:rPr lang="zh-CN" altLang="en-US" i="0">
                              <a:latin typeface="Cambria Math" panose="02040503050406030204" pitchFamily="18" charset="0"/>
                            </a:rPr>
                            <m:t>−1</m:t>
                          </m:r>
                        </m:sup>
                      </m:sSup>
                      <m:r>
                        <a:rPr lang="zh-CN" altLang="en-US" i="0">
                          <a:latin typeface="Cambria Math" panose="02040503050406030204" pitchFamily="18" charset="0"/>
                        </a:rPr>
                        <m:t>)=0</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302066" y="5203316"/>
                <a:ext cx="4453463" cy="400110"/>
              </a:xfrm>
              <a:prstGeom prst="rect">
                <a:avLst/>
              </a:prstGeom>
              <a:blipFill>
                <a:blip r:embed="rId7"/>
                <a:stretch>
                  <a:fillRect b="-16923"/>
                </a:stretch>
              </a:blipFill>
            </p:spPr>
            <p:txBody>
              <a:bodyPr/>
              <a:lstStyle/>
              <a:p>
                <a:r>
                  <a:rPr lang="zh-CN" altLang="en-US">
                    <a:noFill/>
                  </a:rPr>
                  <a:t> </a:t>
                </a:r>
              </a:p>
            </p:txBody>
          </p:sp>
        </mc:Fallback>
      </mc:AlternateContent>
      <p:sp>
        <p:nvSpPr>
          <p:cNvPr id="11" name="右弧形箭头 10"/>
          <p:cNvSpPr/>
          <p:nvPr/>
        </p:nvSpPr>
        <p:spPr bwMode="auto">
          <a:xfrm>
            <a:off x="6660232" y="2204864"/>
            <a:ext cx="864096" cy="2808312"/>
          </a:xfrm>
          <a:prstGeom prst="curvedLeftArrow">
            <a:avLst/>
          </a:prstGeom>
          <a:solidFill>
            <a:srgbClr val="C00000"/>
          </a:solidFill>
          <a:ln>
            <a:noFill/>
          </a:ln>
          <a:effectLst/>
          <a:extLst/>
        </p:spPr>
        <p:txBody>
          <a:bodyPr vert="horz" wrap="squar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171286425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二尺度差分方程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多分辨率分析中二尺度差分方程的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a14:m>
                <a:r>
                  <a:rPr lang="zh-CN" altLang="en-US"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1</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a14:m>
                <a:r>
                  <a:rPr lang="zh-CN" altLang="en-US" dirty="0"/>
                  <a:t>正是一对共轭正交滤波器组（</a:t>
                </a:r>
                <a:r>
                  <a:rPr lang="en-US" altLang="zh-CN" dirty="0"/>
                  <a:t>CQMFB</a:t>
                </a:r>
                <a:r>
                  <a:rPr lang="zh-CN" altLang="en-US" dirty="0"/>
                  <a:t>）</a:t>
                </a:r>
                <a:endParaRPr lang="en-US" altLang="zh-CN" dirty="0"/>
              </a:p>
              <a:p>
                <a:pPr lvl="1"/>
                <a:r>
                  <a:rPr lang="zh-CN" altLang="zh-CN" dirty="0"/>
                  <a:t>假定</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a14:m>
                <a:r>
                  <a:rPr lang="zh-CN" altLang="zh-CN" dirty="0"/>
                  <a:t>是一个低通</a:t>
                </a:r>
                <a:r>
                  <a:rPr lang="en-US" altLang="zh-CN" dirty="0"/>
                  <a:t>FIR</a:t>
                </a:r>
                <a:r>
                  <a:rPr lang="zh-CN" altLang="zh-CN" dirty="0"/>
                  <a:t>滤波器，令</a:t>
                </a:r>
                <a:endParaRPr lang="en-US" altLang="zh-CN" dirty="0"/>
              </a:p>
              <a:p>
                <a:pPr lvl="1"/>
                <a:endParaRPr lang="en-US" altLang="zh-CN" dirty="0"/>
              </a:p>
              <a:p>
                <a:pPr lvl="1"/>
                <a:r>
                  <a:rPr lang="zh-CN" altLang="zh-CN" dirty="0"/>
                  <a:t>由</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a14:m>
                <a:r>
                  <a:rPr lang="zh-CN" altLang="zh-CN" dirty="0"/>
                  <a:t>得到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1</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a14:m>
                <a:r>
                  <a:rPr lang="zh-CN" altLang="zh-CN" dirty="0"/>
                  <a:t>包含如下三个步骤</a:t>
                </a:r>
                <a:endParaRPr lang="en-US" altLang="zh-CN" dirty="0"/>
              </a:p>
              <a:p>
                <a:pPr lvl="2">
                  <a:spcBef>
                    <a:spcPts val="600"/>
                  </a:spcBef>
                </a:pPr>
                <a:r>
                  <a:rPr lang="zh-CN" altLang="zh-CN" dirty="0"/>
                  <a:t>将</a:t>
                </a:r>
                <a14:m>
                  <m:oMath xmlns:m="http://schemas.openxmlformats.org/officeDocument/2006/math">
                    <m:r>
                      <a:rPr lang="en-US" altLang="zh-CN" i="1">
                        <a:latin typeface="Cambria Math" panose="02040503050406030204" pitchFamily="18" charset="0"/>
                      </a:rPr>
                      <m:t>𝑧</m:t>
                    </m:r>
                  </m:oMath>
                </a14:m>
                <a:r>
                  <a:rPr lang="zh-CN" altLang="zh-CN" dirty="0"/>
                  <a:t>变成</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𝑧</m:t>
                    </m:r>
                  </m:oMath>
                </a14:m>
                <a:r>
                  <a:rPr lang="zh-CN" altLang="zh-CN" dirty="0"/>
                  <a:t>，等效地将</a:t>
                </a:r>
                <a14:m>
                  <m:oMath xmlns:m="http://schemas.openxmlformats.org/officeDocument/2006/math">
                    <m:d>
                      <m:dPr>
                        <m:beg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𝜔</m:t>
                        </m:r>
                      </m:e>
                    </m:d>
                  </m:oMath>
                </a14:m>
                <a:r>
                  <a:rPr lang="zh-CN" altLang="zh-CN" dirty="0"/>
                  <a:t>移动</a:t>
                </a:r>
                <a14:m>
                  <m:oMath xmlns:m="http://schemas.openxmlformats.org/officeDocument/2006/math">
                    <m:r>
                      <a:rPr lang="en-US" altLang="zh-CN" i="1">
                        <a:latin typeface="Cambria Math" panose="02040503050406030204" pitchFamily="18" charset="0"/>
                      </a:rPr>
                      <m:t>𝜋</m:t>
                    </m:r>
                  </m:oMath>
                </a14:m>
                <a:r>
                  <a:rPr lang="zh-CN" altLang="zh-CN" dirty="0"/>
                  <a:t>，所以得到的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oMath>
                </a14:m>
                <a:r>
                  <a:rPr lang="zh-CN" altLang="zh-CN" dirty="0"/>
                  <a:t>是高通的</a:t>
                </a:r>
                <a:endParaRPr lang="en-US" altLang="zh-CN" dirty="0"/>
              </a:p>
              <a:p>
                <a:pPr lvl="2">
                  <a:spcBef>
                    <a:spcPts val="600"/>
                  </a:spcBef>
                </a:pPr>
                <a:r>
                  <a:rPr lang="zh-CN" altLang="zh-CN" dirty="0"/>
                  <a:t>将</a:t>
                </a:r>
                <a14:m>
                  <m:oMath xmlns:m="http://schemas.openxmlformats.org/officeDocument/2006/math">
                    <m:r>
                      <a:rPr lang="en-US" altLang="zh-CN" i="1">
                        <a:latin typeface="Cambria Math" panose="02040503050406030204" pitchFamily="18" charset="0"/>
                      </a:rPr>
                      <m:t>𝑧</m:t>
                    </m:r>
                  </m:oMath>
                </a14:m>
                <a:r>
                  <a:rPr lang="zh-CN" altLang="zh-CN" dirty="0"/>
                  <a:t>变成</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−1</m:t>
                        </m:r>
                      </m:sup>
                    </m:sSup>
                  </m:oMath>
                </a14:m>
                <a:r>
                  <a:rPr lang="zh-CN" altLang="zh-CN" dirty="0"/>
                  <a:t>，这等效于将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𝑛</m:t>
                    </m:r>
                    <m:r>
                      <a:rPr lang="en-US" altLang="zh-CN">
                        <a:latin typeface="Cambria Math" panose="02040503050406030204" pitchFamily="18" charset="0"/>
                      </a:rPr>
                      <m:t>)</m:t>
                    </m:r>
                  </m:oMath>
                </a14:m>
                <a:r>
                  <a:rPr lang="zh-CN" altLang="zh-CN" dirty="0"/>
                  <a:t>翻转变成</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a:latin typeface="Cambria Math" panose="02040503050406030204" pitchFamily="18" charset="0"/>
                      </a:rPr>
                      <m:t>)</m:t>
                    </m:r>
                  </m:oMath>
                </a14:m>
                <a:r>
                  <a:rPr lang="zh-CN" altLang="zh-CN" dirty="0"/>
                  <a:t>。若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𝑛</m:t>
                    </m:r>
                    <m:r>
                      <a:rPr lang="en-US" altLang="zh-CN">
                        <a:latin typeface="Cambria Math" panose="02040503050406030204" pitchFamily="18" charset="0"/>
                      </a:rPr>
                      <m:t>)</m:t>
                    </m:r>
                  </m:oMath>
                </a14:m>
                <a:r>
                  <a:rPr lang="zh-CN" altLang="zh-CN" dirty="0"/>
                  <a:t>是因果的，即</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m:t>
                    </m:r>
                    <m:r>
                      <a:rPr lang="en-US" altLang="zh-CN" i="1">
                        <a:latin typeface="Cambria Math" panose="02040503050406030204" pitchFamily="18" charset="0"/>
                      </a:rPr>
                      <m:t>𝑁</m:t>
                    </m:r>
                    <m:r>
                      <a:rPr lang="en-US" altLang="zh-CN" i="1">
                        <a:latin typeface="Cambria Math" panose="02040503050406030204" pitchFamily="18" charset="0"/>
                      </a:rPr>
                      <m:t>−1</m:t>
                    </m:r>
                  </m:oMath>
                </a14:m>
                <a:r>
                  <a:rPr lang="zh-CN" altLang="zh-CN" dirty="0"/>
                  <a:t>，那么</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a:latin typeface="Cambria Math" panose="02040503050406030204" pitchFamily="18" charset="0"/>
                      </a:rPr>
                      <m:t>)</m:t>
                    </m:r>
                  </m:oMath>
                </a14:m>
                <a:r>
                  <a:rPr lang="zh-CN" altLang="zh-CN" dirty="0"/>
                  <a:t>将是非因果的，其范围是从</a:t>
                </a:r>
                <a14:m>
                  <m:oMath xmlns:m="http://schemas.openxmlformats.org/officeDocument/2006/math">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𝑁</m:t>
                        </m:r>
                        <m:r>
                          <a:rPr lang="en-US" altLang="zh-CN" i="1">
                            <a:latin typeface="Cambria Math" panose="02040503050406030204" pitchFamily="18" charset="0"/>
                          </a:rPr>
                          <m:t>−1</m:t>
                        </m:r>
                      </m:e>
                    </m:d>
                    <m:r>
                      <a:rPr lang="en-US" altLang="zh-CN" i="1">
                        <a:latin typeface="Cambria Math" panose="02040503050406030204" pitchFamily="18" charset="0"/>
                      </a:rPr>
                      <m:t>,…,−1,0</m:t>
                    </m:r>
                  </m:oMath>
                </a14:m>
                <a:endParaRPr lang="en-US" altLang="zh-CN" dirty="0"/>
              </a:p>
              <a:p>
                <a:pPr lvl="2">
                  <a:spcBef>
                    <a:spcPts val="600"/>
                  </a:spcBef>
                </a:pPr>
                <a:r>
                  <a:rPr lang="zh-CN" altLang="zh-CN" dirty="0"/>
                  <a:t>乘以延迟因子</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−1)</m:t>
                        </m:r>
                      </m:sup>
                    </m:sSup>
                  </m:oMath>
                </a14:m>
                <a:r>
                  <a:rPr lang="zh-CN" altLang="zh-CN" dirty="0"/>
                  <a:t>，目的是令</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a:latin typeface="Cambria Math" panose="02040503050406030204" pitchFamily="18" charset="0"/>
                      </a:rPr>
                      <m:t>)</m:t>
                    </m:r>
                  </m:oMath>
                </a14:m>
                <a:r>
                  <a:rPr lang="zh-CN" altLang="zh-CN" dirty="0"/>
                  <a:t>变成因果的</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21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72</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2627784" y="2780928"/>
                <a:ext cx="3132909" cy="445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𝑧</m:t>
                              </m:r>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𝑁</m:t>
                                  </m:r>
                                  <m:r>
                                    <a:rPr lang="zh-CN" altLang="en-US" i="0">
                                      <a:latin typeface="Cambria Math" panose="02040503050406030204" pitchFamily="18" charset="0"/>
                                    </a:rPr>
                                    <m:t>−1</m:t>
                                  </m:r>
                                </m:e>
                              </m:d>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𝑧</m:t>
                              </m:r>
                            </m:e>
                            <m:sup>
                              <m:r>
                                <a:rPr lang="zh-CN" altLang="en-US" i="0">
                                  <a:latin typeface="Cambria Math" panose="02040503050406030204" pitchFamily="18" charset="0"/>
                                </a:rPr>
                                <m:t>−1</m:t>
                              </m:r>
                            </m:sup>
                          </m:sSup>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627784" y="2780928"/>
                <a:ext cx="3132909" cy="445635"/>
              </a:xfrm>
              <a:prstGeom prst="rect">
                <a:avLst/>
              </a:prstGeom>
              <a:blipFill>
                <a:blip r:embed="rId3"/>
                <a:stretch>
                  <a:fillRect t="-153425" r="-22568" b="-2273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900498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二尺度差分方程</a:t>
            </a:r>
          </a:p>
        </p:txBody>
      </p:sp>
      <p:sp>
        <p:nvSpPr>
          <p:cNvPr id="3" name="内容占位符 2"/>
          <p:cNvSpPr>
            <a:spLocks noGrp="1"/>
          </p:cNvSpPr>
          <p:nvPr>
            <p:ph idx="1"/>
          </p:nvPr>
        </p:nvSpPr>
        <p:spPr/>
        <p:txBody>
          <a:bodyPr/>
          <a:lstStyle/>
          <a:p>
            <a:r>
              <a:rPr lang="zh-CN" altLang="en-US" dirty="0"/>
              <a:t>共轭正交滤波器组（</a:t>
            </a:r>
            <a:r>
              <a:rPr lang="en-US" altLang="zh-CN" dirty="0"/>
              <a:t>CQMFB</a:t>
            </a:r>
            <a:r>
              <a:rPr lang="zh-CN" altLang="en-US" dirty="0"/>
              <a:t>）</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73</a:t>
            </a:fld>
            <a:endParaRPr lang="en-US" altLang="zh-CN"/>
          </a:p>
        </p:txBody>
      </p:sp>
      <p:sp>
        <p:nvSpPr>
          <p:cNvPr id="6" name="矩形 5"/>
          <p:cNvSpPr/>
          <p:nvPr/>
        </p:nvSpPr>
        <p:spPr>
          <a:xfrm>
            <a:off x="4830903" y="3199164"/>
            <a:ext cx="4086225" cy="3134961"/>
          </a:xfrm>
          <a:prstGeom prst="rect">
            <a:avLst/>
          </a:prstGeom>
        </p:spPr>
        <p:txBody>
          <a:bodyPr wrap="square">
            <a:spAutoFit/>
          </a:bodyPr>
          <a:lstStyle/>
          <a:p>
            <a:pPr>
              <a:lnSpc>
                <a:spcPct val="125000"/>
              </a:lnSpc>
            </a:pP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Lo_D,Hi_D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wfilters</a:t>
            </a:r>
            <a:r>
              <a:rPr lang="en-US" altLang="zh-CN" dirty="0">
                <a:latin typeface="微软雅黑" panose="020B0503020204020204" pitchFamily="34" charset="-122"/>
                <a:ea typeface="微软雅黑" panose="020B0503020204020204" pitchFamily="34" charset="-122"/>
              </a:rPr>
              <a:t>('db7');</a:t>
            </a:r>
          </a:p>
          <a:p>
            <a:pPr>
              <a:lnSpc>
                <a:spcPct val="125000"/>
              </a:lnSpc>
            </a:pPr>
            <a:r>
              <a:rPr lang="en-US" altLang="zh-CN" dirty="0">
                <a:latin typeface="微软雅黑" panose="020B0503020204020204" pitchFamily="34" charset="-122"/>
                <a:ea typeface="微软雅黑" panose="020B0503020204020204" pitchFamily="34" charset="-122"/>
              </a:rPr>
              <a:t>[Hi,Fq1] = </a:t>
            </a:r>
            <a:r>
              <a:rPr lang="en-US" altLang="zh-CN" dirty="0" err="1">
                <a:latin typeface="微软雅黑" panose="020B0503020204020204" pitchFamily="34" charset="-122"/>
                <a:ea typeface="微软雅黑" panose="020B0503020204020204" pitchFamily="34" charset="-122"/>
              </a:rPr>
              <a:t>freqz</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Hi_D</a:t>
            </a:r>
            <a:r>
              <a:rPr lang="en-US" altLang="zh-CN" dirty="0">
                <a:latin typeface="微软雅黑" panose="020B0503020204020204" pitchFamily="34" charset="-122"/>
                <a:ea typeface="微软雅黑" panose="020B0503020204020204" pitchFamily="34" charset="-122"/>
              </a:rPr>
              <a:t>);</a:t>
            </a:r>
          </a:p>
          <a:p>
            <a:pPr>
              <a:lnSpc>
                <a:spcPct val="125000"/>
              </a:lnSpc>
            </a:pPr>
            <a:r>
              <a:rPr lang="en-US" altLang="zh-CN" dirty="0">
                <a:latin typeface="微软雅黑" panose="020B0503020204020204" pitchFamily="34" charset="-122"/>
                <a:ea typeface="微软雅黑" panose="020B0503020204020204" pitchFamily="34" charset="-122"/>
              </a:rPr>
              <a:t>[Lo,Fq2] = </a:t>
            </a:r>
            <a:r>
              <a:rPr lang="en-US" altLang="zh-CN" dirty="0" err="1">
                <a:latin typeface="微软雅黑" panose="020B0503020204020204" pitchFamily="34" charset="-122"/>
                <a:ea typeface="微软雅黑" panose="020B0503020204020204" pitchFamily="34" charset="-122"/>
              </a:rPr>
              <a:t>freqz</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Lo_D</a:t>
            </a:r>
            <a:r>
              <a:rPr lang="en-US" altLang="zh-CN" dirty="0">
                <a:latin typeface="微软雅黑" panose="020B0503020204020204" pitchFamily="34" charset="-122"/>
                <a:ea typeface="微软雅黑" panose="020B0503020204020204" pitchFamily="34" charset="-122"/>
              </a:rPr>
              <a:t>);</a:t>
            </a:r>
          </a:p>
          <a:p>
            <a:pPr>
              <a:lnSpc>
                <a:spcPct val="125000"/>
              </a:lnSpc>
            </a:pPr>
            <a:r>
              <a:rPr lang="en-US" altLang="zh-CN" dirty="0">
                <a:latin typeface="微软雅黑" panose="020B0503020204020204" pitchFamily="34" charset="-122"/>
                <a:ea typeface="微软雅黑" panose="020B0503020204020204" pitchFamily="34" charset="-122"/>
              </a:rPr>
              <a:t>figure</a:t>
            </a:r>
          </a:p>
          <a:p>
            <a:pPr>
              <a:lnSpc>
                <a:spcPct val="125000"/>
              </a:lnSpc>
            </a:pPr>
            <a:r>
              <a:rPr lang="en-US" altLang="zh-CN" dirty="0">
                <a:latin typeface="微软雅黑" panose="020B0503020204020204" pitchFamily="34" charset="-122"/>
                <a:ea typeface="微软雅黑" panose="020B0503020204020204" pitchFamily="34" charset="-122"/>
              </a:rPr>
              <a:t>plot(Fq1/2/</a:t>
            </a:r>
            <a:r>
              <a:rPr lang="en-US" altLang="zh-CN" dirty="0" err="1">
                <a:latin typeface="微软雅黑" panose="020B0503020204020204" pitchFamily="34" charset="-122"/>
                <a:ea typeface="微软雅黑" panose="020B0503020204020204" pitchFamily="34" charset="-122"/>
              </a:rPr>
              <a:t>pi,abs</a:t>
            </a:r>
            <a:r>
              <a:rPr lang="en-US" altLang="zh-CN" dirty="0">
                <a:latin typeface="微软雅黑" panose="020B0503020204020204" pitchFamily="34" charset="-122"/>
                <a:ea typeface="微软雅黑" panose="020B0503020204020204" pitchFamily="34" charset="-122"/>
              </a:rPr>
              <a:t>(Hi)/</a:t>
            </a:r>
            <a:r>
              <a:rPr lang="en-US" altLang="zh-CN" dirty="0" err="1">
                <a:latin typeface="微软雅黑" panose="020B0503020204020204" pitchFamily="34" charset="-122"/>
                <a:ea typeface="微软雅黑" panose="020B0503020204020204" pitchFamily="34" charset="-122"/>
              </a:rPr>
              <a:t>sqrt</a:t>
            </a:r>
            <a:r>
              <a:rPr lang="en-US" altLang="zh-CN" dirty="0">
                <a:latin typeface="微软雅黑" panose="020B0503020204020204" pitchFamily="34" charset="-122"/>
                <a:ea typeface="微软雅黑" panose="020B0503020204020204" pitchFamily="34" charset="-122"/>
              </a:rPr>
              <a:t>(2));</a:t>
            </a:r>
          </a:p>
          <a:p>
            <a:pPr>
              <a:lnSpc>
                <a:spcPct val="125000"/>
              </a:lnSpc>
            </a:pPr>
            <a:r>
              <a:rPr lang="en-US" altLang="zh-CN" dirty="0">
                <a:latin typeface="微软雅黑" panose="020B0503020204020204" pitchFamily="34" charset="-122"/>
                <a:ea typeface="微软雅黑" panose="020B0503020204020204" pitchFamily="34" charset="-122"/>
              </a:rPr>
              <a:t>hold on</a:t>
            </a:r>
          </a:p>
          <a:p>
            <a:pPr>
              <a:lnSpc>
                <a:spcPct val="125000"/>
              </a:lnSpc>
            </a:pPr>
            <a:r>
              <a:rPr lang="en-US" altLang="zh-CN" dirty="0">
                <a:latin typeface="微软雅黑" panose="020B0503020204020204" pitchFamily="34" charset="-122"/>
                <a:ea typeface="微软雅黑" panose="020B0503020204020204" pitchFamily="34" charset="-122"/>
              </a:rPr>
              <a:t>plot(Fq2/2/</a:t>
            </a:r>
            <a:r>
              <a:rPr lang="en-US" altLang="zh-CN" dirty="0" err="1">
                <a:latin typeface="微软雅黑" panose="020B0503020204020204" pitchFamily="34" charset="-122"/>
                <a:ea typeface="微软雅黑" panose="020B0503020204020204" pitchFamily="34" charset="-122"/>
              </a:rPr>
              <a:t>pi,abs</a:t>
            </a:r>
            <a:r>
              <a:rPr lang="en-US" altLang="zh-CN" dirty="0">
                <a:latin typeface="微软雅黑" panose="020B0503020204020204" pitchFamily="34" charset="-122"/>
                <a:ea typeface="微软雅黑" panose="020B0503020204020204" pitchFamily="34" charset="-122"/>
              </a:rPr>
              <a:t>(Lo)/</a:t>
            </a:r>
            <a:r>
              <a:rPr lang="en-US" altLang="zh-CN" dirty="0" err="1">
                <a:latin typeface="微软雅黑" panose="020B0503020204020204" pitchFamily="34" charset="-122"/>
                <a:ea typeface="微软雅黑" panose="020B0503020204020204" pitchFamily="34" charset="-122"/>
              </a:rPr>
              <a:t>sqrt</a:t>
            </a:r>
            <a:r>
              <a:rPr lang="en-US" altLang="zh-CN" dirty="0">
                <a:latin typeface="微软雅黑" panose="020B0503020204020204" pitchFamily="34" charset="-122"/>
                <a:ea typeface="微软雅黑" panose="020B0503020204020204" pitchFamily="34" charset="-122"/>
              </a:rPr>
              <a:t>(2));</a:t>
            </a:r>
          </a:p>
          <a:p>
            <a:pPr>
              <a:lnSpc>
                <a:spcPct val="125000"/>
              </a:lnSpc>
            </a:pPr>
            <a:r>
              <a:rPr lang="en-US" altLang="zh-CN" dirty="0">
                <a:latin typeface="微软雅黑" panose="020B0503020204020204" pitchFamily="34" charset="-122"/>
                <a:ea typeface="微软雅黑" panose="020B0503020204020204" pitchFamily="34" charset="-122"/>
              </a:rPr>
              <a:t>set(</a:t>
            </a:r>
            <a:r>
              <a:rPr lang="en-US" altLang="zh-CN" dirty="0" err="1">
                <a:latin typeface="微软雅黑" panose="020B0503020204020204" pitchFamily="34" charset="-122"/>
                <a:ea typeface="微软雅黑" panose="020B0503020204020204" pitchFamily="34" charset="-122"/>
              </a:rPr>
              <a:t>gca</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Xlim</a:t>
            </a:r>
            <a:r>
              <a:rPr lang="en-US" altLang="zh-CN" dirty="0">
                <a:latin typeface="微软雅黑" panose="020B0503020204020204" pitchFamily="34" charset="-122"/>
                <a:ea typeface="微软雅黑" panose="020B0503020204020204" pitchFamily="34" charset="-122"/>
              </a:rPr>
              <a:t>',[0,0.5])</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32751" y="3055148"/>
            <a:ext cx="4866751" cy="363300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300359" y="1851905"/>
                <a:ext cx="34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=2</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00359" y="1851905"/>
                <a:ext cx="3451971" cy="400110"/>
              </a:xfrm>
              <a:prstGeom prst="rect">
                <a:avLst/>
              </a:prstGeom>
              <a:blipFill>
                <a:blip r:embed="rId3"/>
                <a:stretch>
                  <a:fillRect t="-126154" b="-19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7247" y="2445690"/>
                <a:ext cx="34400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𝜔</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=2</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97247" y="2445690"/>
                <a:ext cx="3440044" cy="400110"/>
              </a:xfrm>
              <a:prstGeom prst="rect">
                <a:avLst/>
              </a:prstGeom>
              <a:blipFill>
                <a:blip r:embed="rId4"/>
                <a:stretch>
                  <a:fillRect t="-124242" b="-19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883771" y="1800024"/>
                <a:ext cx="517860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𝐻</m:t>
                          </m:r>
                        </m:e>
                        <m:sub>
                          <m:r>
                            <a:rPr lang="zh-CN" altLang="en-US" i="0">
                              <a:latin typeface="Cambria Math" panose="02040503050406030204" pitchFamily="18" charset="0"/>
                            </a:rPr>
                            <m:t>1</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𝐻</m:t>
                          </m:r>
                        </m:e>
                        <m:sub>
                          <m:r>
                            <a:rPr lang="zh-CN" altLang="en-US" i="0">
                              <a:latin typeface="Cambria Math" panose="02040503050406030204" pitchFamily="18" charset="0"/>
                            </a:rPr>
                            <m:t>1</m:t>
                          </m:r>
                        </m:sub>
                        <m:sup>
                          <m:r>
                            <a:rPr lang="zh-CN" altLang="en-US" i="0">
                              <a:latin typeface="Cambria Math" panose="02040503050406030204" pitchFamily="18" charset="0"/>
                            </a:rPr>
                            <m:t>∗</m:t>
                          </m:r>
                        </m:sup>
                      </m:sSubSup>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𝜋</m:t>
                      </m:r>
                      <m:r>
                        <a:rPr lang="zh-CN" altLang="en-US" i="0">
                          <a:latin typeface="Cambria Math" panose="02040503050406030204" pitchFamily="18" charset="0"/>
                        </a:rPr>
                        <m:t>)=0</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883771" y="1800024"/>
                <a:ext cx="5178608" cy="400110"/>
              </a:xfrm>
              <a:prstGeom prst="rect">
                <a:avLst/>
              </a:prstGeom>
              <a:blipFill>
                <a:blip r:embed="rId5"/>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995936" y="2427586"/>
                <a:ext cx="297587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a:rPr lang="zh-CN" altLang="en-US">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en-US" altLang="zh-CN" b="0" i="0" smtClean="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𝜔</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𝜔</m:t>
                              </m:r>
                            </m:e>
                          </m:d>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=2</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3995936" y="2427586"/>
                <a:ext cx="2975879" cy="400110"/>
              </a:xfrm>
              <a:prstGeom prst="rect">
                <a:avLst/>
              </a:prstGeom>
              <a:blipFill>
                <a:blip r:embed="rId6"/>
                <a:stretch>
                  <a:fillRect t="-124242" b="-190909"/>
                </a:stretch>
              </a:blipFill>
            </p:spPr>
            <p:txBody>
              <a:bodyPr/>
              <a:lstStyle/>
              <a:p>
                <a:r>
                  <a:rPr lang="zh-CN" altLang="en-US">
                    <a:noFill/>
                  </a:rPr>
                  <a:t> </a:t>
                </a:r>
              </a:p>
            </p:txBody>
          </p:sp>
        </mc:Fallback>
      </mc:AlternateContent>
      <p:sp>
        <p:nvSpPr>
          <p:cNvPr id="12" name="矩形 11"/>
          <p:cNvSpPr/>
          <p:nvPr/>
        </p:nvSpPr>
        <p:spPr>
          <a:xfrm>
            <a:off x="4191457" y="6413266"/>
            <a:ext cx="697627" cy="400110"/>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案例</a:t>
            </a:r>
          </a:p>
        </p:txBody>
      </p:sp>
    </p:spTree>
    <p:extLst>
      <p:ext uri="{BB962C8B-B14F-4D97-AF65-F5344CB8AC3E}">
        <p14:creationId xmlns:p14="http://schemas.microsoft.com/office/powerpoint/2010/main" val="38277797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Mallat</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在多分辩率分析的基础上，</a:t>
                </a:r>
                <a:r>
                  <a:rPr lang="en-US" altLang="zh-CN" dirty="0" err="1"/>
                  <a:t>Mallat</a:t>
                </a:r>
                <a:r>
                  <a:rPr lang="zh-CN" altLang="en-US" dirty="0"/>
                  <a:t>算法</a:t>
                </a:r>
                <a:r>
                  <a:rPr lang="zh-CN" altLang="zh-CN" dirty="0"/>
                  <a:t>给出了如何通过滤波器组实现信号的小波变换及反变换</a:t>
                </a:r>
                <a:endParaRPr lang="en-US" altLang="zh-CN" dirty="0"/>
              </a:p>
              <a:p>
                <a:r>
                  <a:rPr lang="zh-CN" altLang="en-US" dirty="0"/>
                  <a:t>小波分解</a:t>
                </a:r>
                <a:r>
                  <a:rPr lang="en-US" altLang="zh-CN" dirty="0"/>
                  <a:t>-</a:t>
                </a:r>
                <a:r>
                  <a:rPr lang="zh-CN" altLang="en-US" dirty="0"/>
                  <a:t>正变换</a:t>
                </a:r>
                <a:endParaRPr lang="en-US" altLang="zh-CN" dirty="0"/>
              </a:p>
              <a:p>
                <a:pPr lvl="1"/>
                <a:r>
                  <a:rPr lang="zh-CN" altLang="zh-CN" dirty="0"/>
                  <a:t>令</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𝑗</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zh-CN" dirty="0"/>
                  <a:t>是多分辨率分析中的尺度展开系数和小波展开系数，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0</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zh-CN" dirty="0"/>
                  <a:t>是满足二尺度差分方程的两个滤波器，则</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𝑗</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zh-CN" dirty="0"/>
                  <a:t>存在如下递推关系</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581" r="-36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74</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898884" y="4366261"/>
                <a:ext cx="7273503" cy="9315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a:latin typeface="Cambria Math" panose="02040503050406030204" pitchFamily="18" charset="0"/>
                            </a:rPr>
                            <m:t>=−∞</m:t>
                          </m:r>
                        </m:sub>
                        <m:sup>
                          <m:r>
                            <a:rPr lang="zh-CN" altLang="en-US">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e>
                      </m:nary>
                      <m:r>
                        <a:rPr lang="zh-CN" altLang="en-US">
                          <a:latin typeface="Cambria Math" panose="02040503050406030204" pitchFamily="18" charset="0"/>
                        </a:rPr>
                        <m:t>(</m:t>
                      </m:r>
                      <m:r>
                        <a:rPr lang="zh-CN" altLang="en-US" i="1">
                          <a:latin typeface="Cambria Math" panose="02040503050406030204" pitchFamily="18" charset="0"/>
                        </a:rPr>
                        <m:t>𝑚</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0</m:t>
                          </m:r>
                        </m:sub>
                      </m:sSub>
                      <m:r>
                        <a:rPr lang="zh-CN" altLang="en-US">
                          <a:latin typeface="Cambria Math" panose="02040503050406030204" pitchFamily="18" charset="0"/>
                        </a:rPr>
                        <m:t>(</m:t>
                      </m:r>
                      <m:r>
                        <a:rPr lang="zh-CN" altLang="en-US" i="1">
                          <a:latin typeface="Cambria Math" panose="02040503050406030204" pitchFamily="18" charset="0"/>
                        </a:rPr>
                        <m:t>𝑚</m:t>
                      </m:r>
                      <m:r>
                        <a:rPr lang="zh-CN" altLang="en-US">
                          <a:latin typeface="Cambria Math" panose="02040503050406030204" pitchFamily="18" charset="0"/>
                        </a:rPr>
                        <m:t>−2</m:t>
                      </m:r>
                      <m:r>
                        <a:rPr lang="zh-CN" altLang="en-US" i="1">
                          <a:latin typeface="Cambria Math" panose="02040503050406030204" pitchFamily="18" charset="0"/>
                        </a:rPr>
                        <m:t>𝑘</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h</m:t>
                              </m:r>
                            </m:e>
                          </m:acc>
                        </m:e>
                        <m:sub>
                          <m:r>
                            <a:rPr lang="zh-CN" altLang="en-US">
                              <a:latin typeface="Cambria Math" panose="02040503050406030204" pitchFamily="18" charset="0"/>
                            </a:rPr>
                            <m:t>0</m:t>
                          </m:r>
                        </m:sub>
                      </m:sSub>
                      <m:r>
                        <a:rPr lang="zh-CN" altLang="en-US">
                          <a:latin typeface="Cambria Math" panose="02040503050406030204" pitchFamily="18" charset="0"/>
                        </a:rPr>
                        <m:t>(2</m:t>
                      </m:r>
                      <m:r>
                        <a:rPr lang="zh-CN" altLang="en-US" i="1">
                          <a:latin typeface="Cambria Math" panose="02040503050406030204" pitchFamily="18" charset="0"/>
                        </a:rPr>
                        <m:t>𝑘</m:t>
                      </m:r>
                      <m:r>
                        <a:rPr lang="en-US" altLang="zh-CN" i="1">
                          <a:latin typeface="Cambria Math" panose="02040503050406030204" pitchFamily="18" charset="0"/>
                        </a:rPr>
                        <m:t>)</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98884" y="4366261"/>
                <a:ext cx="7273503" cy="9315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331640" y="5350193"/>
                <a:ext cx="6407993" cy="9315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𝑗</m:t>
                          </m:r>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a:latin typeface="Cambria Math" panose="02040503050406030204" pitchFamily="18" charset="0"/>
                            </a:rPr>
                            <m:t>=−∞</m:t>
                          </m:r>
                        </m:sub>
                        <m:sup>
                          <m:r>
                            <a:rPr lang="zh-CN" altLang="en-US">
                              <a:latin typeface="Cambria Math" panose="02040503050406030204" pitchFamily="18" charset="0"/>
                            </a:rPr>
                            <m:t>∞</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e>
                      </m:nary>
                      <m:r>
                        <a:rPr lang="zh-CN" altLang="en-US">
                          <a:latin typeface="Cambria Math" panose="02040503050406030204" pitchFamily="18" charset="0"/>
                        </a:rPr>
                        <m:t>(</m:t>
                      </m:r>
                      <m:r>
                        <a:rPr lang="zh-CN" altLang="en-US" i="1">
                          <a:latin typeface="Cambria Math" panose="02040503050406030204" pitchFamily="18" charset="0"/>
                        </a:rPr>
                        <m:t>𝑚</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𝑚</m:t>
                      </m:r>
                      <m:r>
                        <a:rPr lang="zh-CN" altLang="en-US">
                          <a:latin typeface="Cambria Math" panose="02040503050406030204" pitchFamily="18" charset="0"/>
                        </a:rPr>
                        <m:t>−2</m:t>
                      </m:r>
                      <m:r>
                        <a:rPr lang="zh-CN" altLang="en-US" i="1">
                          <a:latin typeface="Cambria Math" panose="02040503050406030204" pitchFamily="18" charset="0"/>
                        </a:rPr>
                        <m:t>𝑘</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h</m:t>
                              </m:r>
                            </m:e>
                          </m:acc>
                        </m:e>
                        <m:sub>
                          <m:r>
                            <a:rPr lang="zh-CN" altLang="en-US">
                              <a:latin typeface="Cambria Math" panose="02040503050406030204" pitchFamily="18" charset="0"/>
                            </a:rPr>
                            <m:t>1</m:t>
                          </m:r>
                        </m:sub>
                      </m:sSub>
                      <m:r>
                        <a:rPr lang="zh-CN" altLang="en-US">
                          <a:latin typeface="Cambria Math" panose="02040503050406030204" pitchFamily="18" charset="0"/>
                        </a:rPr>
                        <m:t>(2</m:t>
                      </m:r>
                      <m:r>
                        <a:rPr lang="zh-CN" altLang="en-US" i="1">
                          <a:latin typeface="Cambria Math" panose="02040503050406030204" pitchFamily="18" charset="0"/>
                        </a:rPr>
                        <m:t>𝑘</m:t>
                      </m:r>
                      <m:r>
                        <a:rPr lang="en-US" altLang="zh-CN" i="1">
                          <a:latin typeface="Cambria Math" panose="02040503050406030204" pitchFamily="18" charset="0"/>
                        </a:rPr>
                        <m:t>)</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331640" y="5350193"/>
                <a:ext cx="6407993" cy="9315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839686" y="6253164"/>
                <a:ext cx="1799787"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h</m:t>
                              </m:r>
                            </m:e>
                          </m:acc>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h</m:t>
                          </m:r>
                          <m:r>
                            <a:rPr lang="zh-CN" altLang="en-US" i="0">
                              <a:latin typeface="Cambria Math" panose="02040503050406030204" pitchFamily="18" charset="0"/>
                            </a:rPr>
                            <m:t>(−</m:t>
                          </m:r>
                          <m:r>
                            <a:rPr lang="zh-CN" altLang="en-US" i="1">
                              <a:latin typeface="Cambria Math" panose="02040503050406030204" pitchFamily="18" charset="0"/>
                            </a:rPr>
                            <m:t>𝑘</m:t>
                          </m: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839686" y="6253164"/>
                <a:ext cx="1799787" cy="439736"/>
              </a:xfrm>
              <a:prstGeom prst="rect">
                <a:avLst/>
              </a:prstGeom>
              <a:blipFill>
                <a:blip r:embed="rId5"/>
                <a:stretch>
                  <a:fillRect t="-156944" r="-39322" b="-230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144551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Mallat</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小波分解</a:t>
                </a:r>
                <a:r>
                  <a:rPr lang="en-US" altLang="zh-CN" dirty="0"/>
                  <a:t>-</a:t>
                </a:r>
                <a:r>
                  <a:rPr lang="zh-CN" altLang="en-US" dirty="0"/>
                  <a:t>正变换</a:t>
                </a:r>
                <a:endParaRPr lang="en-US" altLang="zh-CN" dirty="0"/>
              </a:p>
              <a:p>
                <a:pPr lvl="1"/>
                <a14:m>
                  <m:oMath xmlns:m="http://schemas.openxmlformats.org/officeDocument/2006/math">
                    <m:r>
                      <a:rPr lang="en-US" altLang="zh-CN" i="1">
                        <a:latin typeface="Cambria Math" panose="02040503050406030204" pitchFamily="18" charset="0"/>
                      </a:rPr>
                      <m:t>𝑗</m:t>
                    </m:r>
                    <m:r>
                      <a:rPr lang="en-US" altLang="zh-CN">
                        <a:latin typeface="Cambria Math" panose="02040503050406030204" pitchFamily="18" charset="0"/>
                      </a:rPr>
                      <m:t>=0</m:t>
                    </m:r>
                  </m:oMath>
                </a14:m>
                <a:r>
                  <a:rPr lang="zh-CN" altLang="en-US" dirty="0"/>
                  <a:t>的情形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5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75</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1741854727"/>
              </p:ext>
            </p:extLst>
          </p:nvPr>
        </p:nvGraphicFramePr>
        <p:xfrm>
          <a:off x="1200165" y="2253787"/>
          <a:ext cx="6593939" cy="3860776"/>
        </p:xfrm>
        <a:graphic>
          <a:graphicData uri="http://schemas.openxmlformats.org/presentationml/2006/ole">
            <mc:AlternateContent xmlns:mc="http://schemas.openxmlformats.org/markup-compatibility/2006">
              <mc:Choice xmlns:v="urn:schemas-microsoft-com:vml" Requires="v">
                <p:oleObj spid="_x0000_s13351" name="Visio" r:id="rId4" imgW="4121212" imgH="2412985" progId="Visio.Drawing.15">
                  <p:embed/>
                </p:oleObj>
              </mc:Choice>
              <mc:Fallback>
                <p:oleObj name="Visio" r:id="rId4" imgW="4121212" imgH="2412985" progId="Visio.Drawing.15">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165" y="2253787"/>
                        <a:ext cx="6593939" cy="3860776"/>
                      </a:xfrm>
                      <a:prstGeom prst="rect">
                        <a:avLst/>
                      </a:prstGeom>
                      <a:noFill/>
                      <a:extLst/>
                    </p:spPr>
                  </p:pic>
                </p:oleObj>
              </mc:Fallback>
            </mc:AlternateContent>
          </a:graphicData>
        </a:graphic>
      </p:graphicFrame>
      <p:sp>
        <p:nvSpPr>
          <p:cNvPr id="6" name="矩形 5"/>
          <p:cNvSpPr/>
          <p:nvPr/>
        </p:nvSpPr>
        <p:spPr>
          <a:xfrm>
            <a:off x="1979712" y="6334125"/>
            <a:ext cx="5814392" cy="400110"/>
          </a:xfrm>
          <a:prstGeom prst="rect">
            <a:avLst/>
          </a:prstGeom>
        </p:spPr>
        <p:txBody>
          <a:bodyPr wrap="square">
            <a:spAutoFit/>
          </a:bodyPr>
          <a:lstStyle/>
          <a:p>
            <a:r>
              <a:rPr lang="en-US" altLang="zh-CN" kern="100" dirty="0">
                <a:solidFill>
                  <a:srgbClr val="FF0000"/>
                </a:solidFill>
                <a:latin typeface="微软雅黑" panose="020B0503020204020204" pitchFamily="34" charset="-122"/>
                <a:ea typeface="微软雅黑" panose="020B0503020204020204" pitchFamily="34" charset="-122"/>
              </a:rPr>
              <a:t>(a)</a:t>
            </a: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低通分解</a:t>
            </a:r>
            <a:r>
              <a:rPr lang="en-US" altLang="zh-CN" kern="100" dirty="0">
                <a:solidFill>
                  <a:srgbClr val="FF0000"/>
                </a:solidFill>
                <a:latin typeface="微软雅黑" panose="020B0503020204020204" pitchFamily="34" charset="-122"/>
                <a:ea typeface="微软雅黑" panose="020B0503020204020204" pitchFamily="34" charset="-122"/>
              </a:rPr>
              <a:t> (b)</a:t>
            </a: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高通分解，</a:t>
            </a:r>
            <a:r>
              <a:rPr lang="en-US" altLang="zh-CN" kern="100" dirty="0">
                <a:solidFill>
                  <a:srgbClr val="FF0000"/>
                </a:solidFill>
                <a:latin typeface="微软雅黑" panose="020B0503020204020204" pitchFamily="34" charset="-122"/>
                <a:ea typeface="微软雅黑" panose="020B0503020204020204" pitchFamily="34" charset="-122"/>
              </a:rPr>
              <a:t>(c)</a:t>
            </a: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二者的结合</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516972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Mallat</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小波分解</a:t>
                </a:r>
                <a:r>
                  <a:rPr lang="en-US" altLang="zh-CN" dirty="0"/>
                  <a:t>-</a:t>
                </a:r>
                <a:r>
                  <a:rPr lang="zh-CN" altLang="en-US" dirty="0"/>
                  <a:t>正变换</a:t>
                </a:r>
                <a:endParaRPr lang="en-US" altLang="zh-CN" dirty="0"/>
              </a:p>
              <a:p>
                <a:pPr lvl="1"/>
                <a14:m>
                  <m:oMath xmlns:m="http://schemas.openxmlformats.org/officeDocument/2006/math">
                    <m:r>
                      <a:rPr lang="en-US" altLang="zh-CN" i="1">
                        <a:latin typeface="Cambria Math" panose="02040503050406030204" pitchFamily="18" charset="0"/>
                      </a:rPr>
                      <m:t>𝑗</m:t>
                    </m:r>
                  </m:oMath>
                </a14:m>
                <a:r>
                  <a:rPr lang="zh-CN" altLang="zh-CN" dirty="0"/>
                  <a:t>由</a:t>
                </a:r>
                <a:r>
                  <a:rPr lang="en-US" altLang="zh-CN" dirty="0"/>
                  <a:t>0</a:t>
                </a:r>
                <a:r>
                  <a:rPr lang="zh-CN" altLang="zh-CN" dirty="0"/>
                  <a:t>逐级增大，多分辨率分解的滤波器组实现</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5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76</a:t>
            </a:fld>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1508138859"/>
              </p:ext>
            </p:extLst>
          </p:nvPr>
        </p:nvGraphicFramePr>
        <p:xfrm>
          <a:off x="107504" y="2357284"/>
          <a:ext cx="8991619" cy="3941963"/>
        </p:xfrm>
        <a:graphic>
          <a:graphicData uri="http://schemas.openxmlformats.org/presentationml/2006/ole">
            <mc:AlternateContent xmlns:mc="http://schemas.openxmlformats.org/markup-compatibility/2006">
              <mc:Choice xmlns:v="urn:schemas-microsoft-com:vml" Requires="v">
                <p:oleObj spid="_x0000_s11311" name="Visio" r:id="rId4" imgW="5619762" imgH="2463727" progId="Visio.Drawing.15">
                  <p:embed/>
                </p:oleObj>
              </mc:Choice>
              <mc:Fallback>
                <p:oleObj name="Visio" r:id="rId4" imgW="5619762" imgH="2463727" progId="Visio.Drawing.15">
                  <p:embed/>
                  <p:pic>
                    <p:nvPicPr>
                      <p:cNvPr id="0" name="Object 1"/>
                      <p:cNvPicPr>
                        <a:picLocks noChangeAspect="1" noChangeArrowheads="1"/>
                      </p:cNvPicPr>
                      <p:nvPr/>
                    </p:nvPicPr>
                    <p:blipFill>
                      <a:blip r:embed="rId5"/>
                      <a:srcRect/>
                      <a:stretch>
                        <a:fillRect/>
                      </a:stretch>
                    </p:blipFill>
                    <p:spPr bwMode="auto">
                      <a:xfrm>
                        <a:off x="107504" y="2357284"/>
                        <a:ext cx="8991619" cy="394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9" name="矩形 8"/>
              <p:cNvSpPr/>
              <p:nvPr/>
            </p:nvSpPr>
            <p:spPr>
              <a:xfrm>
                <a:off x="117354" y="5776330"/>
                <a:ext cx="4317977" cy="424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0">
                              <a:solidFill>
                                <a:srgbClr val="FF0000"/>
                              </a:solidFill>
                              <a:latin typeface="Cambria Math" panose="02040503050406030204" pitchFamily="18" charset="0"/>
                            </a:rPr>
                            <m:t>0</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𝑊</m:t>
                          </m:r>
                        </m:e>
                        <m:sub>
                          <m:r>
                            <a:rPr lang="zh-CN" altLang="en-US" i="0">
                              <a:solidFill>
                                <a:srgbClr val="FF0000"/>
                              </a:solidFill>
                              <a:latin typeface="Cambria Math" panose="02040503050406030204" pitchFamily="18" charset="0"/>
                            </a:rPr>
                            <m:t>1</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𝑊</m:t>
                          </m:r>
                        </m:e>
                        <m:sub>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𝑊</m:t>
                          </m:r>
                        </m:e>
                        <m:sub>
                          <m:r>
                            <a:rPr lang="zh-CN" altLang="en-US" i="1">
                              <a:solidFill>
                                <a:srgbClr val="FF0000"/>
                              </a:solidFill>
                              <a:latin typeface="Cambria Math" panose="02040503050406030204" pitchFamily="18" charset="0"/>
                            </a:rPr>
                            <m:t>𝑗</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𝑉</m:t>
                          </m:r>
                        </m:e>
                        <m:sub>
                          <m:r>
                            <a:rPr lang="zh-CN" altLang="en-US" i="1">
                              <a:solidFill>
                                <a:srgbClr val="FF0000"/>
                              </a:solidFill>
                              <a:latin typeface="Cambria Math" panose="02040503050406030204" pitchFamily="18" charset="0"/>
                            </a:rPr>
                            <m:t>𝑗</m:t>
                          </m:r>
                        </m:sub>
                      </m:sSub>
                      <m:r>
                        <a:rPr lang="zh-CN" altLang="en-US" i="0">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𝑗</m:t>
                      </m:r>
                      <m:r>
                        <a:rPr lang="zh-CN" altLang="en-US" i="0">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𝑍</m:t>
                      </m:r>
                    </m:oMath>
                  </m:oMathPara>
                </a14:m>
                <a:endParaRPr lang="zh-CN" altLang="en-US"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117354" y="5776330"/>
                <a:ext cx="4317977" cy="424796"/>
              </a:xfrm>
              <a:prstGeom prst="rect">
                <a:avLst/>
              </a:prstGeom>
              <a:blipFill>
                <a:blip r:embed="rId6"/>
                <a:stretch>
                  <a:fillRect b="-10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667043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Mallat</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信号的重建</a:t>
                </a:r>
                <a:r>
                  <a:rPr lang="en-US" altLang="zh-CN" dirty="0"/>
                  <a:t>-</a:t>
                </a:r>
                <a:r>
                  <a:rPr lang="zh-CN" altLang="en-US" dirty="0"/>
                  <a:t>反变换</a:t>
                </a:r>
                <a:endParaRPr lang="en-US" altLang="zh-CN" dirty="0"/>
              </a:p>
              <a:p>
                <a:pPr lvl="1"/>
                <a:r>
                  <a:rPr lang="zh-CN" altLang="zh-CN" dirty="0"/>
                  <a:t>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𝑗</m:t>
                        </m:r>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en-US" dirty="0"/>
                  <a:t>按照前述小波分解公式得到，</a:t>
                </a:r>
                <a:r>
                  <a:rPr lang="zh-CN" altLang="zh-CN" dirty="0"/>
                  <a:t>则</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sub>
                    </m:sSub>
                    <m:r>
                      <a:rPr lang="en-US" altLang="zh-CN">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oMath>
                </a14:m>
                <a:r>
                  <a:rPr lang="zh-CN" altLang="zh-CN" dirty="0"/>
                  <a:t>可由下式重建</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5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77</a:t>
            </a:fld>
            <a:endParaRPr lang="en-US" altLang="zh-CN"/>
          </a:p>
        </p:txBody>
      </p:sp>
      <mc:AlternateContent xmlns:mc="http://schemas.openxmlformats.org/markup-compatibility/2006" xmlns:a14="http://schemas.microsoft.com/office/drawing/2010/main">
        <mc:Choice Requires="a14">
          <p:sp>
            <p:nvSpPr>
              <p:cNvPr id="5" name="矩形 4"/>
              <p:cNvSpPr/>
              <p:nvPr/>
            </p:nvSpPr>
            <p:spPr>
              <a:xfrm>
                <a:off x="611560" y="2924944"/>
                <a:ext cx="8351838" cy="9315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a:latin typeface="Cambria Math" panose="02040503050406030204" pitchFamily="18" charset="0"/>
                            </a:rPr>
                            <m:t>=−∞</m:t>
                          </m:r>
                        </m:sub>
                        <m:sup>
                          <m:r>
                            <a:rPr lang="zh-CN" altLang="en-US">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𝑗</m:t>
                                  </m:r>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𝑘</m:t>
                              </m:r>
                            </m:e>
                          </m:d>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0</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−2</m:t>
                      </m:r>
                      <m:r>
                        <a:rPr lang="zh-CN" altLang="en-US" i="1">
                          <a:latin typeface="Cambria Math" panose="02040503050406030204" pitchFamily="18" charset="0"/>
                        </a:rPr>
                        <m:t>𝑚</m:t>
                      </m:r>
                      <m:r>
                        <a:rPr lang="zh-CN" altLang="en-US">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a:latin typeface="Cambria Math" panose="02040503050406030204" pitchFamily="18" charset="0"/>
                            </a:rPr>
                            <m:t>=−∞</m:t>
                          </m:r>
                        </m:sub>
                        <m:sup>
                          <m:r>
                            <a:rPr lang="zh-CN" altLang="en-US">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𝑗</m:t>
                                  </m:r>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𝑘</m:t>
                              </m:r>
                            </m:e>
                          </m:d>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a:latin typeface="Cambria Math" panose="02040503050406030204" pitchFamily="18" charset="0"/>
                            </a:rPr>
                            <m:t>1</m:t>
                          </m:r>
                        </m:sub>
                      </m:sSub>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−2</m:t>
                      </m:r>
                      <m:r>
                        <a:rPr lang="zh-CN" altLang="en-US"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11560" y="2924944"/>
                <a:ext cx="8351838" cy="931537"/>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8" name="对象 7"/>
          <p:cNvGraphicFramePr>
            <a:graphicFrameLocks noChangeAspect="1"/>
          </p:cNvGraphicFramePr>
          <p:nvPr>
            <p:extLst>
              <p:ext uri="{D42A27DB-BD31-4B8C-83A1-F6EECF244321}">
                <p14:modId xmlns:p14="http://schemas.microsoft.com/office/powerpoint/2010/main" val="2178519074"/>
              </p:ext>
            </p:extLst>
          </p:nvPr>
        </p:nvGraphicFramePr>
        <p:xfrm>
          <a:off x="2411760" y="4312934"/>
          <a:ext cx="4098208" cy="1620000"/>
        </p:xfrm>
        <a:graphic>
          <a:graphicData uri="http://schemas.openxmlformats.org/presentationml/2006/ole">
            <mc:AlternateContent xmlns:mc="http://schemas.openxmlformats.org/markup-compatibility/2006">
              <mc:Choice xmlns:v="urn:schemas-microsoft-com:vml" Requires="v">
                <p:oleObj spid="_x0000_s15390" name="Visio" r:id="rId5" imgW="2698812" imgH="1066756" progId="Visio.Drawing.15">
                  <p:embed/>
                </p:oleObj>
              </mc:Choice>
              <mc:Fallback>
                <p:oleObj name="Visio" r:id="rId5" imgW="2698812" imgH="1066756" progId="Visio.Drawing.15">
                  <p:embed/>
                  <p:pic>
                    <p:nvPicPr>
                      <p:cNvPr id="0" name=""/>
                      <p:cNvPicPr/>
                      <p:nvPr/>
                    </p:nvPicPr>
                    <p:blipFill>
                      <a:blip r:embed="rId6"/>
                      <a:stretch>
                        <a:fillRect/>
                      </a:stretch>
                    </p:blipFill>
                    <p:spPr>
                      <a:xfrm>
                        <a:off x="2411760" y="4312934"/>
                        <a:ext cx="4098208" cy="1620000"/>
                      </a:xfrm>
                      <a:prstGeom prst="rect">
                        <a:avLst/>
                      </a:prstGeom>
                    </p:spPr>
                  </p:pic>
                </p:oleObj>
              </mc:Fallback>
            </mc:AlternateContent>
          </a:graphicData>
        </a:graphic>
      </p:graphicFrame>
    </p:spTree>
    <p:extLst>
      <p:ext uri="{BB962C8B-B14F-4D97-AF65-F5344CB8AC3E}">
        <p14:creationId xmlns:p14="http://schemas.microsoft.com/office/powerpoint/2010/main" val="333191926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Mallat</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信号的重建</a:t>
                </a:r>
                <a:r>
                  <a:rPr lang="en-US" altLang="zh-CN" dirty="0"/>
                  <a:t>-</a:t>
                </a:r>
                <a:r>
                  <a:rPr lang="zh-CN" altLang="en-US" dirty="0"/>
                  <a:t>反变换</a:t>
                </a:r>
                <a:endParaRPr lang="en-US" altLang="zh-CN" dirty="0"/>
              </a:p>
              <a:p>
                <a:pPr lvl="1"/>
                <a:r>
                  <a:rPr lang="zh-CN" altLang="en-US" dirty="0"/>
                  <a:t>信号随</a:t>
                </a:r>
                <a14:m>
                  <m:oMath xmlns:m="http://schemas.openxmlformats.org/officeDocument/2006/math">
                    <m:r>
                      <a:rPr lang="en-US" altLang="zh-CN" i="1">
                        <a:latin typeface="Cambria Math" panose="02040503050406030204" pitchFamily="18" charset="0"/>
                      </a:rPr>
                      <m:t>𝑗</m:t>
                    </m:r>
                  </m:oMath>
                </a14:m>
                <a:r>
                  <a:rPr lang="zh-CN" altLang="zh-CN" dirty="0"/>
                  <a:t>递减</a:t>
                </a:r>
                <a:r>
                  <a:rPr lang="zh-CN" altLang="en-US" dirty="0"/>
                  <a:t>的重建过程</a:t>
                </a:r>
                <a:endParaRPr lang="en-US" altLang="zh-CN" dirty="0"/>
              </a:p>
              <a:p>
                <a:pPr lvl="1"/>
                <a:r>
                  <a:rPr lang="zh-CN" altLang="zh-CN" dirty="0"/>
                  <a:t>分解和重建所用的滤波器相同</a:t>
                </a: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t="-5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9314B7EF-832E-4F78-9635-D945DBF2E3E0}" type="slidenum">
              <a:rPr lang="en-US" altLang="zh-CN" smtClean="0"/>
              <a:pPr/>
              <a:t>78</a:t>
            </a:fld>
            <a:endParaRPr lang="en-US" altLang="zh-CN"/>
          </a:p>
        </p:txBody>
      </p:sp>
      <p:graphicFrame>
        <p:nvGraphicFramePr>
          <p:cNvPr id="8" name="对象 7"/>
          <p:cNvGraphicFramePr>
            <a:graphicFrameLocks noChangeAspect="1"/>
          </p:cNvGraphicFramePr>
          <p:nvPr>
            <p:extLst>
              <p:ext uri="{D42A27DB-BD31-4B8C-83A1-F6EECF244321}">
                <p14:modId xmlns:p14="http://schemas.microsoft.com/office/powerpoint/2010/main" val="834597245"/>
              </p:ext>
            </p:extLst>
          </p:nvPr>
        </p:nvGraphicFramePr>
        <p:xfrm>
          <a:off x="274576" y="2924944"/>
          <a:ext cx="8775822" cy="3240000"/>
        </p:xfrm>
        <a:graphic>
          <a:graphicData uri="http://schemas.openxmlformats.org/presentationml/2006/ole">
            <mc:AlternateContent xmlns:mc="http://schemas.openxmlformats.org/markup-compatibility/2006">
              <mc:Choice xmlns:v="urn:schemas-microsoft-com:vml" Requires="v">
                <p:oleObj spid="_x0000_s12347" name="Visio" r:id="rId4" imgW="6178464" imgH="2279789" progId="Visio.Drawing.15">
                  <p:embed/>
                </p:oleObj>
              </mc:Choice>
              <mc:Fallback>
                <p:oleObj name="Visio" r:id="rId4" imgW="6178464" imgH="2279789" progId="Visio.Drawing.15">
                  <p:embed/>
                  <p:pic>
                    <p:nvPicPr>
                      <p:cNvPr id="0" name="Object 3"/>
                      <p:cNvPicPr>
                        <a:picLocks noChangeAspect="1" noChangeArrowheads="1"/>
                      </p:cNvPicPr>
                      <p:nvPr/>
                    </p:nvPicPr>
                    <p:blipFill>
                      <a:blip r:embed="rId5"/>
                      <a:srcRect/>
                      <a:stretch>
                        <a:fillRect/>
                      </a:stretch>
                    </p:blipFill>
                    <p:spPr bwMode="auto">
                      <a:xfrm>
                        <a:off x="274576" y="2924944"/>
                        <a:ext cx="8775822" cy="324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49532703"/>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离散小波变换案例</a:t>
            </a:r>
          </a:p>
        </p:txBody>
      </p:sp>
      <p:sp>
        <p:nvSpPr>
          <p:cNvPr id="3" name="内容占位符 2"/>
          <p:cNvSpPr>
            <a:spLocks noGrp="1"/>
          </p:cNvSpPr>
          <p:nvPr>
            <p:ph idx="1"/>
          </p:nvPr>
        </p:nvSpPr>
        <p:spPr/>
        <p:txBody>
          <a:bodyPr/>
          <a:lstStyle/>
          <a:p>
            <a:r>
              <a:rPr lang="zh-CN" altLang="en-US" dirty="0"/>
              <a:t>案例</a:t>
            </a:r>
            <a:r>
              <a:rPr lang="en-US" altLang="zh-CN" dirty="0"/>
              <a:t>1</a:t>
            </a:r>
          </a:p>
          <a:p>
            <a:pPr lvl="1"/>
            <a:r>
              <a:rPr lang="zh-CN" altLang="en-US" dirty="0"/>
              <a:t>单尺度一维离散小波变换</a:t>
            </a:r>
          </a:p>
          <a:p>
            <a:pPr lvl="1"/>
            <a:r>
              <a:rPr lang="en-US" altLang="zh-CN" dirty="0"/>
              <a:t>[</a:t>
            </a:r>
            <a:r>
              <a:rPr lang="en-US" altLang="zh-CN" dirty="0" err="1"/>
              <a:t>cA,cD</a:t>
            </a:r>
            <a:r>
              <a:rPr lang="en-US" altLang="zh-CN" dirty="0"/>
              <a:t>]=dwt(X,'</a:t>
            </a:r>
            <a:r>
              <a:rPr lang="en-US" altLang="zh-CN" dirty="0" err="1"/>
              <a:t>wname</a:t>
            </a:r>
            <a:r>
              <a:rPr lang="en-US" altLang="zh-CN" dirty="0"/>
              <a:t>');  [</a:t>
            </a:r>
            <a:r>
              <a:rPr lang="en-US" altLang="zh-CN" dirty="0" err="1"/>
              <a:t>cA,cD</a:t>
            </a:r>
            <a:r>
              <a:rPr lang="en-US" altLang="zh-CN" dirty="0"/>
              <a:t>]=dwt(</a:t>
            </a:r>
            <a:r>
              <a:rPr lang="en-US" altLang="zh-CN" dirty="0" err="1"/>
              <a:t>X,Lo_D,Hi_D</a:t>
            </a:r>
            <a:r>
              <a:rPr lang="en-US" altLang="zh-CN" dirty="0"/>
              <a:t>);</a:t>
            </a:r>
          </a:p>
          <a:p>
            <a:r>
              <a:rPr lang="zh-CN" altLang="en-US" dirty="0"/>
              <a:t>案例</a:t>
            </a:r>
            <a:r>
              <a:rPr lang="en-US" altLang="zh-CN" dirty="0"/>
              <a:t>2</a:t>
            </a:r>
          </a:p>
          <a:p>
            <a:pPr lvl="1"/>
            <a:r>
              <a:rPr lang="zh-CN" altLang="en-US" dirty="0"/>
              <a:t>在一段正旋信号中间加入一段长度不同，且频率不同的正旋信号</a:t>
            </a:r>
          </a:p>
          <a:p>
            <a:pPr lvl="1"/>
            <a:r>
              <a:rPr lang="zh-CN" altLang="en-US" dirty="0"/>
              <a:t>与频谱分析的对比</a:t>
            </a:r>
            <a:endParaRPr lang="en-US" altLang="zh-CN" dirty="0"/>
          </a:p>
          <a:p>
            <a:r>
              <a:rPr lang="zh-CN" altLang="en-US" dirty="0"/>
              <a:t>案例</a:t>
            </a:r>
            <a:r>
              <a:rPr lang="en-US" altLang="zh-CN" dirty="0"/>
              <a:t>3</a:t>
            </a:r>
            <a:r>
              <a:rPr lang="zh-CN" altLang="zh-CN" dirty="0"/>
              <a:t>阈值</a:t>
            </a:r>
            <a:r>
              <a:rPr lang="zh-CN" altLang="en-US" dirty="0"/>
              <a:t>去</a:t>
            </a:r>
            <a:r>
              <a:rPr lang="zh-CN" altLang="zh-CN" dirty="0"/>
              <a:t>噪</a:t>
            </a:r>
            <a:endParaRPr lang="zh-CN" altLang="en-US" dirty="0"/>
          </a:p>
        </p:txBody>
      </p:sp>
      <p:sp>
        <p:nvSpPr>
          <p:cNvPr id="4" name="灯片编号占位符 3"/>
          <p:cNvSpPr>
            <a:spLocks noGrp="1"/>
          </p:cNvSpPr>
          <p:nvPr>
            <p:ph type="sldNum" sz="quarter" idx="12"/>
          </p:nvPr>
        </p:nvSpPr>
        <p:spPr/>
        <p:txBody>
          <a:bodyPr/>
          <a:lstStyle/>
          <a:p>
            <a:fld id="{9314B7EF-832E-4F78-9635-D945DBF2E3E0}" type="slidenum">
              <a:rPr lang="en-US" altLang="zh-CN" smtClean="0"/>
              <a:pPr/>
              <a:t>79</a:t>
            </a:fld>
            <a:endParaRPr lang="en-US" altLang="zh-CN"/>
          </a:p>
        </p:txBody>
      </p:sp>
      <p:sp>
        <p:nvSpPr>
          <p:cNvPr id="5" name="矩形 4"/>
          <p:cNvSpPr/>
          <p:nvPr/>
        </p:nvSpPr>
        <p:spPr>
          <a:xfrm>
            <a:off x="5136965" y="1700808"/>
            <a:ext cx="1955985" cy="400110"/>
          </a:xfrm>
          <a:prstGeom prst="rect">
            <a:avLst/>
          </a:prstGeom>
        </p:spPr>
        <p:txBody>
          <a:bodyPr wrap="none">
            <a:spAutoFit/>
          </a:bodyPr>
          <a:lstStyle/>
          <a:p>
            <a:r>
              <a:rPr lang="zh-CN" altLang="en-US" dirty="0"/>
              <a:t>dwt_example1.m</a:t>
            </a:r>
          </a:p>
        </p:txBody>
      </p:sp>
      <p:sp>
        <p:nvSpPr>
          <p:cNvPr id="6" name="矩形 5"/>
          <p:cNvSpPr/>
          <p:nvPr/>
        </p:nvSpPr>
        <p:spPr>
          <a:xfrm>
            <a:off x="4860032" y="4017466"/>
            <a:ext cx="1955985" cy="400110"/>
          </a:xfrm>
          <a:prstGeom prst="rect">
            <a:avLst/>
          </a:prstGeom>
        </p:spPr>
        <p:txBody>
          <a:bodyPr wrap="none">
            <a:spAutoFit/>
          </a:bodyPr>
          <a:lstStyle/>
          <a:p>
            <a:r>
              <a:rPr lang="zh-CN" altLang="en-US" dirty="0"/>
              <a:t>dwt_example</a:t>
            </a:r>
            <a:r>
              <a:rPr lang="en-US" altLang="zh-CN" dirty="0"/>
              <a:t>2</a:t>
            </a:r>
            <a:r>
              <a:rPr lang="zh-CN" altLang="en-US" dirty="0"/>
              <a:t>.m</a:t>
            </a:r>
          </a:p>
        </p:txBody>
      </p:sp>
      <p:sp>
        <p:nvSpPr>
          <p:cNvPr id="7" name="矩形 6"/>
          <p:cNvSpPr/>
          <p:nvPr/>
        </p:nvSpPr>
        <p:spPr>
          <a:xfrm>
            <a:off x="3684494" y="5445224"/>
            <a:ext cx="1955985" cy="400110"/>
          </a:xfrm>
          <a:prstGeom prst="rect">
            <a:avLst/>
          </a:prstGeom>
        </p:spPr>
        <p:txBody>
          <a:bodyPr wrap="none">
            <a:spAutoFit/>
          </a:bodyPr>
          <a:lstStyle/>
          <a:p>
            <a:r>
              <a:rPr lang="zh-CN" altLang="en-US" dirty="0"/>
              <a:t>dwt_example</a:t>
            </a:r>
            <a:r>
              <a:rPr lang="en-US" altLang="zh-CN" dirty="0"/>
              <a:t>3</a:t>
            </a:r>
            <a:r>
              <a:rPr lang="zh-CN" altLang="en-US" dirty="0"/>
              <a:t>.m</a:t>
            </a:r>
          </a:p>
        </p:txBody>
      </p:sp>
    </p:spTree>
    <p:extLst>
      <p:ext uri="{BB962C8B-B14F-4D97-AF65-F5344CB8AC3E}">
        <p14:creationId xmlns:p14="http://schemas.microsoft.com/office/powerpoint/2010/main" val="425924213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187624" y="1772816"/>
            <a:ext cx="2664296" cy="576064"/>
          </a:xfrm>
          <a:prstGeom prst="rect">
            <a:avLst/>
          </a:prstGeom>
          <a:solidFill>
            <a:srgbClr val="FFFF00"/>
          </a:solidFill>
          <a:ln>
            <a:noFill/>
          </a:ln>
          <a:effectLst/>
          <a:extLst/>
        </p:spPr>
        <p:txBody>
          <a:bodyPr vert="horz" wrap="none" lIns="91440" tIns="45720" rIns="91440" bIns="45720" numCol="1" rtlCol="0" anchor="t" anchorCtr="0" compatLnSpc="1">
            <a:prstTxWarp prst="textNoShape">
              <a:avLst/>
            </a:prstTxWarp>
            <a:spAutoFit/>
          </a:bodyPr>
          <a:lstStyle/>
          <a:p>
            <a:pPr marL="173038" marR="0" indent="-173038"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New Roman" pitchFamily="18" charset="0"/>
              <a:ea typeface="楷体_GB2312" pitchFamily="49" charset="-122"/>
            </a:endParaRPr>
          </a:p>
        </p:txBody>
      </p:sp>
      <p:sp>
        <p:nvSpPr>
          <p:cNvPr id="131083" name="Rectangle 11"/>
          <p:cNvSpPr>
            <a:spLocks noGrp="1" noChangeArrowheads="1"/>
          </p:cNvSpPr>
          <p:nvPr>
            <p:ph type="title"/>
          </p:nvPr>
        </p:nvSpPr>
        <p:spPr/>
        <p:txBody>
          <a:bodyPr/>
          <a:lstStyle/>
          <a:p>
            <a:r>
              <a:rPr lang="zh-CN" altLang="en-US"/>
              <a:t>提纲</a:t>
            </a:r>
          </a:p>
        </p:txBody>
      </p:sp>
      <p:sp>
        <p:nvSpPr>
          <p:cNvPr id="131084" name="Rectangle 12"/>
          <p:cNvSpPr>
            <a:spLocks noGrp="1" noChangeArrowheads="1"/>
          </p:cNvSpPr>
          <p:nvPr>
            <p:ph type="body" idx="1"/>
          </p:nvPr>
        </p:nvSpPr>
        <p:spPr>
          <a:xfrm>
            <a:off x="611560" y="1196752"/>
            <a:ext cx="7920037" cy="5040560"/>
          </a:xfrm>
        </p:spPr>
        <p:txBody>
          <a:bodyPr/>
          <a:lstStyle/>
          <a:p>
            <a:pPr marL="533400" indent="-533400">
              <a:lnSpc>
                <a:spcPct val="120000"/>
              </a:lnSpc>
              <a:spcBef>
                <a:spcPts val="600"/>
              </a:spcBef>
            </a:pPr>
            <a:r>
              <a:rPr lang="zh-CN" altLang="en-US" dirty="0"/>
              <a:t>小波变换的定义</a:t>
            </a:r>
          </a:p>
          <a:p>
            <a:pPr marL="533400" indent="-533400">
              <a:lnSpc>
                <a:spcPct val="120000"/>
              </a:lnSpc>
              <a:spcBef>
                <a:spcPts val="600"/>
              </a:spcBef>
            </a:pPr>
            <a:r>
              <a:rPr lang="zh-CN" altLang="en-US" dirty="0"/>
              <a:t>小波变换的特点</a:t>
            </a:r>
          </a:p>
          <a:p>
            <a:pPr marL="533400" indent="-533400">
              <a:lnSpc>
                <a:spcPct val="120000"/>
              </a:lnSpc>
              <a:spcBef>
                <a:spcPts val="600"/>
              </a:spcBef>
            </a:pPr>
            <a:r>
              <a:rPr lang="zh-CN" altLang="en-US" dirty="0"/>
              <a:t>小波反变换及小波容许条件</a:t>
            </a:r>
          </a:p>
          <a:p>
            <a:pPr marL="533400" indent="-533400">
              <a:lnSpc>
                <a:spcPct val="120000"/>
              </a:lnSpc>
              <a:spcBef>
                <a:spcPts val="600"/>
              </a:spcBef>
            </a:pPr>
            <a:r>
              <a:rPr lang="zh-CN" altLang="en-US" dirty="0"/>
              <a:t>小波的分类</a:t>
            </a:r>
          </a:p>
          <a:p>
            <a:pPr marL="533400" indent="-533400">
              <a:lnSpc>
                <a:spcPct val="120000"/>
              </a:lnSpc>
              <a:spcBef>
                <a:spcPts val="600"/>
              </a:spcBef>
            </a:pPr>
            <a:r>
              <a:rPr lang="zh-CN" altLang="en-US" dirty="0"/>
              <a:t>连续小波变换的计算</a:t>
            </a:r>
            <a:endParaRPr lang="en-US" altLang="zh-CN" dirty="0"/>
          </a:p>
          <a:p>
            <a:pPr marL="533400" indent="-533400">
              <a:lnSpc>
                <a:spcPct val="120000"/>
              </a:lnSpc>
              <a:spcBef>
                <a:spcPts val="600"/>
              </a:spcBef>
            </a:pPr>
            <a:r>
              <a:rPr lang="zh-CN" altLang="en-US" dirty="0"/>
              <a:t>离散</a:t>
            </a:r>
            <a:r>
              <a:rPr lang="en-US" altLang="zh-CN" dirty="0"/>
              <a:t>(</a:t>
            </a:r>
            <a:r>
              <a:rPr lang="zh-CN" altLang="en-US" dirty="0"/>
              <a:t>栅格</a:t>
            </a:r>
            <a:r>
              <a:rPr lang="en-US" altLang="zh-CN" dirty="0"/>
              <a:t>)</a:t>
            </a:r>
            <a:r>
              <a:rPr lang="zh-CN" altLang="en-US" dirty="0"/>
              <a:t>小波变换</a:t>
            </a:r>
          </a:p>
          <a:p>
            <a:pPr marL="533400" indent="-533400">
              <a:lnSpc>
                <a:spcPct val="120000"/>
              </a:lnSpc>
              <a:spcBef>
                <a:spcPts val="600"/>
              </a:spcBef>
            </a:pPr>
            <a:r>
              <a:rPr lang="zh-CN" altLang="en-US" dirty="0"/>
              <a:t>多分辨率分析与正交小波变换</a:t>
            </a:r>
          </a:p>
          <a:p>
            <a:pPr marL="533400" indent="-533400">
              <a:lnSpc>
                <a:spcPct val="120000"/>
              </a:lnSpc>
              <a:spcBef>
                <a:spcPts val="600"/>
              </a:spcBef>
            </a:pPr>
            <a:r>
              <a:rPr lang="en-US" altLang="zh-CN" dirty="0" err="1"/>
              <a:t>Mallat</a:t>
            </a:r>
            <a:r>
              <a:rPr lang="zh-CN" altLang="en-US" dirty="0"/>
              <a:t>算法</a:t>
            </a:r>
          </a:p>
          <a:p>
            <a:pPr marL="533400" indent="-533400">
              <a:lnSpc>
                <a:spcPct val="120000"/>
              </a:lnSpc>
              <a:spcBef>
                <a:spcPct val="50000"/>
              </a:spcBef>
            </a:pPr>
            <a:endParaRPr lang="en-US" altLang="zh-CN" dirty="0"/>
          </a:p>
        </p:txBody>
      </p:sp>
    </p:spTree>
    <p:extLst>
      <p:ext uri="{BB962C8B-B14F-4D97-AF65-F5344CB8AC3E}">
        <p14:creationId xmlns:p14="http://schemas.microsoft.com/office/powerpoint/2010/main" val="1930984937"/>
      </p:ext>
    </p:extLst>
  </p:cSld>
  <p:clrMapOvr>
    <a:masterClrMapping/>
  </p:clrMapOvr>
  <p:transition>
    <p:cove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ctrTitle"/>
          </p:nvPr>
        </p:nvSpPr>
        <p:spPr/>
        <p:txBody>
          <a:bodyPr/>
          <a:lstStyle/>
          <a:p>
            <a:r>
              <a:rPr lang="zh-CN" altLang="en-US" sz="7200">
                <a:ea typeface="华文琥珀" pitchFamily="2" charset="-122"/>
              </a:rPr>
              <a:t>谢 谢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小波变换的特点</a:t>
            </a:r>
          </a:p>
        </p:txBody>
      </p:sp>
      <p:sp>
        <p:nvSpPr>
          <p:cNvPr id="3" name="内容占位符 2"/>
          <p:cNvSpPr>
            <a:spLocks noGrp="1"/>
          </p:cNvSpPr>
          <p:nvPr>
            <p:ph idx="1"/>
          </p:nvPr>
        </p:nvSpPr>
        <p:spPr>
          <a:xfrm>
            <a:off x="431800" y="1124744"/>
            <a:ext cx="8461375" cy="5245100"/>
          </a:xfrm>
        </p:spPr>
        <p:txBody>
          <a:bodyPr/>
          <a:lstStyle/>
          <a:p>
            <a:r>
              <a:rPr lang="zh-CN" altLang="en-US" dirty="0"/>
              <a:t>案例</a:t>
            </a:r>
            <a:endParaRPr lang="zh-CN" altLang="en-US" sz="2000" kern="1200" dirty="0">
              <a:solidFill>
                <a:schemeClr val="tx1"/>
              </a:solidFill>
              <a:latin typeface="Cambria Math" panose="02040503050406030204" pitchFamily="18" charset="0"/>
              <a:ea typeface="楷体_GB2312" pitchFamily="49" charset="-122"/>
            </a:endParaRPr>
          </a:p>
        </p:txBody>
      </p:sp>
      <p:sp>
        <p:nvSpPr>
          <p:cNvPr id="4" name="灯片编号占位符 3"/>
          <p:cNvSpPr>
            <a:spLocks noGrp="1"/>
          </p:cNvSpPr>
          <p:nvPr>
            <p:ph type="sldNum" sz="quarter" idx="12"/>
          </p:nvPr>
        </p:nvSpPr>
        <p:spPr>
          <a:xfrm>
            <a:off x="8329804" y="6527800"/>
            <a:ext cx="792162" cy="330200"/>
          </a:xfrm>
        </p:spPr>
        <p:txBody>
          <a:bodyPr/>
          <a:lstStyle/>
          <a:p>
            <a:fld id="{9314B7EF-832E-4F78-9635-D945DBF2E3E0}" type="slidenum">
              <a:rPr lang="en-US" altLang="zh-CN" smtClean="0"/>
              <a:pPr/>
              <a:t>9</a:t>
            </a:fld>
            <a:endParaRPr lang="en-US" altLang="zh-CN"/>
          </a:p>
        </p:txBody>
      </p:sp>
      <mc:AlternateContent xmlns:mc="http://schemas.openxmlformats.org/markup-compatibility/2006" xmlns:a14="http://schemas.microsoft.com/office/drawing/2010/main">
        <mc:Choice Requires="a14">
          <p:sp>
            <p:nvSpPr>
              <p:cNvPr id="14" name="矩形 13"/>
              <p:cNvSpPr/>
              <p:nvPr/>
            </p:nvSpPr>
            <p:spPr>
              <a:xfrm>
                <a:off x="2593484" y="1103035"/>
                <a:ext cx="5736320" cy="707886"/>
              </a:xfrm>
              <a:prstGeom prst="rect">
                <a:avLst/>
              </a:prstGeom>
            </p:spPr>
            <p:txBody>
              <a:bodyPr wrap="square">
                <a:spAutoFit/>
              </a:bodyPr>
              <a:lstStyle/>
              <a:p>
                <a:pPr>
                  <a:spcBef>
                    <a:spcPts val="600"/>
                  </a:spcBef>
                </a:pP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给定信号</a:t>
                </a:r>
                <a14:m>
                  <m:oMath xmlns:m="http://schemas.openxmlformats.org/officeDocument/2006/math">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，设其能量为</a:t>
                </a:r>
                <a14:m>
                  <m:oMath xmlns:m="http://schemas.openxmlformats.org/officeDocument/2006/math">
                    <m:sSub>
                      <m:sSubPr>
                        <m:ctrlPr>
                          <a:rPr lang="zh-CN" altLang="zh-CN" i="1">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𝑥</m:t>
                        </m:r>
                      </m:sub>
                    </m:sSub>
                  </m:oMath>
                </a14:m>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，时间中心，频率中心分别是</a:t>
                </a:r>
                <a14:m>
                  <m:oMath xmlns:m="http://schemas.openxmlformats.org/officeDocument/2006/math">
                    <m:sSub>
                      <m:sSubPr>
                        <m:ctrlPr>
                          <a:rPr lang="zh-CN" altLang="zh-CN" i="1">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i="1">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𝛺</m:t>
                        </m:r>
                      </m:e>
                      <m:sub>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，时宽和带宽分别是</a:t>
                </a:r>
                <a14:m>
                  <m:oMath xmlns:m="http://schemas.openxmlformats.org/officeDocument/2006/math">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𝛥</m:t>
                        </m:r>
                      </m:e>
                      <m:sub>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rgbClr val="FF0000"/>
                            </a:solidFill>
                            <a:effectLst/>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𝛥</m:t>
                        </m:r>
                      </m:e>
                      <m:sub>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𝛺</m:t>
                        </m:r>
                      </m:sub>
                    </m:sSub>
                  </m:oMath>
                </a14:m>
                <a:endParaRPr lang="zh-CN" altLang="en-US"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2593484" y="1103035"/>
                <a:ext cx="5736320" cy="707886"/>
              </a:xfrm>
              <a:prstGeom prst="rect">
                <a:avLst/>
              </a:prstGeom>
              <a:blipFill>
                <a:blip r:embed="rId2"/>
                <a:stretch>
                  <a:fillRect l="-1063"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53317" y="1907238"/>
                <a:ext cx="8218340" cy="662617"/>
              </a:xfrm>
              <a:prstGeom prst="rect">
                <a:avLst/>
              </a:prstGeom>
            </p:spPr>
            <p:txBody>
              <a:bodyPr wrap="none">
                <a:spAutoFit/>
              </a:bodyPr>
              <a:lstStyle/>
              <a:p>
                <a14:m>
                  <m:oMath xmlns:m="http://schemas.openxmlformats.org/officeDocument/2006/math">
                    <m:r>
                      <a:rPr lang="en-US" altLang="zh-CN" sz="2400" smtClean="0">
                        <a:solidFill>
                          <a:srgbClr val="3333CC"/>
                        </a:solidFill>
                        <a:latin typeface="Cambria Math" panose="02040503050406030204" pitchFamily="18" charset="0"/>
                        <a:ea typeface="微软雅黑" panose="020B0503020204020204" pitchFamily="34" charset="-122"/>
                      </a:rPr>
                      <m:t>𝑠</m:t>
                    </m:r>
                    <m:r>
                      <a:rPr lang="en-US" altLang="zh-CN" sz="2400">
                        <a:solidFill>
                          <a:srgbClr val="3333CC"/>
                        </a:solidFill>
                        <a:latin typeface="Cambria Math" panose="02040503050406030204" pitchFamily="18" charset="0"/>
                        <a:ea typeface="微软雅黑" panose="020B0503020204020204" pitchFamily="34" charset="-122"/>
                      </a:rPr>
                      <m:t>(</m:t>
                    </m:r>
                    <m:r>
                      <a:rPr lang="en-US" altLang="zh-CN" sz="2400">
                        <a:solidFill>
                          <a:srgbClr val="3333CC"/>
                        </a:solidFill>
                        <a:latin typeface="Cambria Math" panose="02040503050406030204" pitchFamily="18" charset="0"/>
                        <a:ea typeface="微软雅黑" panose="020B0503020204020204" pitchFamily="34" charset="-122"/>
                      </a:rPr>
                      <m:t>𝑡</m:t>
                    </m:r>
                    <m:r>
                      <a:rPr lang="en-US" altLang="zh-CN" sz="2400">
                        <a:solidFill>
                          <a:srgbClr val="3333CC"/>
                        </a:solidFill>
                        <a:latin typeface="Cambria Math" panose="02040503050406030204" pitchFamily="18" charset="0"/>
                        <a:ea typeface="微软雅黑" panose="020B0503020204020204" pitchFamily="34" charset="-122"/>
                      </a:rPr>
                      <m:t>)=</m:t>
                    </m:r>
                    <m:f>
                      <m:fPr>
                        <m:ctrlPr>
                          <a:rPr lang="zh-CN" altLang="zh-CN" sz="2400" i="1">
                            <a:solidFill>
                              <a:srgbClr val="3333CC"/>
                            </a:solidFill>
                            <a:latin typeface="Cambria Math" panose="02040503050406030204" pitchFamily="18" charset="0"/>
                            <a:ea typeface="微软雅黑" panose="020B0503020204020204" pitchFamily="34" charset="-122"/>
                          </a:rPr>
                        </m:ctrlPr>
                      </m:fPr>
                      <m:num>
                        <m:r>
                          <a:rPr lang="en-US" altLang="zh-CN" sz="2400">
                            <a:solidFill>
                              <a:srgbClr val="3333CC"/>
                            </a:solidFill>
                            <a:latin typeface="Cambria Math" panose="02040503050406030204" pitchFamily="18" charset="0"/>
                            <a:ea typeface="微软雅黑" panose="020B0503020204020204" pitchFamily="34" charset="-122"/>
                          </a:rPr>
                          <m:t>1</m:t>
                        </m:r>
                      </m:num>
                      <m:den>
                        <m:rad>
                          <m:radPr>
                            <m:degHide m:val="on"/>
                            <m:ctrlPr>
                              <a:rPr lang="zh-CN" altLang="zh-CN" sz="2400" i="1">
                                <a:solidFill>
                                  <a:srgbClr val="3333CC"/>
                                </a:solidFill>
                                <a:latin typeface="Cambria Math" panose="02040503050406030204" pitchFamily="18" charset="0"/>
                                <a:ea typeface="微软雅黑" panose="020B0503020204020204" pitchFamily="34" charset="-122"/>
                              </a:rPr>
                            </m:ctrlPr>
                          </m:radPr>
                          <m:deg/>
                          <m:e>
                            <m:r>
                              <a:rPr lang="en-US" altLang="zh-CN" sz="2400">
                                <a:solidFill>
                                  <a:srgbClr val="3333CC"/>
                                </a:solidFill>
                                <a:latin typeface="Cambria Math" panose="02040503050406030204" pitchFamily="18" charset="0"/>
                                <a:ea typeface="微软雅黑" panose="020B0503020204020204" pitchFamily="34" charset="-122"/>
                              </a:rPr>
                              <m:t>𝛼</m:t>
                            </m:r>
                          </m:e>
                        </m:rad>
                      </m:den>
                    </m:f>
                    <m:r>
                      <a:rPr lang="en-US" altLang="zh-CN" sz="2400">
                        <a:solidFill>
                          <a:srgbClr val="3333CC"/>
                        </a:solidFill>
                        <a:latin typeface="Cambria Math" panose="02040503050406030204" pitchFamily="18" charset="0"/>
                        <a:ea typeface="微软雅黑" panose="020B0503020204020204" pitchFamily="34" charset="-122"/>
                      </a:rPr>
                      <m:t>𝑥</m:t>
                    </m:r>
                    <m:r>
                      <a:rPr lang="en-US" altLang="zh-CN" sz="2400">
                        <a:solidFill>
                          <a:srgbClr val="3333CC"/>
                        </a:solidFill>
                        <a:latin typeface="Cambria Math" panose="02040503050406030204" pitchFamily="18" charset="0"/>
                        <a:ea typeface="微软雅黑" panose="020B0503020204020204" pitchFamily="34" charset="-122"/>
                      </a:rPr>
                      <m:t>(</m:t>
                    </m:r>
                    <m:f>
                      <m:fPr>
                        <m:ctrlPr>
                          <a:rPr lang="zh-CN" altLang="zh-CN" sz="2400" i="1">
                            <a:solidFill>
                              <a:srgbClr val="3333CC"/>
                            </a:solidFill>
                            <a:latin typeface="Cambria Math" panose="02040503050406030204" pitchFamily="18" charset="0"/>
                            <a:ea typeface="微软雅黑" panose="020B0503020204020204" pitchFamily="34" charset="-122"/>
                          </a:rPr>
                        </m:ctrlPr>
                      </m:fPr>
                      <m:num>
                        <m:r>
                          <a:rPr lang="en-US" altLang="zh-CN" sz="2400">
                            <a:solidFill>
                              <a:srgbClr val="3333CC"/>
                            </a:solidFill>
                            <a:latin typeface="Cambria Math" panose="02040503050406030204" pitchFamily="18" charset="0"/>
                            <a:ea typeface="微软雅黑" panose="020B0503020204020204" pitchFamily="34" charset="-122"/>
                          </a:rPr>
                          <m:t>𝑡</m:t>
                        </m:r>
                      </m:num>
                      <m:den>
                        <m:r>
                          <a:rPr lang="en-US" altLang="zh-CN" sz="2400">
                            <a:solidFill>
                              <a:srgbClr val="3333CC"/>
                            </a:solidFill>
                            <a:latin typeface="Cambria Math" panose="02040503050406030204" pitchFamily="18" charset="0"/>
                            <a:ea typeface="微软雅黑" panose="020B0503020204020204" pitchFamily="34" charset="-122"/>
                          </a:rPr>
                          <m:t>𝛼</m:t>
                        </m:r>
                      </m:den>
                    </m:f>
                  </m:oMath>
                </a14:m>
                <a:r>
                  <a:rPr lang="en-US" altLang="zh-CN" sz="2400" dirty="0">
                    <a:solidFill>
                      <a:srgbClr val="3333CC"/>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i="1">
                        <a:solidFill>
                          <a:srgbClr val="3333CC"/>
                        </a:solidFill>
                        <a:latin typeface="Cambria Math" panose="02040503050406030204" pitchFamily="18" charset="0"/>
                      </a:rPr>
                      <m:t>𝛼</m:t>
                    </m:r>
                  </m:oMath>
                </a14:m>
                <a:r>
                  <a:rPr lang="zh-CN" altLang="zh-CN" dirty="0">
                    <a:solidFill>
                      <a:srgbClr val="3333CC"/>
                    </a:solidFill>
                    <a:latin typeface="微软雅黑" panose="020B0503020204020204" pitchFamily="34" charset="-122"/>
                    <a:ea typeface="微软雅黑" panose="020B0503020204020204" pitchFamily="34" charset="-122"/>
                  </a:rPr>
                  <a:t>为常数</a:t>
                </a:r>
                <a:r>
                  <a:rPr lang="en-US" altLang="zh-CN" dirty="0">
                    <a:solidFill>
                      <a:srgbClr val="3333CC"/>
                    </a:solidFill>
                    <a:latin typeface="微软雅黑" panose="020B0503020204020204" pitchFamily="34" charset="-122"/>
                    <a:ea typeface="微软雅黑" panose="020B0503020204020204" pitchFamily="34" charset="-122"/>
                  </a:rPr>
                  <a:t>, </a:t>
                </a:r>
                <a:r>
                  <a:rPr lang="zh-CN" altLang="zh-CN" dirty="0">
                    <a:solidFill>
                      <a:srgbClr val="3333CC"/>
                    </a:solidFill>
                    <a:latin typeface="微软雅黑" panose="020B0503020204020204" pitchFamily="34" charset="-122"/>
                    <a:ea typeface="微软雅黑" panose="020B0503020204020204" pitchFamily="34" charset="-122"/>
                  </a:rPr>
                  <a:t>研究</a:t>
                </a:r>
                <a14:m>
                  <m:oMath xmlns:m="http://schemas.openxmlformats.org/officeDocument/2006/math">
                    <m:r>
                      <a:rPr lang="en-US" altLang="zh-CN" i="1">
                        <a:solidFill>
                          <a:srgbClr val="3333CC"/>
                        </a:solidFill>
                        <a:latin typeface="Cambria Math" panose="02040503050406030204" pitchFamily="18" charset="0"/>
                      </a:rPr>
                      <m:t>𝑠</m:t>
                    </m:r>
                    <m:r>
                      <a:rPr lang="en-US" altLang="zh-CN">
                        <a:solidFill>
                          <a:srgbClr val="3333CC"/>
                        </a:solidFill>
                        <a:latin typeface="Cambria Math" panose="02040503050406030204" pitchFamily="18" charset="0"/>
                      </a:rPr>
                      <m:t>(</m:t>
                    </m:r>
                    <m:r>
                      <a:rPr lang="en-US" altLang="zh-CN" i="1">
                        <a:solidFill>
                          <a:srgbClr val="3333CC"/>
                        </a:solidFill>
                        <a:latin typeface="Cambria Math" panose="02040503050406030204" pitchFamily="18" charset="0"/>
                      </a:rPr>
                      <m:t>𝑡</m:t>
                    </m:r>
                    <m:r>
                      <a:rPr lang="en-US" altLang="zh-CN">
                        <a:solidFill>
                          <a:srgbClr val="3333CC"/>
                        </a:solidFill>
                        <a:latin typeface="Cambria Math" panose="02040503050406030204" pitchFamily="18" charset="0"/>
                      </a:rPr>
                      <m:t>)</m:t>
                    </m:r>
                  </m:oMath>
                </a14:m>
                <a:r>
                  <a:rPr lang="zh-CN" altLang="zh-CN" dirty="0">
                    <a:solidFill>
                      <a:srgbClr val="3333CC"/>
                    </a:solidFill>
                    <a:latin typeface="微软雅黑" panose="020B0503020204020204" pitchFamily="34" charset="-122"/>
                    <a:ea typeface="微软雅黑" panose="020B0503020204020204" pitchFamily="34" charset="-122"/>
                  </a:rPr>
                  <a:t>的能量。时、频中心及时宽与带宽</a:t>
                </a:r>
                <a:endParaRPr lang="zh-CN" altLang="en-US" dirty="0">
                  <a:solidFill>
                    <a:srgbClr val="3333CC"/>
                  </a:solidFill>
                  <a:latin typeface="微软雅黑" panose="020B0503020204020204" pitchFamily="34" charset="-122"/>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553317" y="1907238"/>
                <a:ext cx="8218340" cy="662617"/>
              </a:xfrm>
              <a:prstGeom prst="rect">
                <a:avLst/>
              </a:prstGeom>
              <a:blipFill>
                <a:blip r:embed="rId3"/>
                <a:stretch>
                  <a:fillRect b="-18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171633" y="2696743"/>
                <a:ext cx="5598368" cy="7661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𝐸</m:t>
                          </m:r>
                        </m:e>
                        <m:sub>
                          <m:r>
                            <a:rPr lang="zh-CN" altLang="en-US">
                              <a:latin typeface="Cambria Math" panose="02040503050406030204" pitchFamily="18" charset="0"/>
                            </a:rPr>
                            <m:t>𝑠</m:t>
                          </m:r>
                        </m:sub>
                      </m:sSub>
                      <m:r>
                        <a:rPr lang="zh-CN" altLang="en-US">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a:latin typeface="Cambria Math" panose="02040503050406030204" pitchFamily="18" charset="0"/>
                            </a:rPr>
                            <m:t>−∞</m:t>
                          </m:r>
                        </m:sub>
                        <m:sup>
                          <m:r>
                            <a:rPr lang="zh-CN" altLang="en-US">
                              <a:latin typeface="Cambria Math" panose="02040503050406030204" pitchFamily="18" charset="0"/>
                            </a:rPr>
                            <m:t>∞</m:t>
                          </m:r>
                        </m:sup>
                        <m:e>
                          <m:r>
                            <a:rPr lang="zh-CN" altLang="en-US">
                              <a:latin typeface="Cambria Math" panose="02040503050406030204" pitchFamily="18" charset="0"/>
                            </a:rPr>
                            <m:t>|</m:t>
                          </m:r>
                          <m:r>
                            <a:rPr lang="zh-CN" altLang="en-US">
                              <a:latin typeface="Cambria Math" panose="02040503050406030204" pitchFamily="18" charset="0"/>
                            </a:rPr>
                            <m:t>𝑠</m:t>
                          </m:r>
                          <m:r>
                            <a:rPr lang="zh-CN" altLang="en-US">
                              <a:latin typeface="Cambria Math" panose="02040503050406030204" pitchFamily="18" charset="0"/>
                            </a:rPr>
                            <m:t>(</m:t>
                          </m:r>
                          <m:r>
                            <a:rPr lang="zh-CN" altLang="en-US">
                              <a:latin typeface="Cambria Math" panose="02040503050406030204" pitchFamily="18" charset="0"/>
                            </a:rPr>
                            <m:t>𝑡</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m:t>
                              </m:r>
                            </m:e>
                            <m:sup>
                              <m:r>
                                <a:rPr lang="zh-CN" altLang="en-US">
                                  <a:latin typeface="Cambria Math" panose="02040503050406030204" pitchFamily="18" charset="0"/>
                                </a:rPr>
                                <m:t>2</m:t>
                              </m:r>
                            </m:sup>
                          </m:sSup>
                          <m:r>
                            <a:rPr lang="zh-CN" altLang="en-US">
                              <a:latin typeface="Cambria Math" panose="02040503050406030204" pitchFamily="18" charset="0"/>
                            </a:rPr>
                            <m:t>𝑑𝑡</m:t>
                          </m:r>
                          <m:r>
                            <a:rPr lang="zh-CN" altLang="en-US">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𝛼</m:t>
                              </m:r>
                            </m:den>
                          </m:f>
                          <m:nary>
                            <m:naryPr>
                              <m:grow m:val="on"/>
                              <m:subHide m:val="on"/>
                              <m:supHide m:val="on"/>
                              <m:ctrlPr>
                                <a:rPr lang="zh-CN" altLang="en-US" i="1">
                                  <a:latin typeface="Cambria Math" panose="02040503050406030204" pitchFamily="18" charset="0"/>
                                </a:rPr>
                              </m:ctrlPr>
                            </m:naryPr>
                            <m:sub/>
                            <m:sup/>
                            <m:e>
                              <m:r>
                                <a:rPr lang="zh-CN" altLang="en-US">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𝑡</m:t>
                                  </m:r>
                                </m:num>
                                <m:den>
                                  <m:r>
                                    <a:rPr lang="en-US" altLang="zh-CN">
                                      <a:latin typeface="Cambria Math" panose="02040503050406030204" pitchFamily="18" charset="0"/>
                                    </a:rPr>
                                    <m:t>𝛼</m:t>
                                  </m:r>
                                </m:den>
                              </m:f>
                              <m:r>
                                <m:rPr>
                                  <m:nor/>
                                </m:rPr>
                                <a:rPr lang="en-US" altLang="zh-CN" dirty="0">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m:t>
                                  </m:r>
                                </m:e>
                                <m:sup>
                                  <m:r>
                                    <a:rPr lang="zh-CN" altLang="en-US">
                                      <a:latin typeface="Cambria Math" panose="02040503050406030204" pitchFamily="18" charset="0"/>
                                    </a:rPr>
                                    <m:t>2</m:t>
                                  </m:r>
                                </m:sup>
                              </m:sSup>
                              <m:r>
                                <a:rPr lang="zh-CN" altLang="en-US">
                                  <a:latin typeface="Cambria Math" panose="02040503050406030204" pitchFamily="18" charset="0"/>
                                </a:rPr>
                                <m:t>𝑑𝑡</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𝐸</m:t>
                                  </m:r>
                                </m:e>
                                <m:sub>
                                  <m:r>
                                    <a:rPr lang="zh-CN" altLang="en-US">
                                      <a:latin typeface="Cambria Math" panose="02040503050406030204" pitchFamily="18" charset="0"/>
                                    </a:rPr>
                                    <m:t>𝑥</m:t>
                                  </m:r>
                                </m:sub>
                              </m:sSub>
                            </m:e>
                          </m:nary>
                        </m:e>
                      </m:nary>
                    </m:oMath>
                  </m:oMathPara>
                </a14:m>
                <a:endParaRPr lang="zh-CN" altLang="en-US" dirty="0">
                  <a:latin typeface="Cambria Math" panose="020405030504060302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1171633" y="2696743"/>
                <a:ext cx="5598368" cy="76617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482447" y="3618512"/>
                <a:ext cx="3239092" cy="739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0,</m:t>
                          </m:r>
                          <m:r>
                            <a:rPr lang="zh-CN" altLang="en-US" i="1">
                              <a:latin typeface="Cambria Math" panose="02040503050406030204" pitchFamily="18" charset="0"/>
                            </a:rPr>
                            <m:t>𝑠</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𝑠</m:t>
                              </m:r>
                            </m:sub>
                          </m:sSub>
                        </m:den>
                      </m:f>
                      <m:nary>
                        <m:naryPr>
                          <m:grow m:val="on"/>
                          <m:subHide m:val="on"/>
                          <m:supHide m:val="on"/>
                          <m:ctrlPr>
                            <a:rPr lang="zh-CN" altLang="en-US" i="1">
                              <a:latin typeface="Cambria Math" panose="02040503050406030204" pitchFamily="18" charset="0"/>
                            </a:rPr>
                          </m:ctrlPr>
                        </m:naryPr>
                        <m:sub/>
                        <m:sup/>
                        <m:e>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𝑑𝑡</m:t>
                          </m:r>
                          <m:r>
                            <a:rPr lang="zh-CN" altLang="en-US" i="0">
                              <a:latin typeface="Cambria Math" panose="02040503050406030204" pitchFamily="18" charset="0"/>
                            </a:rPr>
                            <m:t>=</m:t>
                          </m:r>
                          <m:r>
                            <a:rPr lang="zh-CN" altLang="en-US" i="1" smtClean="0">
                              <a:solidFill>
                                <a:srgbClr val="FF0000"/>
                              </a:solidFill>
                              <a:latin typeface="Cambria Math" panose="02040503050406030204" pitchFamily="18" charset="0"/>
                            </a:rPr>
                            <m:t>𝛼</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𝑡</m:t>
                              </m:r>
                            </m:e>
                            <m:sub>
                              <m:r>
                                <a:rPr lang="zh-CN" altLang="en-US" i="0">
                                  <a:solidFill>
                                    <a:srgbClr val="FF0000"/>
                                  </a:solidFill>
                                  <a:latin typeface="Cambria Math" panose="02040503050406030204" pitchFamily="18" charset="0"/>
                                </a:rPr>
                                <m:t>0</m:t>
                              </m:r>
                            </m:sub>
                          </m:sSub>
                        </m:e>
                      </m:nary>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1482447" y="3618512"/>
                <a:ext cx="3239092" cy="73962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207541" y="4410526"/>
                <a:ext cx="3904423" cy="7396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𝛺</m:t>
                          </m:r>
                        </m:e>
                        <m:sub>
                          <m:r>
                            <a:rPr lang="zh-CN" altLang="en-US" i="0">
                              <a:latin typeface="Cambria Math" panose="02040503050406030204" pitchFamily="18" charset="0"/>
                            </a:rPr>
                            <m:t>0,</m:t>
                          </m:r>
                          <m:r>
                            <a:rPr lang="zh-CN" altLang="en-US" i="1">
                              <a:latin typeface="Cambria Math" panose="02040503050406030204" pitchFamily="18" charset="0"/>
                            </a:rPr>
                            <m:t>𝑠</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𝑠</m:t>
                              </m:r>
                            </m:sub>
                          </m:sSub>
                        </m:den>
                      </m:f>
                      <m:nary>
                        <m:naryPr>
                          <m:grow m:val="on"/>
                          <m:subHide m:val="on"/>
                          <m:supHide m:val="on"/>
                          <m:ctrlPr>
                            <a:rPr lang="zh-CN" altLang="en-US" i="1">
                              <a:latin typeface="Cambria Math" panose="02040503050406030204" pitchFamily="18" charset="0"/>
                            </a:rPr>
                          </m:ctrlPr>
                        </m:naryPr>
                        <m:sub/>
                        <m:sup/>
                        <m:e>
                          <m:r>
                            <a:rPr lang="zh-CN" altLang="en-US" i="1">
                              <a:latin typeface="Cambria Math" panose="02040503050406030204" pitchFamily="18" charset="0"/>
                            </a:rPr>
                            <m:t>𝛺</m:t>
                          </m:r>
                          <m:r>
                            <a:rPr lang="en-US" altLang="zh-CN" b="0" i="1" smtClean="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𝛺</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𝑑</m:t>
                          </m:r>
                          <m:r>
                            <a:rPr lang="zh-CN" altLang="en-US" i="1">
                              <a:latin typeface="Cambria Math" panose="02040503050406030204" pitchFamily="18" charset="0"/>
                            </a:rPr>
                            <m:t>𝛺</m:t>
                          </m:r>
                        </m:e>
                      </m:nary>
                      <m:r>
                        <a:rPr lang="en-US" altLang="zh-CN">
                          <a:latin typeface="Cambria Math" panose="02040503050406030204" pitchFamily="18" charset="0"/>
                        </a:rPr>
                        <m:t>=</m:t>
                      </m:r>
                      <m:f>
                        <m:fPr>
                          <m:type m:val="lin"/>
                          <m:ctrlPr>
                            <a:rPr lang="zh-CN" altLang="zh-CN" i="1" smtClean="0">
                              <a:solidFill>
                                <a:srgbClr val="FF0000"/>
                              </a:solidFill>
                              <a:latin typeface="Cambria Math" panose="02040503050406030204" pitchFamily="18" charset="0"/>
                            </a:rPr>
                          </m:ctrlPr>
                        </m:fPr>
                        <m:num>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𝛺</m:t>
                              </m:r>
                            </m:e>
                            <m:sub>
                              <m:r>
                                <a:rPr lang="en-US" altLang="zh-CN">
                                  <a:solidFill>
                                    <a:srgbClr val="FF0000"/>
                                  </a:solidFill>
                                  <a:latin typeface="Cambria Math" panose="02040503050406030204" pitchFamily="18" charset="0"/>
                                </a:rPr>
                                <m:t>0</m:t>
                              </m:r>
                            </m:sub>
                          </m:sSub>
                        </m:num>
                        <m:den>
                          <m:r>
                            <a:rPr lang="en-US" altLang="zh-CN" i="1">
                              <a:solidFill>
                                <a:srgbClr val="FF0000"/>
                              </a:solidFill>
                              <a:latin typeface="Cambria Math" panose="02040503050406030204" pitchFamily="18" charset="0"/>
                            </a:rPr>
                            <m:t>𝛼</m:t>
                          </m:r>
                        </m:den>
                      </m:f>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1207541" y="4410526"/>
                <a:ext cx="3904423" cy="73962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111964" y="3740940"/>
                <a:ext cx="1387944" cy="413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𝛥</m:t>
                          </m:r>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smtClean="0">
                          <a:solidFill>
                            <a:srgbClr val="FF0000"/>
                          </a:solidFill>
                          <a:latin typeface="Cambria Math" panose="02040503050406030204" pitchFamily="18" charset="0"/>
                        </a:rPr>
                        <m:t>𝛼</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𝛥</m:t>
                          </m:r>
                        </m:e>
                        <m:sub>
                          <m:r>
                            <a:rPr lang="zh-CN" altLang="en-US" i="1">
                              <a:solidFill>
                                <a:srgbClr val="FF0000"/>
                              </a:solidFill>
                              <a:latin typeface="Cambria Math" panose="02040503050406030204" pitchFamily="18" charset="0"/>
                            </a:rPr>
                            <m:t>𝑡</m:t>
                          </m:r>
                        </m:sub>
                      </m:sSub>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5111964" y="3740940"/>
                <a:ext cx="1387944" cy="41351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111964" y="4427857"/>
                <a:ext cx="1622945" cy="413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𝛥</m:t>
                          </m:r>
                        </m:e>
                        <m:sub>
                          <m:r>
                            <a:rPr lang="zh-CN" altLang="en-US" i="1">
                              <a:latin typeface="Cambria Math" panose="02040503050406030204" pitchFamily="18" charset="0"/>
                            </a:rPr>
                            <m:t>𝛺</m:t>
                          </m:r>
                          <m:r>
                            <a:rPr lang="zh-CN" altLang="en-US" i="0">
                              <a:latin typeface="Cambria Math" panose="02040503050406030204" pitchFamily="18" charset="0"/>
                            </a:rPr>
                            <m:t>,</m:t>
                          </m:r>
                          <m:r>
                            <a:rPr lang="zh-CN" altLang="en-US" i="1">
                              <a:latin typeface="Cambria Math" panose="02040503050406030204" pitchFamily="18" charset="0"/>
                            </a:rPr>
                            <m:t>𝑠</m:t>
                          </m:r>
                        </m:sub>
                      </m:sSub>
                      <m:r>
                        <a:rPr lang="zh-CN" altLang="en-US" i="0">
                          <a:latin typeface="Cambria Math" panose="02040503050406030204" pitchFamily="18" charset="0"/>
                        </a:rPr>
                        <m:t>=</m:t>
                      </m:r>
                      <m:f>
                        <m:fPr>
                          <m:type m:val="lin"/>
                          <m:ctrlPr>
                            <a:rPr lang="zh-CN" altLang="en-US" i="1" smtClean="0">
                              <a:solidFill>
                                <a:srgbClr val="FF0000"/>
                              </a:solidFill>
                              <a:latin typeface="Cambria Math" panose="02040503050406030204" pitchFamily="18" charset="0"/>
                            </a:rPr>
                          </m:ctrlPr>
                        </m:fPr>
                        <m:num>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𝛥</m:t>
                              </m:r>
                            </m:e>
                            <m:sub>
                              <m:r>
                                <a:rPr lang="zh-CN" altLang="en-US" i="1">
                                  <a:solidFill>
                                    <a:srgbClr val="FF0000"/>
                                  </a:solidFill>
                                  <a:latin typeface="Cambria Math" panose="02040503050406030204" pitchFamily="18" charset="0"/>
                                </a:rPr>
                                <m:t>𝛺</m:t>
                              </m:r>
                            </m:sub>
                          </m:sSub>
                        </m:num>
                        <m:den>
                          <m:r>
                            <a:rPr lang="zh-CN" altLang="en-US" i="1">
                              <a:solidFill>
                                <a:srgbClr val="FF0000"/>
                              </a:solidFill>
                              <a:latin typeface="Cambria Math" panose="02040503050406030204" pitchFamily="18" charset="0"/>
                            </a:rPr>
                            <m:t>𝛼</m:t>
                          </m:r>
                        </m:den>
                      </m:f>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5111964" y="4427857"/>
                <a:ext cx="1622945" cy="413511"/>
              </a:xfrm>
              <a:prstGeom prst="rect">
                <a:avLst/>
              </a:prstGeom>
              <a:blipFill>
                <a:blip r:embed="rId8"/>
                <a:stretch>
                  <a:fillRect t="-111765" r="-31203" b="-170588"/>
                </a:stretch>
              </a:blipFill>
            </p:spPr>
            <p:txBody>
              <a:bodyPr/>
              <a:lstStyle/>
              <a:p>
                <a:r>
                  <a:rPr lang="zh-CN" altLang="en-US">
                    <a:noFill/>
                  </a:rPr>
                  <a:t> </a:t>
                </a:r>
              </a:p>
            </p:txBody>
          </p:sp>
        </mc:Fallback>
      </mc:AlternateContent>
      <p:sp>
        <p:nvSpPr>
          <p:cNvPr id="23" name="矩形 22"/>
          <p:cNvSpPr/>
          <p:nvPr/>
        </p:nvSpPr>
        <p:spPr>
          <a:xfrm>
            <a:off x="5279886" y="5445701"/>
            <a:ext cx="3599222" cy="1323439"/>
          </a:xfrm>
          <a:prstGeom prst="rect">
            <a:avLst/>
          </a:prstGeom>
        </p:spPr>
        <p:txBody>
          <a:bodyPr wrap="square">
            <a:spAutoFit/>
          </a:bodyPr>
          <a:lstStyle/>
          <a:p>
            <a:pPr marL="342900" indent="-342900">
              <a:buFont typeface="Arial" panose="020B0604020202020204" pitchFamily="34" charset="0"/>
              <a:buChar char="•"/>
            </a:pPr>
            <a:r>
              <a:rPr lang="zh-CN" altLang="zh-CN" dirty="0">
                <a:solidFill>
                  <a:srgbClr val="FF0000"/>
                </a:solidFill>
                <a:latin typeface="微软雅黑" panose="020B0503020204020204" pitchFamily="34" charset="-122"/>
                <a:ea typeface="微软雅黑" panose="020B0503020204020204" pitchFamily="34" charset="-122"/>
              </a:rPr>
              <a:t>带宽和频率中心之比</a:t>
            </a:r>
            <a:r>
              <a:rPr lang="en-US" altLang="zh-CN" dirty="0">
                <a:solidFill>
                  <a:srgbClr val="FF0000"/>
                </a:solidFill>
                <a:latin typeface="微软雅黑" panose="020B0503020204020204" pitchFamily="34" charset="-122"/>
                <a:ea typeface="微软雅黑" panose="020B0503020204020204" pitchFamily="34" charset="-122"/>
              </a:rPr>
              <a:t>Q</a:t>
            </a:r>
            <a:r>
              <a:rPr lang="zh-CN" altLang="en-US" dirty="0">
                <a:solidFill>
                  <a:srgbClr val="FF0000"/>
                </a:solidFill>
                <a:latin typeface="微软雅黑" panose="020B0503020204020204" pitchFamily="34" charset="-122"/>
                <a:ea typeface="微软雅黑" panose="020B0503020204020204" pitchFamily="34" charset="-122"/>
              </a:rPr>
              <a:t>定义为</a:t>
            </a:r>
            <a:r>
              <a:rPr lang="zh-CN" altLang="zh-CN" dirty="0">
                <a:solidFill>
                  <a:srgbClr val="FF0000"/>
                </a:solidFill>
                <a:latin typeface="微软雅黑" panose="020B0503020204020204" pitchFamily="34" charset="-122"/>
                <a:ea typeface="微软雅黑" panose="020B0503020204020204" pitchFamily="34" charset="-122"/>
              </a:rPr>
              <a:t>为信号的“品质因数”</a:t>
            </a:r>
            <a:endParaRPr lang="en-US" altLang="zh-CN"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时间尺度变化前后所得的信号具有恒</a:t>
            </a:r>
            <a:r>
              <a:rPr lang="en-US" altLang="zh-CN" kern="100" dirty="0">
                <a:solidFill>
                  <a:srgbClr val="FF0000"/>
                </a:solidFill>
                <a:latin typeface="微软雅黑" panose="020B0503020204020204" pitchFamily="34" charset="-122"/>
                <a:ea typeface="微软雅黑" panose="020B0503020204020204" pitchFamily="34" charset="-122"/>
              </a:rPr>
              <a:t>Q</a:t>
            </a:r>
            <a:r>
              <a:rPr lang="zh-CN"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性质</a:t>
            </a:r>
            <a:endParaRPr lang="zh-CN" altLang="en-US"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4" name="矩形 23"/>
              <p:cNvSpPr/>
              <p:nvPr/>
            </p:nvSpPr>
            <p:spPr>
              <a:xfrm>
                <a:off x="948246" y="5659331"/>
                <a:ext cx="4146327" cy="7629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𝑠</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𝛥</m:t>
                              </m:r>
                            </m:e>
                            <m:sub>
                              <m:r>
                                <a:rPr lang="zh-CN" altLang="en-US" i="1">
                                  <a:latin typeface="Cambria Math" panose="02040503050406030204" pitchFamily="18" charset="0"/>
                                </a:rPr>
                                <m:t>𝛺</m:t>
                              </m:r>
                              <m:r>
                                <a:rPr lang="zh-CN" altLang="en-US" i="0">
                                  <a:latin typeface="Cambria Math" panose="02040503050406030204" pitchFamily="18" charset="0"/>
                                </a:rPr>
                                <m:t>,</m:t>
                              </m:r>
                              <m:r>
                                <a:rPr lang="zh-CN" altLang="en-US" i="1">
                                  <a:latin typeface="Cambria Math" panose="02040503050406030204" pitchFamily="18" charset="0"/>
                                </a:rPr>
                                <m:t>𝑠</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𝛺</m:t>
                              </m:r>
                            </m:e>
                            <m:sub>
                              <m:r>
                                <a:rPr lang="zh-CN" altLang="en-US" i="0">
                                  <a:latin typeface="Cambria Math" panose="02040503050406030204" pitchFamily="18" charset="0"/>
                                </a:rPr>
                                <m:t>0,</m:t>
                              </m:r>
                              <m:r>
                                <a:rPr lang="zh-CN" altLang="en-US" i="1">
                                  <a:latin typeface="Cambria Math" panose="02040503050406030204" pitchFamily="18" charset="0"/>
                                </a:rPr>
                                <m:t>𝑠</m:t>
                              </m:r>
                            </m:sub>
                          </m:sSub>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m:t>
                          </m:r>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𝛥</m:t>
                                  </m:r>
                                </m:e>
                                <m:sub>
                                  <m:r>
                                    <a:rPr lang="zh-CN" altLang="en-US" i="1">
                                      <a:latin typeface="Cambria Math" panose="02040503050406030204" pitchFamily="18" charset="0"/>
                                    </a:rPr>
                                    <m:t>𝛺</m:t>
                                  </m:r>
                                </m:sub>
                              </m:sSub>
                            </m:num>
                            <m:den>
                              <m:r>
                                <a:rPr lang="zh-CN" altLang="en-US" i="1">
                                  <a:latin typeface="Cambria Math" panose="02040503050406030204" pitchFamily="18" charset="0"/>
                                </a:rPr>
                                <m:t>𝛼</m:t>
                              </m:r>
                            </m:den>
                          </m:f>
                        </m:num>
                        <m:den>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𝛺</m:t>
                                  </m:r>
                                </m:e>
                                <m:sub>
                                  <m:r>
                                    <a:rPr lang="zh-CN" altLang="en-US" i="0">
                                      <a:latin typeface="Cambria Math" panose="02040503050406030204" pitchFamily="18" charset="0"/>
                                    </a:rPr>
                                    <m:t>0</m:t>
                                  </m:r>
                                </m:sub>
                              </m:sSub>
                            </m:num>
                            <m:den>
                              <m:r>
                                <a:rPr lang="zh-CN" altLang="en-US" i="1">
                                  <a:latin typeface="Cambria Math" panose="02040503050406030204" pitchFamily="18" charset="0"/>
                                </a:rPr>
                                <m:t>𝛼</m:t>
                              </m:r>
                            </m:den>
                          </m:f>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m:t>
                          </m:r>
                          <m:sSub>
                            <m:sSubPr>
                              <m:ctrlPr>
                                <a:rPr lang="zh-CN" altLang="en-US" i="1">
                                  <a:latin typeface="Cambria Math" panose="02040503050406030204" pitchFamily="18" charset="0"/>
                                </a:rPr>
                              </m:ctrlPr>
                            </m:sSubPr>
                            <m:e>
                              <m:r>
                                <a:rPr lang="zh-CN" altLang="en-US" i="1">
                                  <a:latin typeface="Cambria Math" panose="02040503050406030204" pitchFamily="18" charset="0"/>
                                </a:rPr>
                                <m:t>𝛥</m:t>
                              </m:r>
                            </m:e>
                            <m:sub>
                              <m:r>
                                <a:rPr lang="zh-CN" altLang="en-US" i="1">
                                  <a:latin typeface="Cambria Math" panose="02040503050406030204" pitchFamily="18" charset="0"/>
                                </a:rPr>
                                <m:t>𝛺</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𝛺</m:t>
                              </m:r>
                            </m:e>
                            <m:sub>
                              <m:r>
                                <a:rPr lang="zh-CN" altLang="en-US" i="0">
                                  <a:latin typeface="Cambria Math" panose="02040503050406030204" pitchFamily="18" charset="0"/>
                                </a:rPr>
                                <m:t>0</m:t>
                              </m:r>
                            </m:sub>
                          </m:sSub>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𝑥</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948246" y="5659331"/>
                <a:ext cx="4146327" cy="762901"/>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6764738"/>
      </p:ext>
    </p:extLst>
  </p:cSld>
  <p:clrMapOvr>
    <a:masterClrMapping/>
  </p:clrMapOvr>
  <p:transition spd="med"/>
</p:sld>
</file>

<file path=ppt/theme/theme1.xml><?xml version="1.0" encoding="utf-8"?>
<a:theme xmlns:a="http://schemas.openxmlformats.org/drawingml/2006/main" name="2010-10-10-SJTU-PPT-模板-之2-白底红校徽-2">
  <a:themeElements>
    <a:clrScheme name="2010-10-10-SJTU-PPT-模板-之2-白底红校徽-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010-10-10-SJTU-PPT-模板-之2-白底红校徽-2">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1">
                <a:gsLst>
                  <a:gs pos="0">
                    <a:srgbClr val="DBDEEE"/>
                  </a:gs>
                  <a:gs pos="72000">
                    <a:srgbClr val="96A1CE"/>
                  </a:gs>
                  <a:gs pos="100000">
                    <a:srgbClr val="818EC7"/>
                  </a:gs>
                </a:gsLst>
                <a:lin ang="5400000" scaled="1"/>
              </a:gradFill>
            </a14:hiddenFill>
          </a:ext>
          <a:ext uri="{91240B29-F687-4F45-9708-019B960494DF}">
            <a14:hiddenLine xmlns:a14="http://schemas.microsoft.com/office/drawing/2010/main" w="10000" cap="flat" cmpd="sng" algn="ctr">
              <a:solidFill>
                <a:schemeClr val="accent1"/>
              </a:solidFill>
              <a:prstDash val="solid"/>
              <a:round/>
              <a:headEnd type="none" w="med" len="med"/>
              <a:tailEnd type="none" w="med" len="med"/>
            </a14:hiddenLine>
          </a:ext>
          <a:ext uri="{AF507438-7753-43E0-B8FC-AC1667EBCBE1}">
            <a14:hiddenEffects xmlns:a14="http://schemas.microsoft.com/office/drawing/2010/main">
              <a:effectLst>
                <a:outerShdw dist="50800" dir="5400000" rotWithShape="0">
                  <a:srgbClr val="4E3B30">
                    <a:alpha val="59999"/>
                  </a:srgbClr>
                </a:outerShdw>
              </a:effectLst>
            </a14:hiddenEffects>
          </a:ext>
        </a:extLst>
      </a:spPr>
      <a:bodyPr vert="horz" wrap="none" lIns="91440" tIns="45720" rIns="91440" bIns="45720" numCol="1" anchor="t" anchorCtr="0" compatLnSpc="1">
        <a:prstTxWarp prst="textNoShape">
          <a:avLst/>
        </a:prstTxWarp>
        <a:spAutoFit/>
      </a:bodyPr>
      <a:lstStyle>
        <a:defPPr marL="173038" marR="0" indent="-173038" algn="l"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1">
                <a:gsLst>
                  <a:gs pos="0">
                    <a:srgbClr val="DBDEEE"/>
                  </a:gs>
                  <a:gs pos="72000">
                    <a:srgbClr val="96A1CE"/>
                  </a:gs>
                  <a:gs pos="100000">
                    <a:srgbClr val="818EC7"/>
                  </a:gs>
                </a:gsLst>
                <a:lin ang="5400000" scaled="1"/>
              </a:gradFill>
            </a14:hiddenFill>
          </a:ext>
          <a:ext uri="{91240B29-F687-4F45-9708-019B960494DF}">
            <a14:hiddenLine xmlns:a14="http://schemas.microsoft.com/office/drawing/2010/main" w="10000" cap="flat" cmpd="sng" algn="ctr">
              <a:solidFill>
                <a:schemeClr val="accent1"/>
              </a:solidFill>
              <a:prstDash val="solid"/>
              <a:round/>
              <a:headEnd type="none" w="med" len="med"/>
              <a:tailEnd type="none" w="med" len="med"/>
            </a14:hiddenLine>
          </a:ext>
          <a:ext uri="{AF507438-7753-43E0-B8FC-AC1667EBCBE1}">
            <a14:hiddenEffects xmlns:a14="http://schemas.microsoft.com/office/drawing/2010/main">
              <a:effectLst>
                <a:outerShdw dist="50800" dir="5400000" rotWithShape="0">
                  <a:srgbClr val="4E3B30">
                    <a:alpha val="59999"/>
                  </a:srgbClr>
                </a:outerShdw>
              </a:effectLst>
            </a14:hiddenEffects>
          </a:ext>
        </a:extLst>
      </a:spPr>
      <a:bodyPr vert="horz" wrap="none" lIns="91440" tIns="45720" rIns="91440" bIns="45720" numCol="1" anchor="t" anchorCtr="0" compatLnSpc="1">
        <a:prstTxWarp prst="textNoShape">
          <a:avLst/>
        </a:prstTxWarp>
        <a:spAutoFit/>
      </a:bodyPr>
      <a:lstStyle>
        <a:defPPr marL="173038" marR="0" indent="-173038" algn="l"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2010-10-10-SJTU-PPT-模板-之2-白底红校徽-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010-10-10-SJTU-PPT-模板-之2-白底红校徽-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010-10-10-SJTU-PPT-模板-之2-白底红校徽-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010-10-10-SJTU-PPT-模板-之2-白底红校徽-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010-10-10-SJTU-PPT-模板-之2-白底红校徽-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010-10-10-SJTU-PPT-模板-之2-白底红校徽-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010-10-10-SJTU-PPT-模板-之2-白底红校徽-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010-10-10-SJTU-PPT-模板-之2-白底红校徽-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010-10-10-SJTU-PPT-模板-之2-白底红校徽-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010-10-10-SJTU-PPT-模板-之2-白底红校徽-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010-10-10-SJTU-PPT-模板-之2-白底红校徽-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010-10-10-SJTU-PPT-模板-之2-白底红校徽-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2010-10-10-SJTU-PPT-模板-之2-白底红校徽-2">
  <a:themeElements>
    <a:clrScheme name="2010-10-10-SJTU-PPT-模板-之2-白底红校徽-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010-10-10-SJTU-PPT-模板-之2-白底红校徽-2">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gradFill rotWithShape="1">
                <a:gsLst>
                  <a:gs pos="0">
                    <a:srgbClr val="16388A">
                      <a:gamma/>
                      <a:tint val="0"/>
                      <a:invGamma/>
                    </a:srgbClr>
                  </a:gs>
                  <a:gs pos="100000">
                    <a:srgbClr val="16388A"/>
                  </a:gs>
                </a:gsLst>
                <a:lin ang="0" scaled="1"/>
              </a:gradFill>
            </a14:hiddenFill>
          </a:ext>
          <a:ext uri="{AF507438-7753-43E0-B8FC-AC1667EBCBE1}">
            <a14:hiddenEffects xmlns:a14="http://schemas.microsoft.com/office/drawing/2010/main">
              <a:effectLst>
                <a:outerShdw dist="35921" dir="2700000" algn="ctr" rotWithShape="0">
                  <a:srgbClr val="DDDDDD"/>
                </a:outerShdw>
              </a:effectLst>
            </a14:hiddenEffects>
          </a:ext>
        </a:extLst>
      </a:spPr>
      <a:bodyPr vert="horz" wrap="square" lIns="91440" tIns="45720" rIns="91440" bIns="45720" numCol="1" rtlCol="0"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gradFill rotWithShape="1">
                <a:gsLst>
                  <a:gs pos="0">
                    <a:srgbClr val="16388A">
                      <a:gamma/>
                      <a:tint val="0"/>
                      <a:invGamma/>
                    </a:srgbClr>
                  </a:gs>
                  <a:gs pos="100000">
                    <a:srgbClr val="16388A"/>
                  </a:gs>
                </a:gsLst>
                <a:lin ang="0" scaled="1"/>
              </a:gradFill>
            </a14:hiddenFill>
          </a:ext>
          <a:ext uri="{91240B29-F687-4F45-9708-019B960494DF}">
            <a14:hiddenLine xmlns:a14="http://schemas.microsoft.com/office/drawing/2010/main" w="19050" cap="flat" cmpd="sng" algn="ctr">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DDDDDD"/>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2010-10-10-SJTU-PPT-模板-之2-白底红校徽-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010-10-10-SJTU-PPT-模板-之2-白底红校徽-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010-10-10-SJTU-PPT-模板-之2-白底红校徽-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010-10-10-SJTU-PPT-模板-之2-白底红校徽-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010-10-10-SJTU-PPT-模板-之2-白底红校徽-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010-10-10-SJTU-PPT-模板-之2-白底红校徽-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010-10-10-SJTU-PPT-模板-之2-白底红校徽-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010-10-10-SJTU-PPT-模板-之2-白底红校徽-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010-10-10-SJTU-PPT-模板-之2-白底红校徽-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010-10-10-SJTU-PPT-模板-之2-白底红校徽-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010-10-10-SJTU-PPT-模板-之2-白底红校徽-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010-10-10-SJTU-PPT-模板-之2-白底红校徽-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中国发展论坛张杰校长报告070930">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25400" cap="flat" cmpd="sng" algn="ctr">
          <a:solidFill>
            <a:srgbClr val="133984"/>
          </a:solidFill>
          <a:prstDash val="solid"/>
          <a:round/>
          <a:headEnd type="none" w="med" len="med"/>
          <a:tailEnd type="triangl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25400" cap="flat" cmpd="sng" algn="ctr">
          <a:solidFill>
            <a:srgbClr val="133984"/>
          </a:solidFill>
          <a:prstDash val="solid"/>
          <a:round/>
          <a:headEnd type="none" w="med" len="med"/>
          <a:tailEnd type="triangl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2010-10-10-SJTU-PPT-模板-之2-白底红校徽-2</Template>
  <TotalTime>21053</TotalTime>
  <Words>6250</Words>
  <Application>Microsoft Office PowerPoint</Application>
  <PresentationFormat>全屏显示(4:3)</PresentationFormat>
  <Paragraphs>744</Paragraphs>
  <Slides>80</Slides>
  <Notes>13</Notes>
  <HiddenSlides>0</HiddenSlides>
  <MMClips>0</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3</vt:i4>
      </vt:variant>
      <vt:variant>
        <vt:lpstr>幻灯片标题</vt:lpstr>
      </vt:variant>
      <vt:variant>
        <vt:i4>80</vt:i4>
      </vt:variant>
    </vt:vector>
  </HeadingPairs>
  <TitlesOfParts>
    <vt:vector size="102" baseType="lpstr">
      <vt:lpstr>Arial Unicode MS</vt:lpstr>
      <vt:lpstr>黑体</vt:lpstr>
      <vt:lpstr>华文仿宋</vt:lpstr>
      <vt:lpstr>华文琥珀</vt:lpstr>
      <vt:lpstr>华文新魏</vt:lpstr>
      <vt:lpstr>楷体_GB2312</vt:lpstr>
      <vt:lpstr>宋体</vt:lpstr>
      <vt:lpstr>微软雅黑</vt:lpstr>
      <vt:lpstr>Arial</vt:lpstr>
      <vt:lpstr>Cambria Math</vt:lpstr>
      <vt:lpstr>Matura MT Script Capitals</vt:lpstr>
      <vt:lpstr>Modern No. 20</vt:lpstr>
      <vt:lpstr>Tahoma</vt:lpstr>
      <vt:lpstr>Times New Roman</vt:lpstr>
      <vt:lpstr>Tw Cen MT</vt:lpstr>
      <vt:lpstr>Wingdings</vt:lpstr>
      <vt:lpstr>2010-10-10-SJTU-PPT-模板-之2-白底红校徽-2</vt:lpstr>
      <vt:lpstr>1_2010-10-10-SJTU-PPT-模板-之2-白底红校徽-2</vt:lpstr>
      <vt:lpstr>中国发展论坛张杰校长报告070930</vt:lpstr>
      <vt:lpstr>公式</vt:lpstr>
      <vt:lpstr>Equation</vt:lpstr>
      <vt:lpstr>Visio</vt:lpstr>
      <vt:lpstr>信号时频分析 小波变换基础   数字信号处理</vt:lpstr>
      <vt:lpstr>提纲</vt:lpstr>
      <vt:lpstr>提纲</vt:lpstr>
      <vt:lpstr>小波变换的定义</vt:lpstr>
      <vt:lpstr>小波变换的定义</vt:lpstr>
      <vt:lpstr>小波变换的定义</vt:lpstr>
      <vt:lpstr>小波变换的定义</vt:lpstr>
      <vt:lpstr>提纲</vt:lpstr>
      <vt:lpstr>小波变换的特点</vt:lpstr>
      <vt:lpstr>小波变换的特点</vt:lpstr>
      <vt:lpstr>小波变换的特点</vt:lpstr>
      <vt:lpstr>小波变换的特点</vt:lpstr>
      <vt:lpstr>小波变换的特点</vt:lpstr>
      <vt:lpstr>小波变换的特点</vt:lpstr>
      <vt:lpstr>小波变换的特点</vt:lpstr>
      <vt:lpstr>小波变换的由来</vt:lpstr>
      <vt:lpstr>小波变换简史</vt:lpstr>
      <vt:lpstr>小波变换简史</vt:lpstr>
      <vt:lpstr>小波变换简史</vt:lpstr>
      <vt:lpstr>小波变换简史</vt:lpstr>
      <vt:lpstr>小波变换简史</vt:lpstr>
      <vt:lpstr>提纲</vt:lpstr>
      <vt:lpstr>小波反变换</vt:lpstr>
      <vt:lpstr>小波反变换</vt:lpstr>
      <vt:lpstr>小波反变换</vt:lpstr>
      <vt:lpstr>小波反变换</vt:lpstr>
      <vt:lpstr>小波反变换</vt:lpstr>
      <vt:lpstr>小波容许条件</vt:lpstr>
      <vt:lpstr>提纲</vt:lpstr>
      <vt:lpstr>小波的分类</vt:lpstr>
      <vt:lpstr>小波的分类</vt:lpstr>
      <vt:lpstr>小波的分类</vt:lpstr>
      <vt:lpstr>小波的分类</vt:lpstr>
      <vt:lpstr>小波的分类</vt:lpstr>
      <vt:lpstr>小波的分类</vt:lpstr>
      <vt:lpstr>小波的分类</vt:lpstr>
      <vt:lpstr>小波的分类</vt:lpstr>
      <vt:lpstr>小波的分类</vt:lpstr>
      <vt:lpstr>小波的分类</vt:lpstr>
      <vt:lpstr>提纲</vt:lpstr>
      <vt:lpstr>连续小波变换的计算</vt:lpstr>
      <vt:lpstr>连续小波变换的计算</vt:lpstr>
      <vt:lpstr>连续小波变换的计算</vt:lpstr>
      <vt:lpstr>连续小波变换的计算</vt:lpstr>
      <vt:lpstr>连续小波变换的计算</vt:lpstr>
      <vt:lpstr>连续小波变换的计算</vt:lpstr>
      <vt:lpstr>连续小波变换的计算</vt:lpstr>
      <vt:lpstr>连续小波变换的计算</vt:lpstr>
      <vt:lpstr>提纲</vt:lpstr>
      <vt:lpstr>离散(栅格)小波变换</vt:lpstr>
      <vt:lpstr>离散(栅格)小波变换</vt:lpstr>
      <vt:lpstr>离散(栅格)小波变换</vt:lpstr>
      <vt:lpstr>离散(栅格)小波变换</vt:lpstr>
      <vt:lpstr>离散(栅格)小波变换</vt:lpstr>
      <vt:lpstr>离散(栅格)小波变换</vt:lpstr>
      <vt:lpstr>离散(栅格)小波变换</vt:lpstr>
      <vt:lpstr>离散(栅格)小波变换</vt:lpstr>
      <vt:lpstr>提纲</vt:lpstr>
      <vt:lpstr>尺度函数与尺度空间</vt:lpstr>
      <vt:lpstr>尺度函数与尺度空间</vt:lpstr>
      <vt:lpstr>多分辨率分析</vt:lpstr>
      <vt:lpstr>小波函数与小波空间</vt:lpstr>
      <vt:lpstr>小波函数与小波空间</vt:lpstr>
      <vt:lpstr>小波函数与小波空间</vt:lpstr>
      <vt:lpstr>正交小波变换与多分辨率分析</vt:lpstr>
      <vt:lpstr>正交小波变换与多分辨率分析</vt:lpstr>
      <vt:lpstr>提纲</vt:lpstr>
      <vt:lpstr>二尺度差分方程</vt:lpstr>
      <vt:lpstr>二尺度差分方程</vt:lpstr>
      <vt:lpstr>二尺度差分方程</vt:lpstr>
      <vt:lpstr>二尺度差分方程</vt:lpstr>
      <vt:lpstr>二尺度差分方程</vt:lpstr>
      <vt:lpstr>二尺度差分方程</vt:lpstr>
      <vt:lpstr>Mallat算法</vt:lpstr>
      <vt:lpstr>Mallat算法</vt:lpstr>
      <vt:lpstr>Mallat算法</vt:lpstr>
      <vt:lpstr>Mallat算法</vt:lpstr>
      <vt:lpstr>Mallat算法</vt:lpstr>
      <vt:lpstr>离散小波变换案例</vt:lpstr>
      <vt:lpstr>谢 谢 ！</vt:lpstr>
    </vt:vector>
  </TitlesOfParts>
  <Company>SJTU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机械故障诊断学科 基础问题研究探讨</dc:title>
  <dc:creator>user</dc:creator>
  <cp:lastModifiedBy>guangming dong</cp:lastModifiedBy>
  <cp:revision>934</cp:revision>
  <dcterms:created xsi:type="dcterms:W3CDTF">2010-11-30T01:34:34Z</dcterms:created>
  <dcterms:modified xsi:type="dcterms:W3CDTF">2022-08-08T23:51:36Z</dcterms:modified>
</cp:coreProperties>
</file>